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81" r:id="rId4"/>
    <p:sldId id="290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288" r:id="rId15"/>
    <p:sldId id="300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3" autoAdjust="0"/>
    <p:restoredTop sz="78378" autoAdjust="0"/>
  </p:normalViewPr>
  <p:slideViewPr>
    <p:cSldViewPr>
      <p:cViewPr varScale="1">
        <p:scale>
          <a:sx n="64" d="100"/>
          <a:sy n="64" d="100"/>
        </p:scale>
        <p:origin x="-7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8C98D-B253-4D71-A03E-3584DC51A882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C5ACF-DB46-46BC-A384-39B13DED44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B1F19-10A5-49B8-9DC6-BEF59494331F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6CF12-1ADF-4F82-80B2-21EF2310B3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AD6BA-F8C2-4F17-AAD4-360FABD8C88F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B826A-E4D7-423F-B6D8-2983205915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74451-3415-4287-B4A0-CADFBE2C399E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E2CB7-4319-4EC1-865B-210C3FE382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63652-28CB-45ED-A707-786D4BF6F74C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0F4A0C-E7E6-4A01-97FD-7CE3812E4E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57C8A-365B-4467-9249-C67044C9D85A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AC4DB-2DD8-4ABD-A34C-0E9C5B45D8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C3619-37F9-4E91-B2D1-06B531D7C4FF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8ADB1-3EE5-477E-838E-FDD73774C5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72658-89E6-4DF6-8515-64065E031F1E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9E9D4-BCBD-4D3D-937B-F25FF57C57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9F5BA3-245A-445B-A336-AB39DC950C15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1CA9F-6C7B-498D-A46A-0D4C724AE7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6B1EB-360A-4A7C-B547-752319715CDF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B56AA-2035-40BF-9FDF-90031D1A8D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10842-13B5-42D1-9B1A-D629BEF215F4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F37D2-DF2B-4D01-99C7-20964469ED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50ACEBE-2BD8-45E5-BF0F-36D546F040CC}" type="datetimeFigureOut">
              <a:rPr lang="ru-RU"/>
              <a:pPr>
                <a:defRPr/>
              </a:pPr>
              <a:t>27.02.2016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9459A02-D686-4187-B00C-2609F5554D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vk.com/nn_mega?w=wall-24662848_23260" TargetMode="External"/><Relationship Id="rId3" Type="http://schemas.openxmlformats.org/officeDocument/2006/relationships/hyperlink" Target="http://vk.com/im?sel=53368617&amp;w=wall-58632226_871946" TargetMode="External"/><Relationship Id="rId7" Type="http://schemas.openxmlformats.org/officeDocument/2006/relationships/hyperlink" Target="https://www.facebook.com/nn.mega/photos/a.519324131487940.1073741828.519322454821441/907419109345105/?type=3&amp;theater" TargetMode="External"/><Relationship Id="rId2" Type="http://schemas.openxmlformats.org/officeDocument/2006/relationships/hyperlink" Target="http://www.youtube.com/watch?v=4mieJvBndlU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megamall.ru/nn/events/2015/9058/" TargetMode="External"/><Relationship Id="rId11" Type="http://schemas.openxmlformats.org/officeDocument/2006/relationships/image" Target="../media/image5.jpeg"/><Relationship Id="rId5" Type="http://schemas.openxmlformats.org/officeDocument/2006/relationships/hyperlink" Target="https://www.facebook.com/anselmnn/posts/1521339888180492" TargetMode="External"/><Relationship Id="rId10" Type="http://schemas.openxmlformats.org/officeDocument/2006/relationships/image" Target="../media/image4.jpeg"/><Relationship Id="rId4" Type="http://schemas.openxmlformats.org/officeDocument/2006/relationships/hyperlink" Target="https://www.facebook.com/yulia.abysheva/posts/951787831579393" TargetMode="External"/><Relationship Id="rId9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4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12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1042988" y="1628775"/>
            <a:ext cx="7058025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ru-RU" sz="3200" b="1" dirty="0">
                <a:cs typeface="Arial" charset="0"/>
              </a:rPr>
              <a:t>Tele2Quest</a:t>
            </a:r>
          </a:p>
          <a:p>
            <a:r>
              <a:rPr lang="ru-RU" altLang="ru-RU" sz="2400" dirty="0" err="1">
                <a:cs typeface="Arial" charset="0"/>
              </a:rPr>
              <a:t>Квесты</a:t>
            </a:r>
            <a:r>
              <a:rPr lang="ru-RU" altLang="ru-RU" sz="2400" dirty="0">
                <a:cs typeface="Arial" charset="0"/>
              </a:rPr>
              <a:t> в реальности с целью теста качества и скорости </a:t>
            </a:r>
            <a:r>
              <a:rPr lang="en-US" altLang="ru-RU" sz="2400" dirty="0">
                <a:cs typeface="Arial" charset="0"/>
              </a:rPr>
              <a:t>3G-</a:t>
            </a:r>
            <a:r>
              <a:rPr lang="ru-RU" altLang="ru-RU" sz="2400" dirty="0">
                <a:cs typeface="Arial" charset="0"/>
              </a:rPr>
              <a:t>интернета.</a:t>
            </a:r>
          </a:p>
          <a:p>
            <a:endParaRPr lang="ru-RU" altLang="ru-RU" sz="2400" dirty="0">
              <a:cs typeface="Arial" charset="0"/>
            </a:endParaRPr>
          </a:p>
          <a:p>
            <a:r>
              <a:rPr lang="ru-RU" altLang="ru-RU" b="1" dirty="0">
                <a:cs typeface="Arial" charset="0"/>
              </a:rPr>
              <a:t>Номинация: «Лучшее </a:t>
            </a:r>
            <a:r>
              <a:rPr lang="ru-RU" altLang="ru-RU" b="1" dirty="0" err="1">
                <a:cs typeface="Arial" charset="0"/>
              </a:rPr>
              <a:t>event-marketing</a:t>
            </a:r>
            <a:r>
              <a:rPr lang="ru-RU" altLang="ru-RU" b="1" dirty="0">
                <a:cs typeface="Arial" charset="0"/>
              </a:rPr>
              <a:t> мероприятие»</a:t>
            </a:r>
            <a:endParaRPr lang="ru-RU" altLang="ru-RU" dirty="0">
              <a:cs typeface="Arial" charset="0"/>
            </a:endParaRPr>
          </a:p>
          <a:p>
            <a:r>
              <a:rPr lang="ru-RU" altLang="ru-RU" dirty="0">
                <a:latin typeface="Calibri" pitchFamily="34" charset="0"/>
              </a:rPr>
              <a:t> </a:t>
            </a:r>
          </a:p>
        </p:txBody>
      </p:sp>
      <p:pic>
        <p:nvPicPr>
          <p:cNvPr id="205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6"/>
          <p:cNvSpPr>
            <a:spLocks noChangeArrowheads="1"/>
          </p:cNvSpPr>
          <p:nvPr/>
        </p:nvSpPr>
        <p:spPr bwMode="auto">
          <a:xfrm>
            <a:off x="1763713" y="423863"/>
            <a:ext cx="4130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>
                <a:cs typeface="Arial" charset="0"/>
              </a:rPr>
              <a:t>Вводные:</a:t>
            </a:r>
          </a:p>
        </p:txBody>
      </p:sp>
      <p:pic>
        <p:nvPicPr>
          <p:cNvPr id="307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3"/>
          <p:cNvSpPr>
            <a:spLocks noChangeArrowheads="1"/>
          </p:cNvSpPr>
          <p:nvPr/>
        </p:nvSpPr>
        <p:spPr bwMode="auto">
          <a:xfrm>
            <a:off x="261938" y="1412875"/>
            <a:ext cx="8497887" cy="4278313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Заказчик: </a:t>
            </a:r>
            <a:r>
              <a:rPr lang="ru-RU" sz="1600" dirty="0">
                <a:latin typeface="Arial" pitchFamily="34" charset="0"/>
              </a:rPr>
              <a:t>ООО «Т2 </a:t>
            </a:r>
            <a:r>
              <a:rPr lang="ru-RU" sz="1600" dirty="0" err="1">
                <a:latin typeface="Arial" pitchFamily="34" charset="0"/>
              </a:rPr>
              <a:t>Мобайл</a:t>
            </a:r>
            <a:r>
              <a:rPr lang="ru-RU" sz="1600" dirty="0">
                <a:latin typeface="Arial" pitchFamily="34" charset="0"/>
              </a:rPr>
              <a:t>» Нижегородский филиал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, бренд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Tele2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Тип мероприятия: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Квесты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в реальности</a:t>
            </a:r>
          </a:p>
          <a:p>
            <a:pPr>
              <a:defRPr/>
            </a:pP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Количество человек, которые приняли участие в мероприятии: </a:t>
            </a:r>
          </a:p>
          <a:p>
            <a:pPr>
              <a:defRPr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Общее кол-во контактов: 1 580 000 чел.</a:t>
            </a:r>
          </a:p>
          <a:p>
            <a:pPr>
              <a:defRPr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Качественные контакты:  14 500 чел. </a:t>
            </a:r>
          </a:p>
          <a:p>
            <a:pPr>
              <a:defRPr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Количество игроков:  2 862 чел.</a:t>
            </a:r>
          </a:p>
          <a:p>
            <a:pPr>
              <a:defRPr/>
            </a:pP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Место проведения мероприятия: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ТРЦ «Мега», д.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Федяково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, Нижегородская обл.,</a:t>
            </a:r>
          </a:p>
          <a:p>
            <a:pPr>
              <a:defRPr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Подрядчики исполнителя, задействованные в реализации проекта: </a:t>
            </a:r>
            <a:r>
              <a:rPr lang="ru-RU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1600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Нижтент</a:t>
            </a:r>
            <a:r>
              <a:rPr lang="ru-RU" sz="16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», «Клуб Автопробег».</a:t>
            </a:r>
          </a:p>
          <a:p>
            <a:pPr>
              <a:defRPr/>
            </a:pPr>
            <a:endParaRPr lang="ru-RU" sz="16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Дата проведения мероприятия: </a:t>
            </a:r>
          </a:p>
          <a:p>
            <a:pPr>
              <a:defRPr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 - анонсирующая кампания: 1.10.2015 – 29.11.2015</a:t>
            </a:r>
          </a:p>
          <a:p>
            <a:pPr>
              <a:defRPr/>
            </a:pPr>
            <a:r>
              <a:rPr lang="ru-RU" sz="1600" dirty="0">
                <a:latin typeface="Arial" pitchFamily="34" charset="0"/>
                <a:cs typeface="Arial" pitchFamily="34" charset="0"/>
              </a:rPr>
              <a:t> - реализация мероприятия: 15.10.2015 – 29.11.2015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>
                <a:cs typeface="Arial" charset="0"/>
              </a:rPr>
              <a:t>Задача/цели:</a:t>
            </a:r>
          </a:p>
        </p:txBody>
      </p:sp>
      <p:sp>
        <p:nvSpPr>
          <p:cNvPr id="4100" name="TextBox 1"/>
          <p:cNvSpPr txBox="1">
            <a:spLocks noChangeArrowheads="1"/>
          </p:cNvSpPr>
          <p:nvPr/>
        </p:nvSpPr>
        <p:spPr bwMode="auto">
          <a:xfrm>
            <a:off x="298450" y="1227138"/>
            <a:ext cx="84963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 b="1"/>
              <a:t>Бизнес-задача: </a:t>
            </a:r>
            <a:r>
              <a:rPr lang="ru-RU" altLang="ru-RU" sz="1600"/>
              <a:t>Рост абонентской базы за счет абонентов других операторов</a:t>
            </a:r>
          </a:p>
          <a:p>
            <a:endParaRPr lang="ru-RU" altLang="ru-RU" sz="1600"/>
          </a:p>
          <a:p>
            <a:r>
              <a:rPr lang="ru-RU" altLang="ru-RU" sz="1600" b="1"/>
              <a:t>Маркетинговая задача: </a:t>
            </a:r>
            <a:r>
              <a:rPr lang="ru-RU" altLang="ru-RU" sz="1600"/>
              <a:t>Рост показателя воспринимаемого качества оператора путем формирования знания о наличии быстрого мобильного интернета (</a:t>
            </a:r>
            <a:r>
              <a:rPr lang="en-US" altLang="ru-RU" sz="1600"/>
              <a:t>3G)</a:t>
            </a:r>
            <a:endParaRPr lang="ru-RU" altLang="ru-RU" sz="1600"/>
          </a:p>
          <a:p>
            <a:endParaRPr lang="ru-RU" altLang="ru-RU" sz="1600"/>
          </a:p>
          <a:p>
            <a:r>
              <a:rPr lang="ru-RU" altLang="ru-RU" sz="1600" b="1"/>
              <a:t>Целевая аудитория: </a:t>
            </a:r>
            <a:r>
              <a:rPr lang="ru-RU" altLang="ru-RU" sz="1600"/>
              <a:t>Абоненты других операторов</a:t>
            </a:r>
          </a:p>
          <a:p>
            <a:endParaRPr lang="ru-RU" altLang="ru-RU" sz="1600"/>
          </a:p>
          <a:p>
            <a:r>
              <a:rPr lang="ru-RU" altLang="ru-RU" sz="1600" b="1"/>
              <a:t>Инсайт потребителя: </a:t>
            </a:r>
            <a:r>
              <a:rPr lang="ru-RU" altLang="ru-RU" sz="1600"/>
              <a:t>Я хочу пользоваться быстрым и дешевым мобильным интернетом</a:t>
            </a:r>
          </a:p>
          <a:p>
            <a:endParaRPr lang="ru-RU" altLang="ru-RU" sz="1600"/>
          </a:p>
          <a:p>
            <a:r>
              <a:rPr lang="ru-RU" altLang="ru-RU" sz="1600" b="1"/>
              <a:t>Основное сообщение: </a:t>
            </a:r>
            <a:r>
              <a:rPr lang="ru-RU" altLang="ru-RU" sz="1600"/>
              <a:t>У </a:t>
            </a:r>
            <a:r>
              <a:rPr lang="en-US" altLang="ru-RU" sz="1600"/>
              <a:t>Tele2 </a:t>
            </a:r>
            <a:r>
              <a:rPr lang="ru-RU" altLang="ru-RU" sz="1600"/>
              <a:t>быстрый интернет по низкой цене</a:t>
            </a:r>
          </a:p>
          <a:p>
            <a:endParaRPr lang="ru-RU" altLang="ru-RU" sz="1600"/>
          </a:p>
          <a:p>
            <a:r>
              <a:rPr lang="ru-RU" altLang="ru-RU" sz="1600" b="1"/>
              <a:t>Каналы коммуникации:</a:t>
            </a:r>
          </a:p>
          <a:p>
            <a:r>
              <a:rPr lang="ru-RU" altLang="ru-RU" sz="1600"/>
              <a:t> - </a:t>
            </a:r>
            <a:r>
              <a:rPr lang="en-US" altLang="ru-RU" sz="1600"/>
              <a:t>Media </a:t>
            </a:r>
            <a:r>
              <a:rPr lang="ru-RU" altLang="ru-RU" sz="1600"/>
              <a:t>(Радио: ролики и игры)</a:t>
            </a:r>
          </a:p>
          <a:p>
            <a:r>
              <a:rPr lang="ru-RU" altLang="ru-RU" sz="1600"/>
              <a:t> - </a:t>
            </a:r>
            <a:r>
              <a:rPr lang="en-US" altLang="ru-RU" sz="1600"/>
              <a:t>Ambient </a:t>
            </a:r>
            <a:r>
              <a:rPr lang="ru-RU" altLang="ru-RU" sz="1600"/>
              <a:t>(Напольная навигация в ТЦ, тизерный баннер на месте проведения квестов)</a:t>
            </a:r>
          </a:p>
          <a:p>
            <a:r>
              <a:rPr lang="ru-RU" altLang="ru-RU" sz="1600"/>
              <a:t> - </a:t>
            </a:r>
            <a:r>
              <a:rPr lang="en-US" altLang="ru-RU" sz="1600"/>
              <a:t>WEB </a:t>
            </a:r>
            <a:r>
              <a:rPr lang="ru-RU" altLang="ru-RU" sz="1600"/>
              <a:t>(Промо-сайт </a:t>
            </a:r>
            <a:r>
              <a:rPr lang="en-US" altLang="ru-RU" sz="1600"/>
              <a:t>quest.tele2.ru, </a:t>
            </a:r>
            <a:r>
              <a:rPr lang="ru-RU" altLang="ru-RU" sz="1600"/>
              <a:t>баннеры на сайтах: </a:t>
            </a:r>
            <a:r>
              <a:rPr lang="en-US" altLang="ru-RU" sz="1600"/>
              <a:t>nn.ru </a:t>
            </a:r>
            <a:r>
              <a:rPr lang="ru-RU" altLang="ru-RU" sz="1600"/>
              <a:t>и </a:t>
            </a:r>
            <a:r>
              <a:rPr lang="en-US" altLang="ru-RU" sz="1600"/>
              <a:t>vgoroden.ru) </a:t>
            </a:r>
          </a:p>
          <a:p>
            <a:r>
              <a:rPr lang="en-US" altLang="ru-RU" sz="1600"/>
              <a:t> - PR (SMM, </a:t>
            </a:r>
            <a:r>
              <a:rPr lang="ru-RU" altLang="ru-RU" sz="1600"/>
              <a:t>пресс-релизы в интернет-СМИ, работа с блогерами)</a:t>
            </a:r>
          </a:p>
          <a:p>
            <a:r>
              <a:rPr lang="ru-RU" altLang="ru-RU" sz="1600"/>
              <a:t> - </a:t>
            </a:r>
            <a:r>
              <a:rPr lang="en-US" altLang="ru-RU" sz="1600"/>
              <a:t>SMS</a:t>
            </a:r>
            <a:r>
              <a:rPr lang="ru-RU" altLang="ru-RU" sz="1600"/>
              <a:t>-рассылка по базе абонентов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>
                <a:cs typeface="Arial" charset="0"/>
              </a:rPr>
              <a:t>Идея:</a:t>
            </a:r>
          </a:p>
        </p:txBody>
      </p:sp>
      <p:sp>
        <p:nvSpPr>
          <p:cNvPr id="5124" name="TextBox 1"/>
          <p:cNvSpPr txBox="1">
            <a:spLocks noChangeArrowheads="1"/>
          </p:cNvSpPr>
          <p:nvPr/>
        </p:nvSpPr>
        <p:spPr bwMode="auto">
          <a:xfrm>
            <a:off x="298450" y="1227138"/>
            <a:ext cx="6167438" cy="427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/>
              <a:t>Изо дня в день мы занимаемся одними и теми же делами. Ходим на работу или учебу. После заходим в магазин, и, уставшие, идем домой. Приходя домой, готовим, смотрим телевизор, сидим в соцсетях, но каждому человеку нужно разнообразие, будь то кино, бильярд, боулинг или поход по магазинам. </a:t>
            </a:r>
          </a:p>
          <a:p>
            <a:endParaRPr lang="ru-RU" altLang="ru-RU" sz="1600"/>
          </a:p>
          <a:p>
            <a:r>
              <a:rPr lang="ru-RU" altLang="ru-RU" sz="1600"/>
              <a:t>Поэтому компания </a:t>
            </a:r>
            <a:r>
              <a:rPr lang="en-US" altLang="ru-RU" sz="1600"/>
              <a:t>Tele2 </a:t>
            </a:r>
            <a:r>
              <a:rPr lang="ru-RU" altLang="ru-RU" sz="1600"/>
              <a:t>решила протестировать качество мобильного интернета в игровой форме, вовлекая людей в экспириенс.</a:t>
            </a:r>
          </a:p>
          <a:p>
            <a:endParaRPr lang="ru-RU" altLang="ru-RU" sz="1600"/>
          </a:p>
          <a:p>
            <a:r>
              <a:rPr lang="ru-RU" altLang="ru-RU" sz="1600"/>
              <a:t>В одном из самых трафиковых ТРЦ Н. Новгорода мы создали комнаты, в которых люди проходили квесты в реальности. Задания квеста были связаны с тестом 3G-интернета.</a:t>
            </a:r>
          </a:p>
          <a:p>
            <a:endParaRPr lang="ru-RU" altLang="ru-RU" sz="1600"/>
          </a:p>
          <a:p>
            <a:r>
              <a:rPr lang="ru-RU" altLang="ru-RU" sz="1600" u="sng"/>
              <a:t>Хедлайн кампании:</a:t>
            </a:r>
            <a:r>
              <a:rPr lang="ru-RU" altLang="ru-RU" sz="1600"/>
              <a:t> Решать загадки легко вполне с быстрым </a:t>
            </a:r>
            <a:r>
              <a:rPr lang="en-US" altLang="ru-RU" sz="1600"/>
              <a:t>3G </a:t>
            </a:r>
            <a:r>
              <a:rPr lang="ru-RU" altLang="ru-RU" sz="1600"/>
              <a:t>по доступной цене</a:t>
            </a:r>
          </a:p>
        </p:txBody>
      </p:sp>
      <p:pic>
        <p:nvPicPr>
          <p:cNvPr id="5125" name="Picture 2" descr="C:\Users\Dinara.Bedretdinova\Documents\!MEGA_QP\Квест\Макеты_квест\A5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25" y="1358900"/>
            <a:ext cx="2678113" cy="401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>
                <a:cs typeface="Arial" charset="0"/>
              </a:rPr>
              <a:t>Выполнение:</a:t>
            </a:r>
          </a:p>
        </p:txBody>
      </p:sp>
      <p:sp>
        <p:nvSpPr>
          <p:cNvPr id="6148" name="TextBox 3"/>
          <p:cNvSpPr txBox="1">
            <a:spLocks noChangeArrowheads="1"/>
          </p:cNvSpPr>
          <p:nvPr/>
        </p:nvSpPr>
        <p:spPr bwMode="auto">
          <a:xfrm>
            <a:off x="461963" y="1052513"/>
            <a:ext cx="7993062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/>
              <a:t>Анонс:</a:t>
            </a:r>
          </a:p>
          <a:p>
            <a:endParaRPr lang="ru-RU" altLang="ru-RU" sz="1200"/>
          </a:p>
          <a:p>
            <a:r>
              <a:rPr lang="ru-RU" altLang="ru-RU" sz="1600"/>
              <a:t> - </a:t>
            </a:r>
            <a:r>
              <a:rPr lang="en-US" altLang="ru-RU" sz="1600" u="sng"/>
              <a:t>Media </a:t>
            </a:r>
            <a:r>
              <a:rPr lang="ru-RU" altLang="ru-RU" sz="1600" u="sng"/>
              <a:t>(Радио)</a:t>
            </a:r>
            <a:r>
              <a:rPr lang="ru-RU" altLang="ru-RU" sz="1600"/>
              <a:t> 1.10.15 – 31.10.15</a:t>
            </a:r>
          </a:p>
          <a:p>
            <a:r>
              <a:rPr lang="ru-RU" altLang="ru-RU" sz="1400"/>
              <a:t>Размещение 20"</a:t>
            </a:r>
            <a:r>
              <a:rPr lang="ru-RU" altLang="ru-RU" sz="1400" b="1"/>
              <a:t> </a:t>
            </a:r>
            <a:r>
              <a:rPr lang="ru-RU" altLang="ru-RU" sz="1400"/>
              <a:t>ролика на радио </a:t>
            </a:r>
            <a:r>
              <a:rPr lang="en-US" altLang="ru-RU" sz="1400"/>
              <a:t>Energy (186 </a:t>
            </a:r>
            <a:r>
              <a:rPr lang="ru-RU" altLang="ru-RU" sz="1400"/>
              <a:t>вых.), Авторадио </a:t>
            </a:r>
            <a:r>
              <a:rPr lang="en-US" altLang="ru-RU" sz="1400"/>
              <a:t>(186 </a:t>
            </a:r>
            <a:r>
              <a:rPr lang="ru-RU" altLang="ru-RU" sz="1400"/>
              <a:t>вых.), Радио </a:t>
            </a:r>
            <a:r>
              <a:rPr lang="en-US" altLang="ru-RU" sz="1400"/>
              <a:t>Record (180 </a:t>
            </a:r>
            <a:r>
              <a:rPr lang="ru-RU" altLang="ru-RU" sz="1400"/>
              <a:t>вых.) </a:t>
            </a:r>
          </a:p>
          <a:p>
            <a:r>
              <a:rPr lang="ru-RU" altLang="ru-RU" sz="1400"/>
              <a:t>Проведение игр в эфире радио </a:t>
            </a:r>
            <a:r>
              <a:rPr lang="en-US" altLang="ru-RU" sz="1400"/>
              <a:t>Energy (1</a:t>
            </a:r>
            <a:r>
              <a:rPr lang="ru-RU" altLang="ru-RU" sz="1400"/>
              <a:t>0</a:t>
            </a:r>
            <a:r>
              <a:rPr lang="en-US" altLang="ru-RU" sz="1400"/>
              <a:t> </a:t>
            </a:r>
            <a:r>
              <a:rPr lang="ru-RU" altLang="ru-RU" sz="1400"/>
              <a:t>игр), Авторадио </a:t>
            </a:r>
            <a:r>
              <a:rPr lang="en-US" altLang="ru-RU" sz="1400"/>
              <a:t>(1</a:t>
            </a:r>
            <a:r>
              <a:rPr lang="ru-RU" altLang="ru-RU" sz="1400"/>
              <a:t>0</a:t>
            </a:r>
            <a:r>
              <a:rPr lang="en-US" altLang="ru-RU" sz="1400"/>
              <a:t> </a:t>
            </a:r>
            <a:r>
              <a:rPr lang="ru-RU" altLang="ru-RU" sz="1400"/>
              <a:t>игр)</a:t>
            </a:r>
          </a:p>
          <a:p>
            <a:r>
              <a:rPr lang="ru-RU" altLang="ru-RU" sz="1600"/>
              <a:t>Кол-во контактов: </a:t>
            </a:r>
            <a:r>
              <a:rPr lang="ru-RU" altLang="ru-RU" sz="1600">
                <a:solidFill>
                  <a:srgbClr val="0070C0"/>
                </a:solidFill>
              </a:rPr>
              <a:t>345 000 </a:t>
            </a:r>
            <a:r>
              <a:rPr lang="ru-RU" altLang="ru-RU" sz="1600"/>
              <a:t>чел.</a:t>
            </a:r>
          </a:p>
          <a:p>
            <a:endParaRPr lang="ru-RU" altLang="ru-RU" sz="1100"/>
          </a:p>
          <a:p>
            <a:r>
              <a:rPr lang="ru-RU" altLang="ru-RU" sz="1600"/>
              <a:t> - </a:t>
            </a:r>
            <a:r>
              <a:rPr lang="en-US" altLang="ru-RU" sz="1600" u="sng"/>
              <a:t>Ambient</a:t>
            </a:r>
            <a:r>
              <a:rPr lang="en-US" altLang="ru-RU" sz="1600"/>
              <a:t> </a:t>
            </a:r>
            <a:r>
              <a:rPr lang="ru-RU" altLang="ru-RU" sz="1600"/>
              <a:t>1.10.15 – 29.11.15</a:t>
            </a:r>
          </a:p>
          <a:p>
            <a:r>
              <a:rPr lang="ru-RU" altLang="ru-RU" sz="1400"/>
              <a:t>Напольная навигация в ТРЦ «Мега»</a:t>
            </a:r>
          </a:p>
          <a:p>
            <a:r>
              <a:rPr lang="ru-RU" altLang="ru-RU" sz="1400"/>
              <a:t>Баннер на входе в квест-комнаты </a:t>
            </a:r>
            <a:r>
              <a:rPr lang="en-US" altLang="ru-RU" sz="1400"/>
              <a:t>Tele2</a:t>
            </a:r>
            <a:endParaRPr lang="ru-RU" altLang="ru-RU" sz="1400"/>
          </a:p>
          <a:p>
            <a:r>
              <a:rPr lang="ru-RU" altLang="ru-RU" sz="1600"/>
              <a:t>Кол-во контактов: </a:t>
            </a:r>
            <a:r>
              <a:rPr lang="ru-RU" altLang="ru-RU" sz="1600">
                <a:solidFill>
                  <a:srgbClr val="0070C0"/>
                </a:solidFill>
              </a:rPr>
              <a:t>750 000 </a:t>
            </a:r>
            <a:r>
              <a:rPr lang="ru-RU" altLang="ru-RU" sz="1600"/>
              <a:t>чел.</a:t>
            </a:r>
          </a:p>
          <a:p>
            <a:endParaRPr lang="ru-RU" altLang="ru-RU" sz="1100"/>
          </a:p>
          <a:p>
            <a:r>
              <a:rPr lang="ru-RU" altLang="ru-RU" sz="1600"/>
              <a:t> - </a:t>
            </a:r>
            <a:r>
              <a:rPr lang="en-US" altLang="ru-RU" sz="1600" u="sng"/>
              <a:t>WEB</a:t>
            </a:r>
            <a:r>
              <a:rPr lang="en-US" altLang="ru-RU" sz="1600"/>
              <a:t> </a:t>
            </a:r>
          </a:p>
          <a:p>
            <a:r>
              <a:rPr lang="ru-RU" altLang="ru-RU" sz="1400"/>
              <a:t>Промо-сайт: </a:t>
            </a:r>
            <a:r>
              <a:rPr lang="en-US" altLang="ru-RU" sz="1400"/>
              <a:t>quest.tele2.ru</a:t>
            </a:r>
            <a:r>
              <a:rPr lang="ru-RU" altLang="ru-RU" sz="1400"/>
              <a:t> (1.10.15 – 29.11.15)</a:t>
            </a:r>
            <a:endParaRPr lang="en-US" altLang="ru-RU" sz="1400"/>
          </a:p>
          <a:p>
            <a:r>
              <a:rPr lang="ru-RU" altLang="ru-RU" sz="1400"/>
              <a:t>Баннер на сайте: </a:t>
            </a:r>
            <a:r>
              <a:rPr lang="en-US" altLang="ru-RU" sz="1400"/>
              <a:t>nn.ru </a:t>
            </a:r>
            <a:r>
              <a:rPr lang="ru-RU" altLang="ru-RU" sz="1400"/>
              <a:t>(1.10.15 – 31.10.15)</a:t>
            </a:r>
          </a:p>
          <a:p>
            <a:r>
              <a:rPr lang="ru-RU" altLang="ru-RU" sz="1400"/>
              <a:t>Баннер на сайте: </a:t>
            </a:r>
            <a:r>
              <a:rPr lang="en-US" altLang="ru-RU" sz="1400"/>
              <a:t>vgoroden.ru </a:t>
            </a:r>
            <a:r>
              <a:rPr lang="ru-RU" altLang="ru-RU" sz="1400"/>
              <a:t>(1.10.15 – 31.10.15)</a:t>
            </a:r>
          </a:p>
          <a:p>
            <a:r>
              <a:rPr lang="ru-RU" altLang="ru-RU" sz="1600"/>
              <a:t>Кол-во контактов: </a:t>
            </a:r>
            <a:r>
              <a:rPr lang="ru-RU" altLang="ru-RU" sz="1600">
                <a:solidFill>
                  <a:srgbClr val="0070C0"/>
                </a:solidFill>
              </a:rPr>
              <a:t>485 000 </a:t>
            </a:r>
            <a:r>
              <a:rPr lang="ru-RU" altLang="ru-RU" sz="1600"/>
              <a:t>чел.</a:t>
            </a:r>
          </a:p>
          <a:p>
            <a:endParaRPr lang="en-US" altLang="ru-RU" sz="1100"/>
          </a:p>
          <a:p>
            <a:r>
              <a:rPr lang="en-US" altLang="ru-RU" sz="1600"/>
              <a:t> - </a:t>
            </a:r>
            <a:r>
              <a:rPr lang="en-US" altLang="ru-RU" sz="1600" u="sng"/>
              <a:t>PR</a:t>
            </a:r>
            <a:r>
              <a:rPr lang="en-US" altLang="ru-RU" sz="1600"/>
              <a:t> </a:t>
            </a:r>
            <a:endParaRPr lang="ru-RU" altLang="ru-RU" sz="1600"/>
          </a:p>
          <a:p>
            <a:r>
              <a:rPr lang="en-US" altLang="ru-RU" sz="1400"/>
              <a:t>SMM, </a:t>
            </a:r>
            <a:r>
              <a:rPr lang="ru-RU" altLang="ru-RU" sz="1400"/>
              <a:t>пресс-релизы в интернет-СМИ, работа с блогерами, ТВ-сюжет на телеканале «Первый городской»</a:t>
            </a:r>
          </a:p>
          <a:p>
            <a:endParaRPr lang="ru-RU" altLang="ru-RU" sz="1100"/>
          </a:p>
          <a:p>
            <a:r>
              <a:rPr lang="ru-RU" altLang="ru-RU" sz="1600"/>
              <a:t> - </a:t>
            </a:r>
            <a:r>
              <a:rPr lang="en-US" altLang="ru-RU" sz="1600" u="sng"/>
              <a:t>SMS</a:t>
            </a:r>
            <a:r>
              <a:rPr lang="ru-RU" altLang="ru-RU" sz="1600" u="sng"/>
              <a:t>-рассылка по базе абонентов</a:t>
            </a:r>
            <a:r>
              <a:rPr lang="ru-RU" altLang="ru-RU" sz="1600"/>
              <a:t> </a:t>
            </a:r>
            <a:r>
              <a:rPr lang="ru-RU" altLang="ru-RU" sz="1400"/>
              <a:t>(количество контактов – коммерческая тайна)</a:t>
            </a:r>
            <a:endParaRPr lang="ru-RU" altLang="ru-RU" sz="1600"/>
          </a:p>
        </p:txBody>
      </p:sp>
      <p:pic>
        <p:nvPicPr>
          <p:cNvPr id="6149" name="Picture 3" descr="C:\Users\Dinara.Bedretdinova\Documents\!MEGA_QP\Стикеры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3663" y="2801938"/>
            <a:ext cx="2520950" cy="193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>
                <a:cs typeface="Arial" charset="0"/>
              </a:rPr>
              <a:t>Выполнение:</a:t>
            </a:r>
          </a:p>
        </p:txBody>
      </p:sp>
      <p:sp>
        <p:nvSpPr>
          <p:cNvPr id="7172" name="TextBox 2"/>
          <p:cNvSpPr txBox="1">
            <a:spLocks noChangeArrowheads="1"/>
          </p:cNvSpPr>
          <p:nvPr/>
        </p:nvSpPr>
        <p:spPr bwMode="auto">
          <a:xfrm>
            <a:off x="255588" y="981075"/>
            <a:ext cx="8542337" cy="489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/>
          </a:p>
          <a:p>
            <a:r>
              <a:rPr lang="ru-RU" altLang="ru-RU" sz="1400"/>
              <a:t>В одном из торговых павильонов ТРЦ «Мега» были построены 2 квест-комнаты с различными тематиками: триллер и детектив, что позволило увеличить количество участников проекта и дать людям выбрать наиболее интересный им жанр.</a:t>
            </a:r>
          </a:p>
          <a:p>
            <a:endParaRPr lang="ru-RU" altLang="ru-RU" sz="1400"/>
          </a:p>
          <a:p>
            <a:r>
              <a:rPr lang="ru-RU" altLang="ru-RU" sz="1400"/>
              <a:t>Для участия в квесте у команды обязательно должна была быть хотя бы 1 </a:t>
            </a:r>
            <a:r>
              <a:rPr lang="en-US" altLang="ru-RU" sz="1400"/>
              <a:t>SIM-</a:t>
            </a:r>
            <a:r>
              <a:rPr lang="ru-RU" altLang="ru-RU" sz="1400"/>
              <a:t>карта </a:t>
            </a:r>
            <a:r>
              <a:rPr lang="en-US" altLang="ru-RU" sz="1400"/>
              <a:t>Tele2. </a:t>
            </a:r>
            <a:r>
              <a:rPr lang="ru-RU" altLang="ru-RU" sz="1400"/>
              <a:t>Если у команды не было </a:t>
            </a:r>
            <a:r>
              <a:rPr lang="en-US" altLang="ru-RU" sz="1400"/>
              <a:t>SIM-</a:t>
            </a:r>
            <a:r>
              <a:rPr lang="ru-RU" altLang="ru-RU" sz="1400"/>
              <a:t>карты </a:t>
            </a:r>
            <a:r>
              <a:rPr lang="en-US" altLang="ru-RU" sz="1400"/>
              <a:t>Tele2</a:t>
            </a:r>
            <a:r>
              <a:rPr lang="ru-RU" altLang="ru-RU" sz="1400"/>
              <a:t>, подключение происходило на месте.</a:t>
            </a:r>
          </a:p>
          <a:p>
            <a:endParaRPr lang="ru-RU" altLang="ru-RU" sz="1400"/>
          </a:p>
          <a:p>
            <a:r>
              <a:rPr lang="ru-RU" altLang="ru-RU" sz="1400"/>
              <a:t>Регистрация и подключение участников проходили в специальной лаундж-зоне перед квест комнатами. Там же участники могли подождать своей очереди на диванах и пройти он-лайн квест на планшетах.</a:t>
            </a:r>
          </a:p>
          <a:p>
            <a:endParaRPr lang="ru-RU" altLang="ru-RU" sz="1400"/>
          </a:p>
          <a:p>
            <a:r>
              <a:rPr lang="ru-RU" altLang="ru-RU" sz="1400"/>
              <a:t>Задача квеста для участника – выйти из комнаты, что можно сделать только выполнив несколько заданий с использованием 3G-интернета от </a:t>
            </a:r>
            <a:r>
              <a:rPr lang="en-US" altLang="ru-RU" sz="1400"/>
              <a:t>Tele2</a:t>
            </a:r>
            <a:r>
              <a:rPr lang="ru-RU" altLang="ru-RU" sz="1400"/>
              <a:t>.</a:t>
            </a:r>
          </a:p>
          <a:p>
            <a:endParaRPr lang="ru-RU" altLang="ru-RU" sz="1400"/>
          </a:p>
          <a:p>
            <a:r>
              <a:rPr lang="ru-RU" altLang="ru-RU" sz="1400"/>
              <a:t>В каждой комнате находился аниматор, который модерировал участников во время игры, следил за порядком и, при необходимости, давал подсказки.</a:t>
            </a:r>
          </a:p>
          <a:p>
            <a:endParaRPr lang="ru-RU" altLang="ru-RU" sz="1400"/>
          </a:p>
          <a:p>
            <a:r>
              <a:rPr lang="ru-RU" altLang="ru-RU" sz="1400"/>
              <a:t>На выходе участников встречал промоутер, который предлагал оценить 3G на планшете, фотографировал команды в фотозоне, далее фото выкладывались участниками в социальные сети с хештегом #Tele2Quest </a:t>
            </a:r>
          </a:p>
          <a:p>
            <a:endParaRPr lang="ru-RU" altLang="ru-RU" sz="1400"/>
          </a:p>
        </p:txBody>
      </p:sp>
      <p:sp>
        <p:nvSpPr>
          <p:cNvPr id="7" name="Пятиугольник 6"/>
          <p:cNvSpPr/>
          <p:nvPr/>
        </p:nvSpPr>
        <p:spPr>
          <a:xfrm>
            <a:off x="3213100" y="5751513"/>
            <a:ext cx="2717800" cy="431800"/>
          </a:xfrm>
          <a:prstGeom prst="homePlate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1 114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команд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ятиугольник 7"/>
          <p:cNvSpPr/>
          <p:nvPr/>
        </p:nvSpPr>
        <p:spPr>
          <a:xfrm>
            <a:off x="6127750" y="5751513"/>
            <a:ext cx="2719388" cy="431800"/>
          </a:xfrm>
          <a:prstGeom prst="homePlate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2 862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участника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ятиугольник 8"/>
          <p:cNvSpPr/>
          <p:nvPr/>
        </p:nvSpPr>
        <p:spPr>
          <a:xfrm>
            <a:off x="331788" y="5751513"/>
            <a:ext cx="2719387" cy="431800"/>
          </a:xfrm>
          <a:prstGeom prst="homePlate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комнаты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>
                <a:cs typeface="Arial" charset="0"/>
              </a:rPr>
              <a:t>Эффективность:</a:t>
            </a:r>
          </a:p>
        </p:txBody>
      </p:sp>
      <p:sp>
        <p:nvSpPr>
          <p:cNvPr id="8196" name="TextBox 2"/>
          <p:cNvSpPr txBox="1">
            <a:spLocks noChangeArrowheads="1"/>
          </p:cNvSpPr>
          <p:nvPr/>
        </p:nvSpPr>
        <p:spPr bwMode="auto">
          <a:xfrm>
            <a:off x="250825" y="1219200"/>
            <a:ext cx="8542338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/>
          </a:p>
          <a:p>
            <a:r>
              <a:rPr lang="ru-RU" altLang="ru-RU" sz="1500" b="1">
                <a:cs typeface="Arial" charset="0"/>
              </a:rPr>
              <a:t>Общее кол-во контактов</a:t>
            </a:r>
            <a:r>
              <a:rPr lang="ru-RU" altLang="ru-RU" sz="1500">
                <a:cs typeface="Arial" charset="0"/>
              </a:rPr>
              <a:t>: </a:t>
            </a:r>
            <a:r>
              <a:rPr lang="ru-RU" altLang="ru-RU" sz="1600">
                <a:cs typeface="Arial" charset="0"/>
              </a:rPr>
              <a:t>1 580 000 чел. (включая анонсирующую компанию)</a:t>
            </a:r>
          </a:p>
          <a:p>
            <a:endParaRPr lang="ru-RU" altLang="ru-RU" sz="1600">
              <a:cs typeface="Arial" charset="0"/>
            </a:endParaRPr>
          </a:p>
          <a:p>
            <a:r>
              <a:rPr lang="ru-RU" altLang="ru-RU" sz="1500" b="1">
                <a:cs typeface="Arial" charset="0"/>
              </a:rPr>
              <a:t>Качественные контакты:</a:t>
            </a:r>
            <a:r>
              <a:rPr lang="ru-RU" altLang="ru-RU" sz="1500">
                <a:cs typeface="Arial" charset="0"/>
              </a:rPr>
              <a:t>  </a:t>
            </a:r>
            <a:r>
              <a:rPr lang="ru-RU" altLang="ru-RU" sz="1600">
                <a:cs typeface="Arial" charset="0"/>
              </a:rPr>
              <a:t>14 500 чел. (люди непосредственно прокоммуницировавшие с брендом: перешли по баннеру, пообщались с промоутером и т.д.)</a:t>
            </a:r>
          </a:p>
          <a:p>
            <a:endParaRPr lang="ru-RU" altLang="ru-RU" sz="1600">
              <a:cs typeface="Arial" charset="0"/>
            </a:endParaRPr>
          </a:p>
          <a:p>
            <a:r>
              <a:rPr lang="ru-RU" altLang="ru-RU" sz="1500" b="1">
                <a:cs typeface="Arial" charset="0"/>
              </a:rPr>
              <a:t>Количество игроков:  </a:t>
            </a:r>
            <a:r>
              <a:rPr lang="ru-RU" altLang="ru-RU" sz="1600">
                <a:cs typeface="Arial" charset="0"/>
              </a:rPr>
              <a:t>2 862 чел., что на 5% выше планового </a:t>
            </a:r>
            <a:r>
              <a:rPr lang="en-US" altLang="ru-RU" sz="1600">
                <a:cs typeface="Arial" charset="0"/>
              </a:rPr>
              <a:t>KPI</a:t>
            </a:r>
            <a:endParaRPr lang="ru-RU" altLang="ru-RU" sz="1600">
              <a:cs typeface="Arial" charset="0"/>
            </a:endParaRPr>
          </a:p>
          <a:p>
            <a:endParaRPr lang="en-US" altLang="ru-RU" sz="1600">
              <a:cs typeface="Arial" charset="0"/>
            </a:endParaRPr>
          </a:p>
          <a:p>
            <a:r>
              <a:rPr lang="ru-RU" altLang="ru-RU" sz="1500" b="1"/>
              <a:t>98,3%</a:t>
            </a:r>
            <a:r>
              <a:rPr lang="ru-RU" altLang="ru-RU" sz="1600"/>
              <a:t> игроков при опросе отметили </a:t>
            </a:r>
            <a:r>
              <a:rPr lang="ru-RU" altLang="ru-RU" sz="1500" b="1"/>
              <a:t>качество </a:t>
            </a:r>
            <a:r>
              <a:rPr lang="en-US" altLang="ru-RU" sz="1500" b="1"/>
              <a:t>3G</a:t>
            </a:r>
            <a:r>
              <a:rPr lang="ru-RU" altLang="ru-RU" sz="1500" b="1"/>
              <a:t>, как отличное и хорошее</a:t>
            </a:r>
          </a:p>
          <a:p>
            <a:endParaRPr lang="en-US" altLang="ru-RU" sz="1600"/>
          </a:p>
          <a:p>
            <a:r>
              <a:rPr lang="ru-RU" altLang="ru-RU" sz="1500" b="1">
                <a:cs typeface="Arial" charset="0"/>
              </a:rPr>
              <a:t>Прирост подключений</a:t>
            </a:r>
            <a:r>
              <a:rPr lang="ru-RU" altLang="ru-RU" sz="1600">
                <a:cs typeface="Arial" charset="0"/>
              </a:rPr>
              <a:t> новых абонентов составил 42%</a:t>
            </a:r>
          </a:p>
          <a:p>
            <a:endParaRPr lang="ru-RU" altLang="ru-RU" sz="1600">
              <a:cs typeface="Arial" charset="0"/>
            </a:endParaRPr>
          </a:p>
          <a:p>
            <a:r>
              <a:rPr lang="ru-RU" altLang="ru-RU" sz="1600"/>
              <a:t>Показатель </a:t>
            </a:r>
            <a:r>
              <a:rPr lang="ru-RU" altLang="ru-RU" sz="1500" b="1"/>
              <a:t>«Знания о наличии быстрого мобильного интернета </a:t>
            </a:r>
            <a:r>
              <a:rPr lang="en-US" altLang="ru-RU" sz="1500" b="1"/>
              <a:t>3G</a:t>
            </a:r>
            <a:r>
              <a:rPr lang="ru-RU" altLang="ru-RU" sz="1500" b="1"/>
              <a:t>» </a:t>
            </a:r>
            <a:r>
              <a:rPr lang="ru-RU" altLang="ru-RU" sz="1600"/>
              <a:t>за период проведения квестов </a:t>
            </a:r>
            <a:r>
              <a:rPr lang="ru-RU" altLang="ru-RU" sz="1500" b="1"/>
              <a:t>вырос на 14%</a:t>
            </a:r>
          </a:p>
          <a:p>
            <a:endParaRPr lang="ru-RU" altLang="ru-RU" sz="1600"/>
          </a:p>
          <a:p>
            <a:r>
              <a:rPr lang="ru-RU" altLang="ru-RU" sz="1600">
                <a:cs typeface="Arial" charset="0"/>
              </a:rPr>
              <a:t>Показатель </a:t>
            </a:r>
            <a:r>
              <a:rPr lang="ru-RU" altLang="ru-RU" sz="1500" b="1">
                <a:cs typeface="Arial" charset="0"/>
              </a:rPr>
              <a:t>«Воспринимаемое качество» </a:t>
            </a:r>
            <a:r>
              <a:rPr lang="ru-RU" altLang="ru-RU" sz="1600"/>
              <a:t>за период проведения квестов </a:t>
            </a:r>
            <a:r>
              <a:rPr lang="ru-RU" altLang="ru-RU" sz="1500" b="1"/>
              <a:t>вырос на 8%</a:t>
            </a:r>
            <a:endParaRPr lang="ru-RU" altLang="ru-RU" sz="1500" b="1">
              <a:cs typeface="Arial" charset="0"/>
            </a:endParaRPr>
          </a:p>
          <a:p>
            <a:endParaRPr lang="ru-RU" altLang="ru-RU" sz="1600">
              <a:cs typeface="Arial" charset="0"/>
            </a:endParaRPr>
          </a:p>
          <a:p>
            <a:endParaRPr lang="ru-RU" altLang="ru-RU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3"/>
          <p:cNvSpPr txBox="1">
            <a:spLocks noChangeArrowheads="1"/>
          </p:cNvSpPr>
          <p:nvPr/>
        </p:nvSpPr>
        <p:spPr bwMode="auto">
          <a:xfrm>
            <a:off x="323850" y="3141663"/>
            <a:ext cx="8196263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1050" dirty="0" smtClean="0">
                <a:hlinkClick r:id="rId2" tooltip="http://www.youtube.com/watch?v=4mieJvBndlU"/>
              </a:rPr>
              <a:t>http://www.youtube.com/watch?v=4mieJvBndlU</a:t>
            </a:r>
            <a:endParaRPr lang="en-US" sz="1050" dirty="0" smtClean="0"/>
          </a:p>
          <a:p>
            <a:pPr eaLnBrk="1" hangingPunct="1">
              <a:defRPr/>
            </a:pPr>
            <a:r>
              <a:rPr lang="en-US" sz="1050" dirty="0" smtClean="0">
                <a:hlinkClick r:id="rId3"/>
              </a:rPr>
              <a:t>http://vk.com/im?sel=53368617&amp;w=wall-58632226_871946</a:t>
            </a:r>
            <a:endParaRPr lang="en-US" sz="1050" dirty="0" smtClean="0"/>
          </a:p>
          <a:p>
            <a:pPr eaLnBrk="1" hangingPunct="1">
              <a:defRPr/>
            </a:pPr>
            <a:r>
              <a:rPr lang="ru-RU" sz="1050" u="sng" dirty="0" smtClean="0">
                <a:hlinkClick r:id="rId4" tooltip="https://www.facebook.com/yulia.abysheva/posts/951787831579393"/>
              </a:rPr>
              <a:t>https://www.facebook.com/yulia.abysheva/posts/951787831579393</a:t>
            </a:r>
            <a:endParaRPr lang="ru-RU" sz="1050" dirty="0" smtClean="0"/>
          </a:p>
          <a:p>
            <a:pPr eaLnBrk="1" hangingPunct="1">
              <a:defRPr/>
            </a:pPr>
            <a:r>
              <a:rPr lang="ru-RU" sz="1050" u="sng" dirty="0" smtClean="0">
                <a:hlinkClick r:id="rId5" tooltip="https://www.facebook.com/anselmnn/posts/1521339888180492"/>
              </a:rPr>
              <a:t>https://www.facebook.com/anselmnn/posts/1521339888180492</a:t>
            </a:r>
            <a:endParaRPr lang="ru-RU" sz="1050" dirty="0" smtClean="0"/>
          </a:p>
          <a:p>
            <a:pPr eaLnBrk="1" hangingPunct="1">
              <a:defRPr/>
            </a:pPr>
            <a:r>
              <a:rPr lang="en-US" sz="1050" dirty="0" smtClean="0">
                <a:hlinkClick r:id="rId6"/>
              </a:rPr>
              <a:t>http://megamall.ru/nn/events/2015/9058/</a:t>
            </a:r>
            <a:endParaRPr lang="en-US" sz="1050" dirty="0" smtClean="0"/>
          </a:p>
          <a:p>
            <a:pPr eaLnBrk="1" hangingPunct="1">
              <a:defRPr/>
            </a:pPr>
            <a:r>
              <a:rPr lang="en-US" sz="1050" dirty="0" smtClean="0">
                <a:hlinkClick r:id="rId7"/>
              </a:rPr>
              <a:t>https://www.facebook.com/nn.mega/photos/a.519324131487940.1073741828.519322454821441/907419109345105/?type=3&amp;theater</a:t>
            </a:r>
          </a:p>
          <a:p>
            <a:pPr eaLnBrk="1" hangingPunct="1">
              <a:defRPr/>
            </a:pPr>
            <a:r>
              <a:rPr lang="en-US" sz="1050" dirty="0" smtClean="0">
                <a:hlinkClick r:id="rId8"/>
              </a:rPr>
              <a:t>https://vk.com/nn_mega?w=wall-24662848_23260</a:t>
            </a:r>
            <a:endParaRPr lang="ru-RU" sz="1050" dirty="0" smtClean="0"/>
          </a:p>
        </p:txBody>
      </p:sp>
      <p:pic>
        <p:nvPicPr>
          <p:cNvPr id="921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>
                <a:cs typeface="Arial" charset="0"/>
              </a:rPr>
              <a:t>Эффективность:</a:t>
            </a:r>
          </a:p>
        </p:txBody>
      </p:sp>
      <p:sp>
        <p:nvSpPr>
          <p:cNvPr id="9221" name="TextBox 2"/>
          <p:cNvSpPr txBox="1">
            <a:spLocks noChangeArrowheads="1"/>
          </p:cNvSpPr>
          <p:nvPr/>
        </p:nvSpPr>
        <p:spPr bwMode="auto">
          <a:xfrm>
            <a:off x="258763" y="1079500"/>
            <a:ext cx="8542337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>
                <a:cs typeface="Arial" charset="0"/>
              </a:rPr>
              <a:t>Администрация ТРЦ «Мега» вышла с предложением о бесплатном (отмена аренды) продлении работы квест-комнат </a:t>
            </a:r>
            <a:r>
              <a:rPr lang="en-US" altLang="ru-RU" sz="1600">
                <a:cs typeface="Arial" charset="0"/>
              </a:rPr>
              <a:t>Tele2</a:t>
            </a:r>
            <a:r>
              <a:rPr lang="ru-RU" altLang="ru-RU" sz="1600">
                <a:cs typeface="Arial" charset="0"/>
              </a:rPr>
              <a:t>.</a:t>
            </a:r>
            <a:r>
              <a:rPr lang="en-US" altLang="ru-RU" sz="1600">
                <a:cs typeface="Arial" charset="0"/>
              </a:rPr>
              <a:t> </a:t>
            </a:r>
            <a:r>
              <a:rPr lang="ru-RU" altLang="ru-RU" sz="1600">
                <a:cs typeface="Arial" charset="0"/>
              </a:rPr>
              <a:t>Это было связано с положительными отзывами посетителей Меги и увеличением трафика в ТРЦ.</a:t>
            </a:r>
          </a:p>
          <a:p>
            <a:endParaRPr lang="ru-RU" altLang="ru-RU" sz="1600">
              <a:cs typeface="Arial" charset="0"/>
            </a:endParaRPr>
          </a:p>
          <a:p>
            <a:r>
              <a:rPr lang="ru-RU" altLang="ru-RU" sz="1600">
                <a:cs typeface="Arial" charset="0"/>
              </a:rPr>
              <a:t>В социальных сетях было множество положительных отзывов от участников, более 300 постов с хештегом кампании. 4 пресс-релиза, 26 публикаций в интернет-СМИ, 1 сюжет на ТВ и 11 повторов, 127 подписчиков в группе </a:t>
            </a:r>
            <a:r>
              <a:rPr lang="en-US" altLang="ru-RU" sz="1600">
                <a:cs typeface="Arial" charset="0"/>
              </a:rPr>
              <a:t>Instagram.</a:t>
            </a:r>
            <a:endParaRPr lang="ru-RU" altLang="ru-RU" sz="1600">
              <a:cs typeface="Arial" charset="0"/>
            </a:endParaRPr>
          </a:p>
          <a:p>
            <a:endParaRPr lang="ru-RU" altLang="ru-RU" sz="1600">
              <a:cs typeface="Arial" charset="0"/>
            </a:endParaRPr>
          </a:p>
          <a:p>
            <a:endParaRPr lang="ru-RU" altLang="ru-RU" sz="1400"/>
          </a:p>
        </p:txBody>
      </p:sp>
      <p:pic>
        <p:nvPicPr>
          <p:cNvPr id="9222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59513" y="2781300"/>
            <a:ext cx="2884487" cy="383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3" name="TextBox 1"/>
          <p:cNvSpPr txBox="1">
            <a:spLocks noChangeArrowheads="1"/>
          </p:cNvSpPr>
          <p:nvPr/>
        </p:nvSpPr>
        <p:spPr bwMode="auto">
          <a:xfrm>
            <a:off x="323850" y="4537075"/>
            <a:ext cx="3505200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>
                <a:cs typeface="Arial" charset="0"/>
              </a:rPr>
              <a:t>Основной трудностью оказалось малое количество времени на подготовку к старту. На закупку материала, ремонт 100 кв.м. помещения, закупку мебели и реквизита, обучение персонала и репетиции было 3 недели. Спасла командная работа 24х7 и вовлеченность заказчика </a:t>
            </a:r>
            <a:r>
              <a:rPr lang="ru-RU" altLang="ru-RU" sz="1400">
                <a:cs typeface="Arial" charset="0"/>
                <a:sym typeface="Wingdings" pitchFamily="2" charset="2"/>
              </a:rPr>
              <a:t></a:t>
            </a:r>
            <a:endParaRPr lang="ru-RU" altLang="ru-RU" sz="1400">
              <a:cs typeface="Arial" charset="0"/>
            </a:endParaRPr>
          </a:p>
          <a:p>
            <a:endParaRPr lang="ru-RU" altLang="ru-RU"/>
          </a:p>
        </p:txBody>
      </p:sp>
      <p:pic>
        <p:nvPicPr>
          <p:cNvPr id="9224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95738" y="4941888"/>
            <a:ext cx="2365375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>
                <a:cs typeface="Arial" charset="0"/>
              </a:rPr>
              <a:t>Реализация: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7950" y="2008188"/>
            <a:ext cx="2044700" cy="136842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Промо-анонс в ТРЦ Мега около квест-комнат, приглашение ЦА к участию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347913" y="1052513"/>
            <a:ext cx="4248150" cy="72072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Старт работы квест-комнат.</a:t>
            </a:r>
          </a:p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Работа ежедневно с 12.00 до 20.00</a:t>
            </a:r>
          </a:p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15.10.15 – 29.11.15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413000" y="2008188"/>
            <a:ext cx="2035175" cy="136842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Встреча желающих в </a:t>
            </a:r>
            <a:r>
              <a:rPr lang="ru-RU" sz="13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лаундж</a:t>
            </a: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зоне, краткое описание жанров </a:t>
            </a:r>
            <a:r>
              <a:rPr lang="ru-RU" sz="13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квестов</a:t>
            </a: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сопровождение к зоне регистрации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716463" y="2008188"/>
            <a:ext cx="2016125" cy="136842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Регистрация команд на удобное время, подключение к </a:t>
            </a:r>
            <a:r>
              <a:rPr lang="en-US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Tele2, </a:t>
            </a: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объяснение правил участия и выдача билета</a:t>
            </a:r>
            <a:r>
              <a:rPr lang="en-US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3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021513" y="2008188"/>
            <a:ext cx="1979612" cy="136842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Ожидание командами в </a:t>
            </a:r>
            <a:r>
              <a:rPr lang="ru-RU" sz="13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лаундж</a:t>
            </a: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-зоне, тест </a:t>
            </a:r>
            <a:r>
              <a:rPr lang="en-US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3G </a:t>
            </a: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 планшетах, путем игры в он-</a:t>
            </a:r>
            <a:r>
              <a:rPr lang="ru-RU" sz="13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лайн</a:t>
            </a: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квест </a:t>
            </a:r>
            <a:r>
              <a:rPr lang="en-US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Tele2</a:t>
            </a:r>
            <a:endParaRPr lang="ru-RU" sz="13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23850" y="3736975"/>
            <a:ext cx="2663825" cy="1779588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Переход команды в одну из квест-комнат, встреча команды модератором. Внутри комнаты модератор рассказывает историю комнаты, более подробно рассказывает правила, начало игры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03575" y="3736975"/>
            <a:ext cx="2663825" cy="1779588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Игровой-процесс, решение различных головоломок, поиск предметов и кодов, тест </a:t>
            </a:r>
            <a:r>
              <a:rPr lang="en-US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3G </a:t>
            </a: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рамках заданий </a:t>
            </a:r>
            <a:r>
              <a:rPr lang="ru-RU" sz="13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квестов</a:t>
            </a: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На прохождение </a:t>
            </a:r>
            <a:r>
              <a:rPr lang="ru-RU" sz="13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квеста</a:t>
            </a: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каждой команде давалось 20 минут, максимальное количество участников 4 человека.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084888" y="3736975"/>
            <a:ext cx="2735262" cy="1779588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Выход команды из комнаты. Поздравление участников с успешным прохождением </a:t>
            </a:r>
            <a:r>
              <a:rPr lang="ru-RU" sz="13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квеста</a:t>
            </a: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оценка качества </a:t>
            </a:r>
            <a:r>
              <a:rPr lang="en-US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3G </a:t>
            </a: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 планшете у промоутера, фото на гаджет участников команды и предложение выложить фото с </a:t>
            </a:r>
            <a:r>
              <a:rPr lang="ru-RU" sz="13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хештегом</a:t>
            </a: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#tele2quest </a:t>
            </a: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13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соц.сети</a:t>
            </a:r>
            <a:r>
              <a:rPr lang="ru-RU" sz="13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cxnSp>
        <p:nvCxnSpPr>
          <p:cNvPr id="9" name="Прямая со стрелкой 8"/>
          <p:cNvCxnSpPr>
            <a:stCxn id="6" idx="3"/>
            <a:endCxn id="11" idx="1"/>
          </p:cNvCxnSpPr>
          <p:nvPr/>
        </p:nvCxnSpPr>
        <p:spPr>
          <a:xfrm>
            <a:off x="2152650" y="2692400"/>
            <a:ext cx="260350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11" idx="3"/>
            <a:endCxn id="12" idx="1"/>
          </p:cNvCxnSpPr>
          <p:nvPr/>
        </p:nvCxnSpPr>
        <p:spPr>
          <a:xfrm>
            <a:off x="4448175" y="2692400"/>
            <a:ext cx="268288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12" idx="3"/>
            <a:endCxn id="13" idx="1"/>
          </p:cNvCxnSpPr>
          <p:nvPr/>
        </p:nvCxnSpPr>
        <p:spPr>
          <a:xfrm>
            <a:off x="6732588" y="2692400"/>
            <a:ext cx="288925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13" idx="3"/>
          </p:cNvCxnSpPr>
          <p:nvPr/>
        </p:nvCxnSpPr>
        <p:spPr>
          <a:xfrm flipV="1">
            <a:off x="9001125" y="2692400"/>
            <a:ext cx="142875" cy="0"/>
          </a:xfrm>
          <a:prstGeom prst="straightConnector1">
            <a:avLst/>
          </a:prstGeom>
          <a:ln w="158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0" y="4591050"/>
            <a:ext cx="323850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14" idx="3"/>
            <a:endCxn id="15" idx="1"/>
          </p:cNvCxnSpPr>
          <p:nvPr/>
        </p:nvCxnSpPr>
        <p:spPr>
          <a:xfrm>
            <a:off x="2987675" y="4627563"/>
            <a:ext cx="215900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15" idx="3"/>
            <a:endCxn id="16" idx="1"/>
          </p:cNvCxnSpPr>
          <p:nvPr/>
        </p:nvCxnSpPr>
        <p:spPr>
          <a:xfrm>
            <a:off x="5867400" y="4627563"/>
            <a:ext cx="217488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>
                <a:cs typeface="Arial" charset="0"/>
              </a:rPr>
              <a:t>Реализация:</a:t>
            </a:r>
          </a:p>
        </p:txBody>
      </p:sp>
      <p:sp>
        <p:nvSpPr>
          <p:cNvPr id="11268" name="TextBox 28"/>
          <p:cNvSpPr txBox="1">
            <a:spLocks noChangeArrowheads="1"/>
          </p:cNvSpPr>
          <p:nvPr/>
        </p:nvSpPr>
        <p:spPr bwMode="auto">
          <a:xfrm>
            <a:off x="120650" y="1125538"/>
            <a:ext cx="5746750" cy="241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/>
              <a:t>Легенда квеста в жанре триллер «Старый отель»</a:t>
            </a:r>
          </a:p>
          <a:p>
            <a:endParaRPr lang="ru-RU" altLang="ru-RU" sz="600" b="1"/>
          </a:p>
          <a:p>
            <a:pPr algn="just"/>
            <a:r>
              <a:rPr lang="ru-RU" altLang="ru-RU" sz="1300"/>
              <a:t>Вы приезжаете в небольшой курортный городок и заселяетесь в отель в самой старой части города. В отеле свободен только один номер – несмотря на стильный интерьер и красивый вид из окна, его стоимость самая низкая в отеле. Портье заносит Ваши чемоданы и уходя.., запирает дверь на ключ! Когда первый шок проходит и вы понимаете, что все попытки стучать в дверь ни к чему не приводят. Вы начинаете исследовать комнату. Страшное открытие ждет Вас впереди – в шкафу аккуратно сложены несколько чемоданов – вещи предыдущих владельцев… Вам придется разгадать загадку отеля, который держит Вас взаперти, или остаться там навсегда…</a:t>
            </a:r>
          </a:p>
        </p:txBody>
      </p:sp>
      <p:sp>
        <p:nvSpPr>
          <p:cNvPr id="11269" name="TextBox 20"/>
          <p:cNvSpPr txBox="1">
            <a:spLocks noChangeArrowheads="1"/>
          </p:cNvSpPr>
          <p:nvPr/>
        </p:nvSpPr>
        <p:spPr bwMode="auto">
          <a:xfrm>
            <a:off x="3278188" y="3860800"/>
            <a:ext cx="5865812" cy="226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b="1"/>
              <a:t>Легенда квеста в жанре детектив «Музей современного искусства»</a:t>
            </a:r>
          </a:p>
          <a:p>
            <a:endParaRPr lang="ru-RU" altLang="ru-RU" sz="900" b="1"/>
          </a:p>
          <a:p>
            <a:r>
              <a:rPr lang="ru-RU" altLang="ru-RU" sz="1300"/>
              <a:t>В музее, где собраны очень редкие и ценные предметы современного искусства, произошло ограбление. Пропало пять бесценных экспонатов, полиция бессильна, надежда найти грабителей и вернуть украденное тает с каждой секундой.</a:t>
            </a:r>
          </a:p>
          <a:p>
            <a:r>
              <a:rPr lang="ru-RU" altLang="ru-RU" sz="1300"/>
              <a:t>Ваша команда сыщиков специализируется на раскрытии преступлений, которые не под силу другим, но вы ограничены во времени, у вас есть всего 20 минут… 20 минут на сбор улик, анализ информации и решение загадки, которую никто до вас не решил. Если вы не справитесь, предметы искусства исчезнут навсегда.</a:t>
            </a:r>
          </a:p>
        </p:txBody>
      </p:sp>
      <p:pic>
        <p:nvPicPr>
          <p:cNvPr id="112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3825" y="3686175"/>
            <a:ext cx="3136900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07075" y="1219200"/>
            <a:ext cx="3336925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>
                <a:cs typeface="Arial" charset="0"/>
              </a:rPr>
              <a:t>Особенности:</a:t>
            </a:r>
          </a:p>
        </p:txBody>
      </p:sp>
      <p:sp>
        <p:nvSpPr>
          <p:cNvPr id="12292" name="TextBox 28"/>
          <p:cNvSpPr txBox="1">
            <a:spLocks noChangeArrowheads="1"/>
          </p:cNvSpPr>
          <p:nvPr/>
        </p:nvSpPr>
        <p:spPr bwMode="auto">
          <a:xfrm>
            <a:off x="539750" y="1479550"/>
            <a:ext cx="7920038" cy="389413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1" hangingPunct="1">
              <a:buFontTx/>
              <a:buAutoNum type="arabicPeriod"/>
              <a:defRPr/>
            </a:pPr>
            <a:r>
              <a:rPr lang="ru-RU" sz="1400" dirty="0" smtClean="0"/>
              <a:t>Проект является полностью региональной разработкой.</a:t>
            </a:r>
          </a:p>
          <a:p>
            <a:pPr marL="342900" indent="-342900" eaLnBrk="1" hangingPunct="1">
              <a:buFontTx/>
              <a:buAutoNum type="arabicPeriod"/>
              <a:defRPr/>
            </a:pPr>
            <a:endParaRPr lang="ru-RU" sz="1000" dirty="0" smtClean="0"/>
          </a:p>
          <a:p>
            <a:pPr marL="342900" indent="-342900" eaLnBrk="1" hangingPunct="1">
              <a:buFontTx/>
              <a:buAutoNum type="arabicPeriod"/>
              <a:defRPr/>
            </a:pPr>
            <a:r>
              <a:rPr lang="ru-RU" sz="1400" dirty="0" smtClean="0"/>
              <a:t>Вовлечение целевой аудитории в </a:t>
            </a:r>
            <a:r>
              <a:rPr lang="ru-RU" sz="1400" dirty="0" err="1" smtClean="0"/>
              <a:t>экспириенс</a:t>
            </a:r>
            <a:r>
              <a:rPr lang="ru-RU" sz="1400" dirty="0" smtClean="0"/>
              <a:t> (тест </a:t>
            </a:r>
            <a:r>
              <a:rPr lang="en-US" sz="1400" dirty="0" smtClean="0"/>
              <a:t>3G) </a:t>
            </a:r>
            <a:r>
              <a:rPr lang="ru-RU" sz="1400" dirty="0" smtClean="0"/>
              <a:t>на всех этапах проекта от анонса до последнего дня проекта.</a:t>
            </a:r>
          </a:p>
          <a:p>
            <a:pPr marL="342900" indent="-342900" eaLnBrk="1" hangingPunct="1">
              <a:buFontTx/>
              <a:buAutoNum type="arabicPeriod"/>
              <a:defRPr/>
            </a:pPr>
            <a:endParaRPr lang="ru-RU" sz="1000" dirty="0" smtClean="0"/>
          </a:p>
          <a:p>
            <a:pPr marL="342900" indent="-342900" eaLnBrk="1" hangingPunct="1">
              <a:buFontTx/>
              <a:buAutoNum type="arabicPeriod"/>
              <a:defRPr/>
            </a:pPr>
            <a:r>
              <a:rPr lang="ru-RU" sz="1400" dirty="0" smtClean="0"/>
              <a:t>Использован полный комплекс интегрированных маркетинговых мероприятий, ни одно из звеньев проекта не является лишним или отдельно существующим, все этапы работают на одну общую задачу проекта – улучшение показателя воспринимаемого качества связи.</a:t>
            </a:r>
          </a:p>
          <a:p>
            <a:pPr marL="342900" indent="-342900" eaLnBrk="1" hangingPunct="1">
              <a:buFontTx/>
              <a:buAutoNum type="arabicPeriod"/>
              <a:defRPr/>
            </a:pPr>
            <a:endParaRPr lang="ru-RU" sz="1000" dirty="0" smtClean="0"/>
          </a:p>
          <a:p>
            <a:pPr marL="342900" indent="-342900" eaLnBrk="1" hangingPunct="1">
              <a:buFontTx/>
              <a:buAutoNum type="arabicPeriod"/>
              <a:defRPr/>
            </a:pPr>
            <a:r>
              <a:rPr lang="ru-RU" sz="1400" dirty="0" smtClean="0"/>
              <a:t>На этапе разработки и реализации проекта в Нижнем Новгороде не существовало ни одной квест-комнаты с модератором, являющимся частью игрового процесса.</a:t>
            </a:r>
          </a:p>
          <a:p>
            <a:pPr marL="342900" indent="-342900" eaLnBrk="1" hangingPunct="1">
              <a:buFontTx/>
              <a:buAutoNum type="arabicPeriod"/>
              <a:defRPr/>
            </a:pPr>
            <a:endParaRPr lang="ru-RU" sz="1000" dirty="0" smtClean="0"/>
          </a:p>
          <a:p>
            <a:pPr marL="342900" indent="-342900" eaLnBrk="1" hangingPunct="1">
              <a:buFontTx/>
              <a:buAutoNum type="arabicPeriod"/>
              <a:defRPr/>
            </a:pPr>
            <a:r>
              <a:rPr lang="ru-RU" sz="1400" dirty="0" smtClean="0"/>
              <a:t>Механика проекта интересна сама по себе, люди не чувствуют, что им навязывают услугу или продукт. Механика вовлекает людей в командную игру, заставляет выстраивать логическое мышление, в игровой форме помогает получать новые знания (например, как пользоваться азбукой Морзе, или узнать авторов знаменитых произведений искусства).</a:t>
            </a:r>
          </a:p>
          <a:p>
            <a:pPr eaLnBrk="1" hangingPunct="1">
              <a:defRPr/>
            </a:pPr>
            <a:endParaRPr lang="ru-RU" sz="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>
                <a:cs typeface="Arial" charset="0"/>
              </a:rPr>
              <a:t>Фотоотчет:</a:t>
            </a:r>
          </a:p>
        </p:txBody>
      </p:sp>
      <p:grpSp>
        <p:nvGrpSpPr>
          <p:cNvPr id="13316" name="Группа 2"/>
          <p:cNvGrpSpPr>
            <a:grpSpLocks/>
          </p:cNvGrpSpPr>
          <p:nvPr/>
        </p:nvGrpSpPr>
        <p:grpSpPr bwMode="auto">
          <a:xfrm>
            <a:off x="34925" y="1081088"/>
            <a:ext cx="9074150" cy="4579937"/>
            <a:chOff x="35496" y="1080698"/>
            <a:chExt cx="9073008" cy="4580550"/>
          </a:xfrm>
        </p:grpSpPr>
        <p:pic>
          <p:nvPicPr>
            <p:cNvPr id="13317" name="Picture 2" descr="C:\Users\Dinara.Bedretdinova\Documents\!MEGA_QP\Фото\quest-low-res-29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5496" y="3693991"/>
              <a:ext cx="3070382" cy="19672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18" name="Picture 6" descr="C:\Users\Dinara.Bedretdinova\Documents\!MEGA_QP\Фото\Фото-1 - работа\DSC_1242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175892" y="1340768"/>
              <a:ext cx="2764260" cy="18308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19" name="Picture 5" descr="C:\Users\Dinara.Bedretdinova\Documents\!MEGA_QP\Фото\ТЕЛЕ2 Go Pro фото\015.ti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5496" y="1340767"/>
              <a:ext cx="3032941" cy="18308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20" name="Picture 9" descr="C:\Users\Dinara.Bedretdinova\Desktop\Новая папка (4)\all-quest-Hi-res-101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203848" y="3693991"/>
              <a:ext cx="2808312" cy="19672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21" name="Picture 10" descr="C:\Users\Dinara.Bedretdinova\Desktop\Новая папка (4)\all-quest-low-res-145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071140" y="1340768"/>
              <a:ext cx="3037364" cy="18308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22" name="TextBox 1"/>
            <p:cNvSpPr txBox="1">
              <a:spLocks noChangeArrowheads="1"/>
            </p:cNvSpPr>
            <p:nvPr/>
          </p:nvSpPr>
          <p:spPr bwMode="auto">
            <a:xfrm>
              <a:off x="157177" y="1080700"/>
              <a:ext cx="1793440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altLang="ru-RU" sz="1200"/>
                <a:t>Строительство комнат</a:t>
              </a:r>
            </a:p>
          </p:txBody>
        </p:sp>
        <p:sp>
          <p:nvSpPr>
            <p:cNvPr id="13323" name="TextBox 15"/>
            <p:cNvSpPr txBox="1">
              <a:spLocks noChangeArrowheads="1"/>
            </p:cNvSpPr>
            <p:nvPr/>
          </p:nvSpPr>
          <p:spPr bwMode="auto">
            <a:xfrm>
              <a:off x="3232840" y="1080699"/>
              <a:ext cx="619080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altLang="ru-RU" sz="1200"/>
                <a:t>Анонс</a:t>
              </a:r>
            </a:p>
          </p:txBody>
        </p:sp>
        <p:sp>
          <p:nvSpPr>
            <p:cNvPr id="13324" name="TextBox 16"/>
            <p:cNvSpPr txBox="1">
              <a:spLocks noChangeArrowheads="1"/>
            </p:cNvSpPr>
            <p:nvPr/>
          </p:nvSpPr>
          <p:spPr bwMode="auto">
            <a:xfrm>
              <a:off x="229087" y="3416992"/>
              <a:ext cx="1649619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altLang="ru-RU" sz="1200"/>
                <a:t>Регистраций команд</a:t>
              </a:r>
            </a:p>
          </p:txBody>
        </p:sp>
        <p:sp>
          <p:nvSpPr>
            <p:cNvPr id="13325" name="TextBox 17"/>
            <p:cNvSpPr txBox="1">
              <a:spLocks noChangeArrowheads="1"/>
            </p:cNvSpPr>
            <p:nvPr/>
          </p:nvSpPr>
          <p:spPr bwMode="auto">
            <a:xfrm>
              <a:off x="3232840" y="3403627"/>
              <a:ext cx="181402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altLang="ru-RU" sz="1200"/>
                <a:t>Тест </a:t>
              </a:r>
              <a:r>
                <a:rPr lang="en-US" altLang="ru-RU" sz="1200"/>
                <a:t>3G </a:t>
              </a:r>
              <a:r>
                <a:rPr lang="ru-RU" altLang="ru-RU" sz="1200"/>
                <a:t>в лаундж зоне</a:t>
              </a:r>
            </a:p>
          </p:txBody>
        </p:sp>
        <p:sp>
          <p:nvSpPr>
            <p:cNvPr id="13326" name="TextBox 18"/>
            <p:cNvSpPr txBox="1">
              <a:spLocks noChangeArrowheads="1"/>
            </p:cNvSpPr>
            <p:nvPr/>
          </p:nvSpPr>
          <p:spPr bwMode="auto">
            <a:xfrm>
              <a:off x="6156176" y="1080698"/>
              <a:ext cx="1643912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altLang="ru-RU" sz="1200"/>
                <a:t>Селфи победителей</a:t>
              </a:r>
            </a:p>
          </p:txBody>
        </p:sp>
        <p:pic>
          <p:nvPicPr>
            <p:cNvPr id="13327" name="Picture 4" descr="C:\Users\Dinara.Bedretdinova\Desktop\Новая папка (4)\DSC_0685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138313" y="3693991"/>
              <a:ext cx="2970191" cy="19672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28" name="TextBox 20"/>
            <p:cNvSpPr txBox="1">
              <a:spLocks noChangeArrowheads="1"/>
            </p:cNvSpPr>
            <p:nvPr/>
          </p:nvSpPr>
          <p:spPr bwMode="auto">
            <a:xfrm>
              <a:off x="6156176" y="3403626"/>
              <a:ext cx="2483309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altLang="ru-RU" sz="1200"/>
                <a:t>Оценка качества </a:t>
              </a:r>
              <a:r>
                <a:rPr lang="en-US" altLang="ru-RU" sz="1200"/>
                <a:t>3G </a:t>
              </a:r>
              <a:r>
                <a:rPr lang="ru-RU" altLang="ru-RU" sz="1200"/>
                <a:t>после игры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>
                <a:cs typeface="Arial" charset="0"/>
              </a:rPr>
              <a:t>Фотоотчет:</a:t>
            </a:r>
          </a:p>
        </p:txBody>
      </p:sp>
      <p:pic>
        <p:nvPicPr>
          <p:cNvPr id="14340" name="Picture 5" descr="C:\Users\Dinara.Bedretdinova\Desktop\Новая папка (4)\DSC_07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338" y="4171950"/>
            <a:ext cx="2266950" cy="156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7" descr="C:\Users\Dinara.Bedretdinova\Desktop\Новая папка (4)\DSC_08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32325" y="4171950"/>
            <a:ext cx="2360613" cy="156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13" descr="C:\Users\Dinara.Bedretdinova\Desktop\Новая папка (4)\all-quest-Hi-res-1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79663" y="4171950"/>
            <a:ext cx="2346325" cy="156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6" descr="C:\Users\Dinara.Bedretdinova\Desktop\Новая папка (4)\all-quest-Hi-res-144.jpg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025" y="4171950"/>
            <a:ext cx="2339975" cy="156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15" descr="C:\Users\Dinara.Bedretdinova\Desktop\Новая папка (4)\all-quest-Hi-res-3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975" y="2386013"/>
            <a:ext cx="4464050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2" descr="C:\Users\Dinara.Bedretdinova\Desktop\Новая папка (4)\all-quest-Hi-res-87.jpg"/>
          <p:cNvPicPr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1222375"/>
            <a:ext cx="2303463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Picture 7" descr="C:\Users\Dinara.Bedretdinova\Desktop\Новая папка (4)\DSC_0026.JPG"/>
          <p:cNvPicPr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03463" y="1222375"/>
            <a:ext cx="2197100" cy="130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9" descr="C:\Users\Dinara.Bedretdinova\Desktop\Новая папка (4)\DSC_0427.JPG"/>
          <p:cNvPicPr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35488" y="1222375"/>
            <a:ext cx="2305050" cy="130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12" descr="C:\Users\Dinara.Bedretdinova\Desktop\Новая папка (4)\DSC_0489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50063" y="2528888"/>
            <a:ext cx="2303462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13" descr="C:\Users\Dinara.Bedretdinova\Desktop\Новая папка (4)\DSC_0579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840538" y="1222375"/>
            <a:ext cx="2303462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8" descr="C:\Users\Dinara.Bedretdinova\Desktop\Новая папка (4)\DSC_0409.JPG"/>
          <p:cNvPicPr>
            <a:picLocks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528888"/>
            <a:ext cx="2303463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0" y="2528888"/>
            <a:ext cx="9161463" cy="0"/>
          </a:xfrm>
          <a:prstGeom prst="line">
            <a:avLst/>
          </a:prstGeom>
          <a:ln w="730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0" y="4129088"/>
            <a:ext cx="9161463" cy="0"/>
          </a:xfrm>
          <a:prstGeom prst="line">
            <a:avLst/>
          </a:prstGeom>
          <a:ln w="730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2339975" y="1222375"/>
            <a:ext cx="0" cy="4424363"/>
          </a:xfrm>
          <a:prstGeom prst="line">
            <a:avLst/>
          </a:prstGeom>
          <a:ln w="730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6804025" y="1233488"/>
            <a:ext cx="0" cy="4572000"/>
          </a:xfrm>
          <a:prstGeom prst="line">
            <a:avLst/>
          </a:prstGeom>
          <a:ln w="730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4535488" y="1160463"/>
            <a:ext cx="0" cy="1368425"/>
          </a:xfrm>
          <a:prstGeom prst="line">
            <a:avLst/>
          </a:prstGeom>
          <a:ln w="730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4716463" y="4129088"/>
            <a:ext cx="0" cy="1606550"/>
          </a:xfrm>
          <a:prstGeom prst="line">
            <a:avLst/>
          </a:prstGeom>
          <a:ln w="730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3"/>
          <p:cNvSpPr>
            <a:spLocks noChangeArrowheads="1"/>
          </p:cNvSpPr>
          <p:nvPr/>
        </p:nvSpPr>
        <p:spPr bwMode="auto">
          <a:xfrm>
            <a:off x="619125" y="1989138"/>
            <a:ext cx="7786688" cy="152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cs typeface="Arial" charset="0"/>
              </a:rPr>
              <a:t>Наталия Борисова</a:t>
            </a:r>
          </a:p>
          <a:p>
            <a:endParaRPr lang="ru-RU" altLang="ru-RU" sz="1100" b="1">
              <a:cs typeface="Arial" charset="0"/>
            </a:endParaRPr>
          </a:p>
          <a:p>
            <a:r>
              <a:rPr lang="ru-RU" altLang="ru-RU">
                <a:cs typeface="Arial" charset="0"/>
              </a:rPr>
              <a:t>Директор агентства событий «</a:t>
            </a:r>
            <a:r>
              <a:rPr lang="en-US" altLang="ru-RU">
                <a:cs typeface="Arial" charset="0"/>
              </a:rPr>
              <a:t>CONCEPT</a:t>
            </a:r>
            <a:r>
              <a:rPr lang="ru-RU" altLang="ru-RU">
                <a:cs typeface="Arial" charset="0"/>
              </a:rPr>
              <a:t>»</a:t>
            </a:r>
          </a:p>
          <a:p>
            <a:endParaRPr lang="en-US" altLang="ru-RU" sz="400">
              <a:cs typeface="Arial" charset="0"/>
            </a:endParaRPr>
          </a:p>
          <a:p>
            <a:r>
              <a:rPr lang="ru-RU" altLang="ru-RU">
                <a:cs typeface="Arial" charset="0"/>
              </a:rPr>
              <a:t>Тел.: 8</a:t>
            </a:r>
            <a:r>
              <a:rPr lang="en-US" altLang="ru-RU">
                <a:cs typeface="Arial" charset="0"/>
              </a:rPr>
              <a:t> </a:t>
            </a:r>
            <a:r>
              <a:rPr lang="ru-RU" altLang="ru-RU">
                <a:cs typeface="Arial" charset="0"/>
              </a:rPr>
              <a:t>(</a:t>
            </a:r>
            <a:r>
              <a:rPr lang="en-US" altLang="ru-RU">
                <a:cs typeface="Arial" charset="0"/>
              </a:rPr>
              <a:t>920</a:t>
            </a:r>
            <a:r>
              <a:rPr lang="ru-RU" altLang="ru-RU">
                <a:cs typeface="Arial" charset="0"/>
              </a:rPr>
              <a:t>)-</a:t>
            </a:r>
            <a:r>
              <a:rPr lang="en-US" altLang="ru-RU">
                <a:cs typeface="Arial" charset="0"/>
              </a:rPr>
              <a:t>041</a:t>
            </a:r>
            <a:r>
              <a:rPr lang="ru-RU" altLang="ru-RU">
                <a:cs typeface="Arial" charset="0"/>
              </a:rPr>
              <a:t>-</a:t>
            </a:r>
            <a:r>
              <a:rPr lang="en-US" altLang="ru-RU">
                <a:cs typeface="Arial" charset="0"/>
              </a:rPr>
              <a:t>15</a:t>
            </a:r>
            <a:r>
              <a:rPr lang="ru-RU" altLang="ru-RU">
                <a:cs typeface="Arial" charset="0"/>
              </a:rPr>
              <a:t> </a:t>
            </a:r>
            <a:r>
              <a:rPr lang="en-US" altLang="ru-RU">
                <a:cs typeface="Arial" charset="0"/>
              </a:rPr>
              <a:t>99</a:t>
            </a:r>
            <a:endParaRPr lang="ru-RU" altLang="ru-RU">
              <a:cs typeface="Arial" charset="0"/>
            </a:endParaRPr>
          </a:p>
          <a:p>
            <a:endParaRPr lang="ru-RU" altLang="ru-RU" sz="300">
              <a:cs typeface="Arial" charset="0"/>
            </a:endParaRPr>
          </a:p>
          <a:p>
            <a:r>
              <a:rPr lang="en-US" altLang="ru-RU">
                <a:cs typeface="Arial" charset="0"/>
              </a:rPr>
              <a:t>E-mail</a:t>
            </a:r>
            <a:r>
              <a:rPr lang="ru-RU" altLang="ru-RU">
                <a:cs typeface="Arial" charset="0"/>
              </a:rPr>
              <a:t>: </a:t>
            </a:r>
            <a:r>
              <a:rPr lang="en-US" altLang="ru-RU">
                <a:cs typeface="Arial" charset="0"/>
              </a:rPr>
              <a:t>ceo@conceptme.ru</a:t>
            </a:r>
          </a:p>
        </p:txBody>
      </p:sp>
      <p:pic>
        <p:nvPicPr>
          <p:cNvPr id="1536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Прямоугольник 6"/>
          <p:cNvSpPr>
            <a:spLocks noChangeArrowheads="1"/>
          </p:cNvSpPr>
          <p:nvPr/>
        </p:nvSpPr>
        <p:spPr bwMode="auto">
          <a:xfrm>
            <a:off x="1692275" y="379413"/>
            <a:ext cx="41306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>
                <a:cs typeface="Arial" charset="0"/>
              </a:rPr>
              <a:t>Контакты: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1</a:t>
            </a:r>
            <a:r>
              <a:rPr lang="en-US" b="1" smtClean="0">
                <a:solidFill>
                  <a:srgbClr val="FF0000"/>
                </a:solidFill>
              </a:rPr>
              <a:t>Q</a:t>
            </a:r>
            <a:r>
              <a:rPr lang="ru-RU" b="1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899</TotalTime>
  <Words>1623</Words>
  <Application>Microsoft Office PowerPoint</Application>
  <PresentationFormat>Экран (4:3)</PresentationFormat>
  <Paragraphs>167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Calibri</vt:lpstr>
      <vt:lpstr>Wingdings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97</cp:revision>
  <dcterms:modified xsi:type="dcterms:W3CDTF">2016-02-27T17:50:56Z</dcterms:modified>
</cp:coreProperties>
</file>