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9801D-6E4E-4EFD-902B-E84CCCDE740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BA86D-0EA7-40B7-93CA-39B30473F6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20102-B5DD-4565-A619-6E9F80C9F9B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DA6E3-8ED9-47BE-AC6B-43B4E947A3F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F2832-CCF0-42D9-BB3E-F59867386B9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CD7F3-EA64-4D5D-ADFB-3FBCED82F37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25A31-CB0C-4BD5-AF17-58968609E5D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8F370-0C74-46C9-9765-EB2A90D298A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AE7B7-1F03-40B0-A121-1875E1C47D1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66D84-6CF0-4E94-9909-21514B19E1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E8E50-546E-49B6-97B0-6CBBF394500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27C08-23EB-4542-B620-E5E06D05E1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9BCC7-7946-49A6-ABA8-472EEEDFF34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88D57-F562-47FC-B7C1-BC1FD8B543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A6D76-9536-4BE6-935D-8ECC2803ADB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8E4AD-A37F-48B8-9614-0CDBC7C302C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BF83F-966A-442E-A6CF-FC4FC9966EA9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0B397-A550-4AB5-996A-54F91F91C2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0B53C-B9AC-42AF-8EE3-2DF968D621A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9C254-49EA-4F4F-A91F-D88FA9FFFA3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F455D-D5F9-462D-8606-CDD26613B4E2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2D6EC-B8E3-4376-8BA0-9640E71AC18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055D2FA-87CA-4B76-8393-B4422DB6158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AF96707-2003-4FBF-A784-32417F9281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2195513" y="404813"/>
            <a:ext cx="4130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Вводные:</a:t>
            </a:r>
          </a:p>
        </p:txBody>
      </p:sp>
      <p:sp>
        <p:nvSpPr>
          <p:cNvPr id="2051" name="Прямоугольник 3"/>
          <p:cNvSpPr>
            <a:spLocks noChangeArrowheads="1"/>
          </p:cNvSpPr>
          <p:nvPr/>
        </p:nvSpPr>
        <p:spPr bwMode="auto">
          <a:xfrm>
            <a:off x="4643438" y="3500438"/>
            <a:ext cx="4032250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400" b="1">
                <a:solidFill>
                  <a:srgbClr val="FF0000"/>
                </a:solidFill>
                <a:latin typeface="Calibri" pitchFamily="34" charset="0"/>
              </a:rPr>
              <a:t>Заказчик:</a:t>
            </a:r>
            <a:r>
              <a:rPr lang="ru-RU" altLang="ru-RU" sz="1400">
                <a:latin typeface="Calibri" pitchFamily="34" charset="0"/>
              </a:rPr>
              <a:t> ООО «ТМК»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Конференция в формате </a:t>
            </a:r>
            <a:r>
              <a:rPr lang="en-US" altLang="ru-RU" sz="1400">
                <a:latin typeface="Calibri" pitchFamily="34" charset="0"/>
              </a:rPr>
              <a:t>teambuilding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85 чел.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31.07.2015г.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Место проведения – «Кремлевский шатер»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Подрядчики:  ресторан «</a:t>
            </a:r>
            <a:r>
              <a:rPr lang="en-US" altLang="ru-RU" sz="1400">
                <a:latin typeface="Calibri" pitchFamily="34" charset="0"/>
              </a:rPr>
              <a:t>Monet</a:t>
            </a:r>
            <a:r>
              <a:rPr lang="ru-RU" altLang="ru-RU" sz="1400">
                <a:latin typeface="Calibri" pitchFamily="34" charset="0"/>
              </a:rPr>
              <a:t>», дизайн-проект «</a:t>
            </a:r>
            <a:r>
              <a:rPr lang="en-US" altLang="ru-RU" sz="1400">
                <a:latin typeface="Calibri" pitchFamily="34" charset="0"/>
              </a:rPr>
              <a:t>Chromestudio</a:t>
            </a:r>
            <a:r>
              <a:rPr lang="ru-RU" altLang="ru-RU" sz="1400">
                <a:latin typeface="Calibri" pitchFamily="34" charset="0"/>
              </a:rPr>
              <a:t>»; звуковое и световое оборудование – «</a:t>
            </a:r>
            <a:r>
              <a:rPr lang="en-US" altLang="ru-RU" sz="1400">
                <a:latin typeface="Calibri" pitchFamily="34" charset="0"/>
              </a:rPr>
              <a:t>Prime Time</a:t>
            </a:r>
            <a:r>
              <a:rPr lang="ru-RU" altLang="ru-RU" sz="1400">
                <a:latin typeface="Calibri" pitchFamily="34" charset="0"/>
              </a:rPr>
              <a:t>»; аренда костюмов «Костюмерия шоу», аренда реквизита «</a:t>
            </a:r>
            <a:r>
              <a:rPr lang="en-US" altLang="ru-RU" sz="1400">
                <a:latin typeface="Calibri" pitchFamily="34" charset="0"/>
              </a:rPr>
              <a:t>Maki studio</a:t>
            </a:r>
            <a:r>
              <a:rPr lang="ru-RU" altLang="ru-RU" sz="1400">
                <a:latin typeface="Calibri" pitchFamily="34" charset="0"/>
              </a:rPr>
              <a:t>», аренда оборудования «Атмосфера», ведущий Тимур Хасянов, этническое шоу барабанов «Ветер Фанга»,  научное шоу «Фантастик», фаер-шоу «</a:t>
            </a:r>
            <a:r>
              <a:rPr lang="en-US" altLang="ru-RU" sz="1400">
                <a:latin typeface="Calibri" pitchFamily="34" charset="0"/>
              </a:rPr>
              <a:t>Fire life</a:t>
            </a:r>
            <a:r>
              <a:rPr lang="ru-RU" altLang="ru-RU" sz="1400">
                <a:latin typeface="Calibri" pitchFamily="34" charset="0"/>
              </a:rPr>
              <a:t>»</a:t>
            </a:r>
          </a:p>
        </p:txBody>
      </p:sp>
      <p:pic>
        <p:nvPicPr>
          <p:cNvPr id="205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4738" y="1844675"/>
            <a:ext cx="4127500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713" y="1844675"/>
            <a:ext cx="35734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2195513" y="404813"/>
            <a:ext cx="4130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Задачи и цели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539750" y="1916113"/>
            <a:ext cx="81359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400" b="1">
                <a:solidFill>
                  <a:srgbClr val="FF0000"/>
                </a:solidFill>
                <a:latin typeface="Calibri" pitchFamily="34" charset="0"/>
              </a:rPr>
              <a:t>Задачи: </a:t>
            </a:r>
            <a:r>
              <a:rPr lang="ru-RU" altLang="ru-RU" sz="1400">
                <a:latin typeface="Calibri" pitchFamily="34" charset="0"/>
              </a:rPr>
              <a:t>разработать и реализовать новый формат проведения конференций по демонстрации продуктов ключевого партнера «</a:t>
            </a:r>
            <a:r>
              <a:rPr lang="en-US" altLang="ru-RU" sz="1400">
                <a:latin typeface="Calibri" pitchFamily="34" charset="0"/>
              </a:rPr>
              <a:t>Bosch</a:t>
            </a:r>
            <a:r>
              <a:rPr lang="ru-RU" altLang="ru-RU" sz="1400">
                <a:latin typeface="Calibri" pitchFamily="34" charset="0"/>
              </a:rPr>
              <a:t>» для клиентов и сотрудников отдела продаж компании ТМК. Ранее мероприятия такого типа проводились в конференц-залах в формате презентаций и докладов, что не вызывало интереса и отклика у участников. Посещаемость была низкая.</a:t>
            </a:r>
          </a:p>
          <a:p>
            <a:pPr eaLnBrk="1" hangingPunct="1"/>
            <a:r>
              <a:rPr lang="ru-RU" altLang="ru-RU" sz="1400" b="1">
                <a:solidFill>
                  <a:srgbClr val="FF0000"/>
                </a:solidFill>
                <a:latin typeface="Calibri" pitchFamily="34" charset="0"/>
              </a:rPr>
              <a:t>Основная цель </a:t>
            </a:r>
            <a:r>
              <a:rPr lang="ru-RU" altLang="ru-RU" sz="1400">
                <a:latin typeface="Calibri" pitchFamily="34" charset="0"/>
              </a:rPr>
              <a:t>– заинтересовать и привлечь участников к бренду, позволить им не только услышать о новом продукте, но и увидеть его в работе.</a:t>
            </a:r>
          </a:p>
        </p:txBody>
      </p:sp>
      <p:sp>
        <p:nvSpPr>
          <p:cNvPr id="3076" name="Прямоугольник 3"/>
          <p:cNvSpPr>
            <a:spLocks noChangeArrowheads="1"/>
          </p:cNvSpPr>
          <p:nvPr/>
        </p:nvSpPr>
        <p:spPr bwMode="auto">
          <a:xfrm>
            <a:off x="4643438" y="3571875"/>
            <a:ext cx="403225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400">
                <a:latin typeface="Calibri" pitchFamily="34" charset="0"/>
              </a:rPr>
              <a:t>Одна из ключевых задач – это создать благоприятные условия для общения менеджеров отдела продаж со своими клиентами</a:t>
            </a:r>
            <a:r>
              <a:rPr lang="en-US" altLang="ru-RU" sz="1400">
                <a:latin typeface="Calibri" pitchFamily="34" charset="0"/>
              </a:rPr>
              <a:t> </a:t>
            </a:r>
            <a:r>
              <a:rPr lang="ru-RU" altLang="ru-RU" sz="1400">
                <a:latin typeface="Calibri" pitchFamily="34" charset="0"/>
              </a:rPr>
              <a:t>и коллегами в неформальной обстановке.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Привлечь внимание  к мероприятиям такого формата  компании «ТМК» , увеличить количество участников в дальнейшем .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Разработать формат мероприятия, которое возможно проводить в любом городе Поволжского дивизиона. Основные критерии: ограниченный бюджет 350 т.р. (с учетом фуршета), удобные условия для демонстрации продуктов, игровой формат</a:t>
            </a:r>
          </a:p>
          <a:p>
            <a:pPr eaLnBrk="1" hangingPunct="1"/>
            <a:endParaRPr lang="ru-RU" altLang="ru-RU" sz="1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195513" y="404813"/>
            <a:ext cx="4130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Идея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395288" y="1700213"/>
            <a:ext cx="4032250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100">
                <a:latin typeface="Calibri" pitchFamily="34" charset="0"/>
              </a:rPr>
              <a:t>Согласно поставленным задачам: демонстрация продукта, игровой формат, живое общение между участниками, был предложен вариант мероприятия с концепцией </a:t>
            </a:r>
            <a:r>
              <a:rPr lang="en-US" altLang="ru-RU" sz="1100">
                <a:latin typeface="Calibri" pitchFamily="34" charset="0"/>
              </a:rPr>
              <a:t>Teambuilding</a:t>
            </a:r>
            <a:r>
              <a:rPr lang="ru-RU" altLang="ru-RU" sz="1100">
                <a:latin typeface="Calibri" pitchFamily="34" charset="0"/>
              </a:rPr>
              <a:t>.</a:t>
            </a:r>
          </a:p>
          <a:p>
            <a:pPr eaLnBrk="1" hangingPunct="1"/>
            <a:endParaRPr lang="ru-RU" altLang="ru-RU" sz="1100">
              <a:latin typeface="Calibri" pitchFamily="34" charset="0"/>
            </a:endParaRPr>
          </a:p>
          <a:p>
            <a:pPr eaLnBrk="1" hangingPunct="1"/>
            <a:r>
              <a:rPr lang="ru-RU" altLang="ru-RU" b="1">
                <a:solidFill>
                  <a:srgbClr val="FF0000"/>
                </a:solidFill>
                <a:latin typeface="Calibri" pitchFamily="34" charset="0"/>
              </a:rPr>
              <a:t>Игра «Исходный код»</a:t>
            </a:r>
          </a:p>
          <a:p>
            <a:pPr eaLnBrk="1" hangingPunct="1"/>
            <a:r>
              <a:rPr lang="ru-RU" altLang="ru-RU" sz="1100">
                <a:latin typeface="Calibri" pitchFamily="34" charset="0"/>
              </a:rPr>
              <a:t>Состоит из 4-х этапов, где первые три этапа команды проходят заявленные локации (демонстрационные площадки продуктов </a:t>
            </a:r>
            <a:r>
              <a:rPr lang="en-US" altLang="ru-RU" sz="1100">
                <a:latin typeface="Calibri" pitchFamily="34" charset="0"/>
              </a:rPr>
              <a:t>Bosch</a:t>
            </a:r>
            <a:r>
              <a:rPr lang="ru-RU" altLang="ru-RU" sz="1100">
                <a:latin typeface="Calibri" pitchFamily="34" charset="0"/>
              </a:rPr>
              <a:t>) и четвертый, финальный этап, где команды формируют нужный код по результатам прохождения этапов и получают призы.</a:t>
            </a:r>
          </a:p>
          <a:p>
            <a:pPr eaLnBrk="1" hangingPunct="1"/>
            <a:r>
              <a:rPr lang="ru-RU" altLang="ru-RU" sz="1100">
                <a:latin typeface="Calibri" pitchFamily="34" charset="0"/>
              </a:rPr>
              <a:t>Ведущий делит участников на 3 команды (цветовое различие -ленты). Команды выбирают капитана, название, девиз и совместно рисуют свой флаг.</a:t>
            </a:r>
          </a:p>
          <a:p>
            <a:pPr eaLnBrk="1" hangingPunct="1"/>
            <a:r>
              <a:rPr lang="ru-RU" altLang="ru-RU" sz="1100">
                <a:latin typeface="Calibri" pitchFamily="34" charset="0"/>
              </a:rPr>
              <a:t>Каждый этап – тематический («Золотой Ключик» – локация с деревообрабатывающими инструментами; «Живая Сталь» -  локация с металлообработкой и алмазной техникой, «Формула Успеха» – измерительная техника) </a:t>
            </a:r>
          </a:p>
          <a:p>
            <a:pPr eaLnBrk="1" hangingPunct="1"/>
            <a:r>
              <a:rPr lang="ru-RU" altLang="ru-RU" sz="1100" b="1">
                <a:solidFill>
                  <a:srgbClr val="FF0000"/>
                </a:solidFill>
                <a:latin typeface="Calibri" pitchFamily="34" charset="0"/>
              </a:rPr>
              <a:t>Схема прохождения этапов: </a:t>
            </a:r>
            <a:r>
              <a:rPr lang="ru-RU" altLang="ru-RU" sz="1100">
                <a:latin typeface="Calibri" pitchFamily="34" charset="0"/>
              </a:rPr>
              <a:t>демонстрация продукта (представители </a:t>
            </a:r>
            <a:r>
              <a:rPr lang="en-US" altLang="ru-RU" sz="1100">
                <a:latin typeface="Calibri" pitchFamily="34" charset="0"/>
              </a:rPr>
              <a:t>Bosch</a:t>
            </a:r>
            <a:r>
              <a:rPr lang="ru-RU" altLang="ru-RU" sz="1100">
                <a:latin typeface="Calibri" pitchFamily="34" charset="0"/>
              </a:rPr>
              <a:t>), тематические вопросы и задания от ответственного аниматора в соответствующем образе – Буратино, Сумасшедший профессор, Трансформер. (нпр, извлечь с помощью шуруповерта из 3 коробок ключи и вскрыть шкатулку с кодом на время)</a:t>
            </a:r>
          </a:p>
          <a:p>
            <a:pPr eaLnBrk="1" hangingPunct="1"/>
            <a:r>
              <a:rPr lang="ru-RU" altLang="ru-RU" sz="1100">
                <a:latin typeface="Calibri" pitchFamily="34" charset="0"/>
              </a:rPr>
              <a:t>На каждом этапе команды получали цифру, по прохождению всех этапов – 3 цифры.</a:t>
            </a:r>
          </a:p>
          <a:p>
            <a:pPr eaLnBrk="1" hangingPunct="1"/>
            <a:r>
              <a:rPr lang="ru-RU" altLang="ru-RU" sz="1100" b="1">
                <a:solidFill>
                  <a:srgbClr val="FF0000"/>
                </a:solidFill>
                <a:latin typeface="Calibri" pitchFamily="34" charset="0"/>
              </a:rPr>
              <a:t>Финал: </a:t>
            </a:r>
            <a:r>
              <a:rPr lang="ru-RU" altLang="ru-RU" sz="1100">
                <a:latin typeface="Calibri" pitchFamily="34" charset="0"/>
              </a:rPr>
              <a:t>подобрать Исходный Код из 3-х цифр– вскрыть кодовый замок ящика , где лежал ценный приз</a:t>
            </a:r>
          </a:p>
          <a:p>
            <a:pPr eaLnBrk="1" hangingPunct="1"/>
            <a:endParaRPr lang="ru-RU" altLang="ru-RU" sz="1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2195513" y="404813"/>
            <a:ext cx="4130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Выполнение</a:t>
            </a:r>
          </a:p>
        </p:txBody>
      </p:sp>
      <p:sp>
        <p:nvSpPr>
          <p:cNvPr id="5123" name="Прямоугольник 3"/>
          <p:cNvSpPr>
            <a:spLocks noChangeArrowheads="1"/>
          </p:cNvSpPr>
          <p:nvPr/>
        </p:nvSpPr>
        <p:spPr bwMode="auto">
          <a:xfrm>
            <a:off x="3132138" y="1773238"/>
            <a:ext cx="360045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14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Разработка проекта: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Согласование предложенного формата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Утверждение списка демонстрационных продуктов </a:t>
            </a:r>
            <a:r>
              <a:rPr lang="en-US" altLang="ru-RU" sz="1400" dirty="0" smtClean="0">
                <a:latin typeface="Calibri" panose="020F0502020204030204" pitchFamily="34" charset="0"/>
              </a:rPr>
              <a:t>Bosch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Разработка сценария под заявленные продукты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Защита презентации проекта у руководства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Подбор подходящей площадки под условия проекта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Согласование сметы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Подбор подрядчиков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Тестирование заданий для участников</a:t>
            </a:r>
          </a:p>
          <a:p>
            <a:pPr eaLnBrk="1" hangingPunct="1">
              <a:buFontTx/>
              <a:buChar char="-"/>
              <a:defRPr/>
            </a:pPr>
            <a:endParaRPr lang="ru-RU" altLang="ru-RU" sz="1400" dirty="0" smtClean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ru-RU" altLang="ru-RU" sz="14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Реализация проекта: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Координирование ОЛ от компании </a:t>
            </a:r>
            <a:r>
              <a:rPr lang="en-US" altLang="ru-RU" sz="1400" dirty="0" smtClean="0">
                <a:latin typeface="Calibri" panose="020F0502020204030204" pitchFamily="34" charset="0"/>
              </a:rPr>
              <a:t>Bosch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Регистрация участников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Проведение игры «Исходный Код»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ru-RU" altLang="ru-RU" sz="1400" dirty="0" smtClean="0">
                <a:latin typeface="Calibri" panose="020F0502020204030204" pitchFamily="34" charset="0"/>
              </a:rPr>
              <a:t>Развлекательная часть мероприятия (фуршет, выступление артистов, поздравления победителей)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2195513" y="404813"/>
            <a:ext cx="46085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Эффективность</a:t>
            </a:r>
          </a:p>
        </p:txBody>
      </p:sp>
      <p:sp>
        <p:nvSpPr>
          <p:cNvPr id="6147" name="Прямоугольник 3"/>
          <p:cNvSpPr>
            <a:spLocks noChangeArrowheads="1"/>
          </p:cNvSpPr>
          <p:nvPr/>
        </p:nvSpPr>
        <p:spPr bwMode="auto">
          <a:xfrm>
            <a:off x="468313" y="1628775"/>
            <a:ext cx="8280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200">
                <a:solidFill>
                  <a:srgbClr val="FF0000"/>
                </a:solidFill>
                <a:latin typeface="Calibri" pitchFamily="34" charset="0"/>
              </a:rPr>
              <a:t>Удалось выполнить поставленные задачи: </a:t>
            </a:r>
            <a:r>
              <a:rPr lang="ru-RU" altLang="ru-RU" sz="1200">
                <a:latin typeface="Calibri" pitchFamily="34" charset="0"/>
              </a:rPr>
              <a:t>совместить игровой формат мероприятия и демонстрационную часть. Благодаря командному участию, клиенты и менеджеры ТМК ближе познакомились в неформальной обстановке, многие впервые познакомились со своими коллегами из других магазинов, обменивались опытом и контактами. Участники проявляли живой интерес к продуктам демонстрации, т.к. появилась возможность увидеть своими глазами технику в работе. Легкий игровой формат и юмор создавали дружелюбную и ненавязчивую атмосферу. Особенно важной для партнеров и участников была презентация алмазной техники. Сложность была в доставке и установке  оборудования (более 100 кг). </a:t>
            </a:r>
          </a:p>
          <a:p>
            <a:pPr eaLnBrk="1" hangingPunct="1"/>
            <a:r>
              <a:rPr lang="ru-RU" altLang="ru-RU" sz="1200">
                <a:latin typeface="Calibri" pitchFamily="34" charset="0"/>
              </a:rPr>
              <a:t>Эта проблема была решена правильным подбором площадки, где возможен был прямой подъезд на автомобилях и установка локальных площадок-шатров для каждого этапа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4"/>
          <p:cNvSpPr>
            <a:spLocks noChangeArrowheads="1"/>
          </p:cNvSpPr>
          <p:nvPr/>
        </p:nvSpPr>
        <p:spPr bwMode="auto">
          <a:xfrm>
            <a:off x="2195513" y="404813"/>
            <a:ext cx="46085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Реализация</a:t>
            </a:r>
          </a:p>
        </p:txBody>
      </p:sp>
      <p:sp>
        <p:nvSpPr>
          <p:cNvPr id="7171" name="Прямоугольник 3"/>
          <p:cNvSpPr>
            <a:spLocks noChangeArrowheads="1"/>
          </p:cNvSpPr>
          <p:nvPr/>
        </p:nvSpPr>
        <p:spPr bwMode="auto">
          <a:xfrm>
            <a:off x="468313" y="1844675"/>
            <a:ext cx="82804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400">
                <a:latin typeface="Calibri" pitchFamily="34" charset="0"/>
              </a:rPr>
              <a:t>Прохождение игры участниками было строго регламентировано по времени – для удобства прохождения этапов. За этим четко следили ОЛ: тематические аниматоры, ответственные за демонстрационный продукт и кураторы агентства. На каждом этапе команды не только слушали демонстратора, но активно задавали вопросы, участвовали в интерактивных заданиях по продукту и получали памятные призы.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В финале все команды справились с заданием и нашли свой Исходный Код к заветному ящику с призами!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Приятным продолжением игры стал фуршет и яркая шоу-программа с элементами интерактивов.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4"/>
          <p:cNvSpPr>
            <a:spLocks noChangeArrowheads="1"/>
          </p:cNvSpPr>
          <p:nvPr/>
        </p:nvSpPr>
        <p:spPr bwMode="auto">
          <a:xfrm>
            <a:off x="2195513" y="404813"/>
            <a:ext cx="46085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Особенности</a:t>
            </a:r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468313" y="1844675"/>
            <a:ext cx="828040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400">
                <a:latin typeface="Calibri" pitchFamily="34" charset="0"/>
              </a:rPr>
              <a:t>Формат мероприятия был экспериментальным для компании ТМК. Впервые мероприятие такого уровня объединило не только клиентов, но и сотрудников компании . Скучные конференции и презентации не вызывали должного отклика. Игра «Исходный Код» стала свежим решением для руководства компании.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Демонстрация продуктов превратилась в увлекательный процесс, а официальные отношения переросли в дружеские. Неформальная обстановка позволила укрепить партнерство и сплотить коллектив.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4"/>
          <p:cNvSpPr>
            <a:spLocks noChangeArrowheads="1"/>
          </p:cNvSpPr>
          <p:nvPr/>
        </p:nvSpPr>
        <p:spPr bwMode="auto">
          <a:xfrm>
            <a:off x="2195513" y="404813"/>
            <a:ext cx="46085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3600" b="1">
                <a:solidFill>
                  <a:srgbClr val="FF0000"/>
                </a:solidFill>
                <a:latin typeface="Century Gothic" pitchFamily="34" charset="0"/>
              </a:rPr>
              <a:t>Доп. Информация</a:t>
            </a:r>
          </a:p>
        </p:txBody>
      </p:sp>
      <p:pic>
        <p:nvPicPr>
          <p:cNvPr id="9219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5038" y="1933575"/>
            <a:ext cx="4127500" cy="111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988" y="1989138"/>
            <a:ext cx="35750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407988" y="3286125"/>
            <a:ext cx="357505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400">
                <a:latin typeface="Calibri" pitchFamily="34" charset="0"/>
              </a:rPr>
              <a:t>В результате проделанной работы, лучшим показателем успешности мероприятия были восторженные отзывы участников и руководства компании ТМК и </a:t>
            </a:r>
            <a:r>
              <a:rPr lang="en-US" altLang="ru-RU" sz="1400">
                <a:latin typeface="Calibri" pitchFamily="34" charset="0"/>
              </a:rPr>
              <a:t>Bosch</a:t>
            </a:r>
            <a:r>
              <a:rPr lang="ru-RU" altLang="ru-RU" sz="1400">
                <a:latin typeface="Calibri" pitchFamily="34" charset="0"/>
              </a:rPr>
              <a:t>. И главным достижением стало утверждение данного формата для проведения мероприятия в г. Казань (11.09.2015 г.) нашей командой.</a:t>
            </a:r>
          </a:p>
          <a:p>
            <a:pPr eaLnBrk="1" hangingPunct="1"/>
            <a:r>
              <a:rPr lang="ru-RU" altLang="ru-RU" sz="1400">
                <a:latin typeface="Calibri" pitchFamily="34" charset="0"/>
              </a:rPr>
              <a:t>В Казани была утверждена площадка – Туган Авылым, которая подходила по всем критериям. Казанская публика не менее успешно прошла игру «Исходный Код». И уже в 2016 г. компания ТМК открыта к новым экспериментам – нестандартным мероприятиям и интересным концепциям.   </a:t>
            </a:r>
          </a:p>
          <a:p>
            <a:pPr eaLnBrk="1" hangingPunct="1"/>
            <a:endParaRPr lang="ru-RU" altLang="ru-RU" sz="1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4"/>
          <p:cNvSpPr>
            <a:spLocks noChangeArrowheads="1"/>
          </p:cNvSpPr>
          <p:nvPr/>
        </p:nvSpPr>
        <p:spPr bwMode="auto">
          <a:xfrm>
            <a:off x="2195513" y="404813"/>
            <a:ext cx="46085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4000" b="1">
                <a:solidFill>
                  <a:srgbClr val="FF0000"/>
                </a:solidFill>
                <a:latin typeface="Century Gothic" pitchFamily="34" charset="0"/>
              </a:rPr>
              <a:t>Контакты</a:t>
            </a:r>
          </a:p>
        </p:txBody>
      </p:sp>
      <p:sp>
        <p:nvSpPr>
          <p:cNvPr id="10243" name="Прямоугольник 3"/>
          <p:cNvSpPr>
            <a:spLocks noChangeArrowheads="1"/>
          </p:cNvSpPr>
          <p:nvPr/>
        </p:nvSpPr>
        <p:spPr bwMode="auto">
          <a:xfrm>
            <a:off x="4284663" y="2492375"/>
            <a:ext cx="41767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400">
                <a:solidFill>
                  <a:srgbClr val="FF0000"/>
                </a:solidFill>
                <a:latin typeface="Calibri" pitchFamily="34" charset="0"/>
              </a:rPr>
              <a:t>Руководитель проекта:</a:t>
            </a:r>
          </a:p>
          <a:p>
            <a:pPr algn="ctr" eaLnBrk="1" hangingPunct="1"/>
            <a:r>
              <a:rPr lang="ru-RU" altLang="ru-RU" sz="1400">
                <a:latin typeface="Calibri" pitchFamily="34" charset="0"/>
              </a:rPr>
              <a:t>Емелина Мария Владимировна</a:t>
            </a:r>
          </a:p>
          <a:p>
            <a:pPr algn="ctr" eaLnBrk="1" hangingPunct="1"/>
            <a:r>
              <a:rPr lang="ru-RU" altLang="ru-RU" sz="1400">
                <a:latin typeface="Calibri" pitchFamily="34" charset="0"/>
              </a:rPr>
              <a:t>Конт.тел: +7(904)903-50-05</a:t>
            </a:r>
          </a:p>
          <a:p>
            <a:pPr algn="ctr" eaLnBrk="1" hangingPunct="1"/>
            <a:r>
              <a:rPr lang="en-US" altLang="ru-RU" sz="1400">
                <a:latin typeface="Calibri" pitchFamily="34" charset="0"/>
              </a:rPr>
              <a:t>E-mail</a:t>
            </a:r>
            <a:r>
              <a:rPr lang="ru-RU" altLang="ru-RU" sz="1400">
                <a:latin typeface="Calibri" pitchFamily="34" charset="0"/>
              </a:rPr>
              <a:t>: </a:t>
            </a:r>
            <a:r>
              <a:rPr lang="en-US" altLang="ru-RU" sz="1400">
                <a:latin typeface="Calibri" pitchFamily="34" charset="0"/>
              </a:rPr>
              <a:t>emelina.m.v@mail.ru</a:t>
            </a:r>
            <a:endParaRPr lang="ru-RU" altLang="ru-RU" sz="1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ru-RU" b="1" dirty="0" smtClean="0">
                <a:solidFill>
                  <a:srgbClr val="FF0000"/>
                </a:solidFill>
              </a:rPr>
              <a:t>0</a:t>
            </a:r>
            <a:r>
              <a:rPr lang="en-US" b="1" smtClean="0">
                <a:solidFill>
                  <a:srgbClr val="FF0000"/>
                </a:solidFill>
              </a:rPr>
              <a:t>P</a:t>
            </a:r>
            <a:r>
              <a:rPr lang="ru-RU" b="1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985</Words>
  <Application>Microsoft Office PowerPoint</Application>
  <PresentationFormat>Экран (4:3)</PresentationFormat>
  <Paragraphs>66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Century Gothic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88</cp:revision>
  <dcterms:modified xsi:type="dcterms:W3CDTF">2016-02-28T15:49:11Z</dcterms:modified>
</cp:coreProperties>
</file>