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9" r:id="rId2"/>
    <p:sldId id="280" r:id="rId3"/>
    <p:sldId id="290" r:id="rId4"/>
    <p:sldId id="281" r:id="rId5"/>
    <p:sldId id="282" r:id="rId6"/>
    <p:sldId id="283" r:id="rId7"/>
    <p:sldId id="284" r:id="rId8"/>
    <p:sldId id="285" r:id="rId9"/>
    <p:sldId id="286" r:id="rId10"/>
    <p:sldId id="288" r:id="rId11"/>
    <p:sldId id="291" r:id="rId12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3" autoAdjust="0"/>
    <p:restoredTop sz="78378" autoAdjust="0"/>
  </p:normalViewPr>
  <p:slideViewPr>
    <p:cSldViewPr>
      <p:cViewPr varScale="1">
        <p:scale>
          <a:sx n="64" d="100"/>
          <a:sy n="64" d="100"/>
        </p:scale>
        <p:origin x="-7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E691EAE-8FE1-4C8B-8BE2-7DDBAF51E5E7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2763137-14E9-433F-B4AA-0A1B9F02B01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33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986E880-7CE9-4BBF-B7DD-55510E084695}" type="slidenum">
              <a:rPr lang="ru-RU" altLang="ru-RU" smtClean="0"/>
              <a:pPr/>
              <a:t>1</a:t>
            </a:fld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0C7EDE-FB83-4829-9131-6AE4D03C7BCF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3B0FA-A6D8-4706-832A-1CAD44F29FE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A02D7-8C08-4896-8FB5-C6361D079515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90409-6352-4D92-A7F6-CF49A62D262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43DF8-CF00-46BA-8841-66D1D8044AA1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3BB6E-2A2D-40E4-B087-F002418D27A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BC2A0-652A-48A7-BB78-DD87622D0111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D2A1E-FA99-4244-B261-4433FC6F197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7CD3FC-631F-47F4-A3FD-B7008E80CB9C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0E85B-B0B3-4D32-93CE-71A4ED7E908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A7DD3D-EE90-4E60-B344-642DE3EBD5B3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F7F29-4571-4E71-9EB0-1E0696A70A3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E10DB-67BF-4A97-8FD8-6737EF0FFED7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AF096-9FCC-4CA9-9C6C-52169EC9E9C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9DA37-54E0-4B6F-8E95-E5D936D51A2E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0451F-E94C-4F93-A01D-8A4D2100B64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B2630-A753-4D10-93F7-76A65EB3F01A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4B821-71FE-453F-BB97-4E649402F92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C4B00-8BD1-4B31-A617-14DCA0F47E21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50239-6C79-4108-B6D0-5C9478858A7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F3515-8049-450C-8E63-3E13B865D085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CB606-BA50-4CC0-8186-0CD21088A1E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9F43FCF-E122-460F-8D0D-FC9D420C6B8C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8D0C31DE-E609-40B5-9858-8850EED725E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2051050" y="549275"/>
            <a:ext cx="41306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3200" b="1">
                <a:solidFill>
                  <a:srgbClr val="00B0F0"/>
                </a:solidFill>
                <a:latin typeface="Century Gothic" pitchFamily="34" charset="0"/>
              </a:rPr>
              <a:t>Вводные:</a:t>
            </a:r>
          </a:p>
        </p:txBody>
      </p:sp>
      <p:sp>
        <p:nvSpPr>
          <p:cNvPr id="2051" name="Прямоугольник 6"/>
          <p:cNvSpPr>
            <a:spLocks noChangeArrowheads="1"/>
          </p:cNvSpPr>
          <p:nvPr/>
        </p:nvSpPr>
        <p:spPr bwMode="auto">
          <a:xfrm>
            <a:off x="1403350" y="2714625"/>
            <a:ext cx="6264275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400" b="1">
                <a:latin typeface="Century Gothic" pitchFamily="34" charset="0"/>
              </a:rPr>
              <a:t>Заказчик: ООО «Сен-Гобен»</a:t>
            </a:r>
          </a:p>
          <a:p>
            <a:pPr eaLnBrk="1" hangingPunct="1"/>
            <a:r>
              <a:rPr lang="ru-RU" altLang="ru-RU" sz="1400">
                <a:latin typeface="Century Gothic" pitchFamily="34" charset="0"/>
              </a:rPr>
              <a:t>- Юбилей компании, 350-тилетие</a:t>
            </a:r>
          </a:p>
          <a:p>
            <a:pPr eaLnBrk="1" hangingPunct="1">
              <a:buFontTx/>
              <a:buChar char="-"/>
            </a:pPr>
            <a:r>
              <a:rPr lang="ru-RU" altLang="ru-RU" sz="1400">
                <a:latin typeface="Century Gothic" pitchFamily="34" charset="0"/>
              </a:rPr>
              <a:t>120 чел</a:t>
            </a:r>
          </a:p>
          <a:p>
            <a:pPr eaLnBrk="1" hangingPunct="1">
              <a:buFontTx/>
              <a:buChar char="-"/>
            </a:pPr>
            <a:r>
              <a:rPr lang="ru-RU" altLang="ru-RU" sz="1400">
                <a:latin typeface="Century Gothic" pitchFamily="34" charset="0"/>
              </a:rPr>
              <a:t>15 октября 2015 г.</a:t>
            </a:r>
          </a:p>
          <a:p>
            <a:pPr eaLnBrk="1" hangingPunct="1">
              <a:buFontTx/>
              <a:buChar char="-"/>
            </a:pPr>
            <a:r>
              <a:rPr lang="ru-RU" altLang="ru-RU" sz="1400">
                <a:latin typeface="Century Gothic" pitchFamily="34" charset="0"/>
              </a:rPr>
              <a:t>РЦ «Спартак», г.Павлово, Нижегородская обл.</a:t>
            </a:r>
          </a:p>
          <a:p>
            <a:pPr eaLnBrk="1" hangingPunct="1"/>
            <a:r>
              <a:rPr lang="ru-RU" altLang="ru-RU" sz="1400">
                <a:latin typeface="Century Gothic" pitchFamily="34" charset="0"/>
              </a:rPr>
              <a:t>- подрядчики: студия «Яркий Тон», хореограф Александр Климов, дизайн и стиль «</a:t>
            </a:r>
            <a:r>
              <a:rPr lang="en-US" altLang="ru-RU" sz="1400">
                <a:latin typeface="Century Gothic" pitchFamily="34" charset="0"/>
              </a:rPr>
              <a:t>Chromestudio</a:t>
            </a:r>
            <a:r>
              <a:rPr lang="ru-RU" altLang="ru-RU" sz="1400">
                <a:latin typeface="Century Gothic" pitchFamily="34" charset="0"/>
              </a:rPr>
              <a:t>», кинотеатр «Спартак» и ресторан «</a:t>
            </a:r>
            <a:r>
              <a:rPr lang="en-US" altLang="ru-RU" sz="1400">
                <a:latin typeface="Century Gothic" pitchFamily="34" charset="0"/>
              </a:rPr>
              <a:t>Vinograd</a:t>
            </a:r>
            <a:r>
              <a:rPr lang="ru-RU" altLang="ru-RU" sz="1400">
                <a:latin typeface="Century Gothic" pitchFamily="34" charset="0"/>
              </a:rPr>
              <a:t>»; звук, свет и техническое сопровождение – «</a:t>
            </a:r>
            <a:r>
              <a:rPr lang="en-US" altLang="ru-RU" sz="1400">
                <a:latin typeface="Century Gothic" pitchFamily="34" charset="0"/>
              </a:rPr>
              <a:t>Prime Time</a:t>
            </a:r>
            <a:r>
              <a:rPr lang="ru-RU" altLang="ru-RU" sz="1400">
                <a:latin typeface="Century Gothic" pitchFamily="34" charset="0"/>
              </a:rPr>
              <a:t>» ; ведущий Рустам Садеков, этническое шоу «Ветер Фанга», бармен-шоу </a:t>
            </a:r>
            <a:r>
              <a:rPr lang="en-US" altLang="ru-RU" sz="1400">
                <a:latin typeface="Century Gothic" pitchFamily="34" charset="0"/>
              </a:rPr>
              <a:t>Sky Bar</a:t>
            </a:r>
            <a:r>
              <a:rPr lang="ru-RU" altLang="ru-RU" sz="1400">
                <a:latin typeface="Century Gothic" pitchFamily="34" charset="0"/>
              </a:rPr>
              <a:t>, бумажное шоу «Фантастик»</a:t>
            </a:r>
          </a:p>
          <a:p>
            <a:pPr eaLnBrk="1" hangingPunct="1"/>
            <a:endParaRPr lang="ru-RU" altLang="ru-RU" sz="1400">
              <a:latin typeface="Century Gothic" pitchFamily="34" charset="0"/>
            </a:endParaRPr>
          </a:p>
          <a:p>
            <a:pPr eaLnBrk="1" hangingPunct="1"/>
            <a:endParaRPr lang="ru-RU" altLang="ru-RU" sz="1400">
              <a:latin typeface="Century Gothic" pitchFamily="34" charset="0"/>
            </a:endParaRPr>
          </a:p>
          <a:p>
            <a:pPr eaLnBrk="1" hangingPunct="1"/>
            <a:endParaRPr lang="ru-RU" altLang="ru-RU" sz="1400">
              <a:latin typeface="Century Gothic" pitchFamily="34" charset="0"/>
            </a:endParaRPr>
          </a:p>
          <a:p>
            <a:pPr eaLnBrk="1" hangingPunct="1"/>
            <a:endParaRPr lang="ru-RU" altLang="ru-RU" sz="1400">
              <a:latin typeface="Century Gothic" pitchFamily="34" charset="0"/>
            </a:endParaRPr>
          </a:p>
          <a:p>
            <a:pPr eaLnBrk="1" hangingPunct="1"/>
            <a:endParaRPr lang="ru-RU" altLang="ru-RU" sz="1400">
              <a:latin typeface="Century Gothic" pitchFamily="34" charset="0"/>
            </a:endParaRPr>
          </a:p>
          <a:p>
            <a:pPr eaLnBrk="1" hangingPunct="1"/>
            <a:endParaRPr lang="ru-RU" altLang="ru-RU" sz="1400">
              <a:latin typeface="Century Gothic" pitchFamily="34" charset="0"/>
            </a:endParaRPr>
          </a:p>
          <a:p>
            <a:pPr eaLnBrk="1" hangingPunct="1"/>
            <a:endParaRPr lang="ru-RU" altLang="ru-RU" sz="1400">
              <a:latin typeface="Century Gothic" pitchFamily="34" charset="0"/>
            </a:endParaRPr>
          </a:p>
          <a:p>
            <a:pPr eaLnBrk="1" hangingPunct="1"/>
            <a:endParaRPr lang="ru-RU" altLang="ru-RU" sz="1400">
              <a:latin typeface="Century Gothic" pitchFamily="34" charset="0"/>
            </a:endParaRPr>
          </a:p>
          <a:p>
            <a:pPr eaLnBrk="1" hangingPunct="1"/>
            <a:endParaRPr lang="ru-RU" altLang="ru-RU" sz="1400">
              <a:latin typeface="Century Gothic" pitchFamily="34" charset="0"/>
            </a:endParaRPr>
          </a:p>
          <a:p>
            <a:pPr eaLnBrk="1" hangingPunct="1"/>
            <a:endParaRPr lang="ru-RU" altLang="ru-RU" sz="1400">
              <a:latin typeface="Century Gothic" pitchFamily="34" charset="0"/>
            </a:endParaRPr>
          </a:p>
          <a:p>
            <a:pPr eaLnBrk="1" hangingPunct="1"/>
            <a:endParaRPr lang="ru-RU" altLang="ru-RU" sz="140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6"/>
          <p:cNvSpPr>
            <a:spLocks noChangeArrowheads="1"/>
          </p:cNvSpPr>
          <p:nvPr/>
        </p:nvSpPr>
        <p:spPr bwMode="auto">
          <a:xfrm>
            <a:off x="2051050" y="549275"/>
            <a:ext cx="41306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3200" b="1">
                <a:solidFill>
                  <a:srgbClr val="00B0F0"/>
                </a:solidFill>
                <a:latin typeface="Century Gothic" pitchFamily="34" charset="0"/>
              </a:rPr>
              <a:t>Задачи и цели</a:t>
            </a:r>
          </a:p>
        </p:txBody>
      </p:sp>
      <p:sp>
        <p:nvSpPr>
          <p:cNvPr id="5123" name="Прямоугольник 6"/>
          <p:cNvSpPr>
            <a:spLocks noChangeArrowheads="1"/>
          </p:cNvSpPr>
          <p:nvPr/>
        </p:nvSpPr>
        <p:spPr bwMode="auto">
          <a:xfrm>
            <a:off x="4932363" y="2790825"/>
            <a:ext cx="4032250" cy="258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altLang="ru-RU" sz="1050" b="1" dirty="0">
                <a:latin typeface="Century Gothic" pitchFamily="34" charset="0"/>
              </a:rPr>
              <a:t>Цели</a:t>
            </a:r>
            <a:r>
              <a:rPr lang="ru-RU" altLang="ru-RU" sz="1050" dirty="0">
                <a:latin typeface="Century Gothic" pitchFamily="34" charset="0"/>
              </a:rPr>
              <a:t>: повышение знания о компании среди сотрудников; укрепление чувства вовлеченности и принадлежности к компании среди сотрудников</a:t>
            </a:r>
          </a:p>
          <a:p>
            <a:pPr eaLnBrk="1" hangingPunct="1">
              <a:defRPr/>
            </a:pPr>
            <a:r>
              <a:rPr lang="ru-RU" altLang="ru-RU" sz="1050" b="1" dirty="0">
                <a:latin typeface="Century Gothic" pitchFamily="34" charset="0"/>
              </a:rPr>
              <a:t>Формат</a:t>
            </a:r>
            <a:r>
              <a:rPr lang="ru-RU" altLang="ru-RU" sz="1050" dirty="0">
                <a:latin typeface="Century Gothic" pitchFamily="34" charset="0"/>
              </a:rPr>
              <a:t>: официальная часть (видео-обращение руководства компании, юбилейное видео, опционально-историческая презентация и т.д.), и развлекательная часть</a:t>
            </a:r>
          </a:p>
          <a:p>
            <a:pPr eaLnBrk="1" hangingPunct="1">
              <a:defRPr/>
            </a:pPr>
            <a:r>
              <a:rPr lang="ru-RU" altLang="ru-RU" sz="1050" b="1" dirty="0">
                <a:latin typeface="Century Gothic" pitchFamily="34" charset="0"/>
              </a:rPr>
              <a:t>Задачи</a:t>
            </a:r>
            <a:r>
              <a:rPr lang="ru-RU" altLang="ru-RU" sz="1050" dirty="0">
                <a:latin typeface="Century Gothic" pitchFamily="34" charset="0"/>
              </a:rPr>
              <a:t>: программа празднования и подготовки должна содержать основные месседжи компании. Сен-Гобен является одной из старейших промышленных компаний в мире и все ее взгляды обращены в будущее, поэтому ключевые слова: оптимизм, энтузиазм и вера в будущее.</a:t>
            </a:r>
          </a:p>
          <a:p>
            <a:pPr eaLnBrk="1" hangingPunct="1">
              <a:defRPr/>
            </a:pPr>
            <a:r>
              <a:rPr lang="ru-RU" altLang="ru-RU" sz="1050" b="1" dirty="0">
                <a:latin typeface="Century Gothic" pitchFamily="34" charset="0"/>
              </a:rPr>
              <a:t>350 причин верить в будущее!</a:t>
            </a:r>
          </a:p>
          <a:p>
            <a:pPr eaLnBrk="1" hangingPunct="1">
              <a:defRPr/>
            </a:pPr>
            <a:r>
              <a:rPr lang="ru-RU" altLang="ru-RU" sz="1050" b="1" dirty="0">
                <a:latin typeface="Century Gothic" pitchFamily="34" charset="0"/>
              </a:rPr>
              <a:t>Бюджет на реализацию проекта: 350 т.р.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6"/>
          <p:cNvSpPr>
            <a:spLocks noChangeArrowheads="1"/>
          </p:cNvSpPr>
          <p:nvPr/>
        </p:nvSpPr>
        <p:spPr bwMode="auto">
          <a:xfrm>
            <a:off x="2051050" y="549275"/>
            <a:ext cx="47529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3200" b="1">
                <a:solidFill>
                  <a:srgbClr val="00B0F0"/>
                </a:solidFill>
                <a:latin typeface="Century Gothic" pitchFamily="34" charset="0"/>
              </a:rPr>
              <a:t>Идея. Тема премьеры</a:t>
            </a:r>
          </a:p>
        </p:txBody>
      </p:sp>
      <p:sp>
        <p:nvSpPr>
          <p:cNvPr id="4099" name="Прямоугольник 6"/>
          <p:cNvSpPr>
            <a:spLocks noChangeArrowheads="1"/>
          </p:cNvSpPr>
          <p:nvPr/>
        </p:nvSpPr>
        <p:spPr bwMode="auto">
          <a:xfrm>
            <a:off x="369888" y="4714875"/>
            <a:ext cx="85947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000" b="1">
                <a:latin typeface="Century Gothic" pitchFamily="34" charset="0"/>
              </a:rPr>
              <a:t>Идея: </a:t>
            </a:r>
            <a:r>
              <a:rPr lang="ru-RU" altLang="ru-RU" sz="1000">
                <a:latin typeface="Century Gothic" pitchFamily="34" charset="0"/>
              </a:rPr>
              <a:t>Съемка </a:t>
            </a:r>
            <a:r>
              <a:rPr lang="ru-RU" altLang="ru-RU" sz="1000" b="1">
                <a:latin typeface="Century Gothic" pitchFamily="34" charset="0"/>
              </a:rPr>
              <a:t> </a:t>
            </a:r>
            <a:r>
              <a:rPr lang="ru-RU" altLang="ru-RU" sz="1000">
                <a:latin typeface="Century Gothic" pitchFamily="34" charset="0"/>
              </a:rPr>
              <a:t>мини-фильма с участием всех сотрудников компании «350 фактов о Сен-Гобен» с последующей премьерой в день празднования 15.10.15 г.  (длительность фильма – 12 мин, к презентации прилагаем трейлер к фильму)</a:t>
            </a:r>
          </a:p>
          <a:p>
            <a:pPr eaLnBrk="1" hangingPunct="1"/>
            <a:r>
              <a:rPr lang="ru-RU" altLang="ru-RU" sz="1000">
                <a:latin typeface="Century Gothic" pitchFamily="34" charset="0"/>
              </a:rPr>
              <a:t>Фильм состоит из 2-х частей: сотрудники рассказывают о компании от своего лица : историю, известные факты, интересные моменты, рассказывают о своей работе, о достижениях, дети сотрудников также участвовали в съемках и т.д.– в коротких и точных фразах – 350 фактов о Сен-Гобен. 2-ая часть – постановочная танцевальная съемка. В танце, с помощью нашего хореографа, сотрудники отразили свою работу – дружный коллектив, умение работать в команде, сплоченность, чувство юмора и оптимизм во всем. Окончанием фильма является общий танцевальный флешмоб, сотрудники выстроились в цифры юбилея «350» – это был завершающий кадр.</a:t>
            </a:r>
          </a:p>
          <a:p>
            <a:pPr eaLnBrk="1" hangingPunct="1"/>
            <a:r>
              <a:rPr lang="ru-RU" altLang="ru-RU" sz="1000">
                <a:latin typeface="Century Gothic" pitchFamily="34" charset="0"/>
              </a:rPr>
              <a:t>Концепция фильма отражает все основные месседжи компании. Талант безграничен! Сотрудники Сен-Гобен – главное конкурентное преимущество компании.</a:t>
            </a:r>
          </a:p>
          <a:p>
            <a:pPr eaLnBrk="1" hangingPunct="1"/>
            <a:r>
              <a:rPr lang="ru-RU" altLang="ru-RU" sz="1000">
                <a:latin typeface="Century Gothic" pitchFamily="34" charset="0"/>
              </a:rPr>
              <a:t>Подбор площадки и тема празднования - «Юбилейная премьера» были выбраны в соответствии с основной концепцией.</a:t>
            </a:r>
          </a:p>
          <a:p>
            <a:pPr eaLnBrk="1" hangingPunct="1"/>
            <a:r>
              <a:rPr lang="ru-RU" altLang="ru-RU" sz="1000">
                <a:latin typeface="Century Gothic" pitchFamily="34" charset="0"/>
              </a:rPr>
              <a:t>Официальная часть проходила в кинозале, где состоялся премьерный показ мини-фильма.  </a:t>
            </a:r>
          </a:p>
          <a:p>
            <a:pPr eaLnBrk="1" hangingPunct="1"/>
            <a:r>
              <a:rPr lang="ru-RU" altLang="ru-RU" sz="1000">
                <a:latin typeface="Century Gothic" pitchFamily="34" charset="0"/>
              </a:rPr>
              <a:t> </a:t>
            </a:r>
          </a:p>
          <a:p>
            <a:pPr eaLnBrk="1" hangingPunct="1"/>
            <a:endParaRPr lang="ru-RU" altLang="ru-RU" sz="140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6"/>
          <p:cNvSpPr>
            <a:spLocks noChangeArrowheads="1"/>
          </p:cNvSpPr>
          <p:nvPr/>
        </p:nvSpPr>
        <p:spPr bwMode="auto">
          <a:xfrm>
            <a:off x="2051050" y="549275"/>
            <a:ext cx="47529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3200" b="1">
                <a:solidFill>
                  <a:srgbClr val="00B0F0"/>
                </a:solidFill>
                <a:latin typeface="Century Gothic" pitchFamily="34" charset="0"/>
              </a:rPr>
              <a:t>Выполнение</a:t>
            </a:r>
          </a:p>
        </p:txBody>
      </p:sp>
      <p:sp>
        <p:nvSpPr>
          <p:cNvPr id="5123" name="Прямоугольник 6"/>
          <p:cNvSpPr>
            <a:spLocks noChangeArrowheads="1"/>
          </p:cNvSpPr>
          <p:nvPr/>
        </p:nvSpPr>
        <p:spPr bwMode="auto">
          <a:xfrm>
            <a:off x="369888" y="1700213"/>
            <a:ext cx="85947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200" b="1">
                <a:latin typeface="Century Gothic" pitchFamily="34" charset="0"/>
              </a:rPr>
              <a:t>Подготовительный этап </a:t>
            </a:r>
            <a:r>
              <a:rPr lang="ru-RU" altLang="ru-RU" sz="1200">
                <a:latin typeface="Century Gothic" pitchFamily="34" charset="0"/>
              </a:rPr>
              <a:t>– 2 месяца: защита концепции мероприятия в формате презентации перед руководящим составом; подбор подходящей площадки для празднования юбилея; разработка  и утверждение сметы; утверждение сценария мини-фильма; согласование сценария официальной и развлекательной части</a:t>
            </a:r>
          </a:p>
          <a:p>
            <a:pPr eaLnBrk="1" hangingPunct="1"/>
            <a:r>
              <a:rPr lang="ru-RU" altLang="ru-RU" sz="1200" b="1">
                <a:latin typeface="Century Gothic" pitchFamily="34" charset="0"/>
              </a:rPr>
              <a:t>Реализация проекта в 2 этапа</a:t>
            </a:r>
            <a:r>
              <a:rPr lang="ru-RU" altLang="ru-RU" sz="1200">
                <a:latin typeface="Century Gothic" pitchFamily="34" charset="0"/>
              </a:rPr>
              <a:t>: Съемка фильма за 1 мес. до даты(4 дня, на территории офиса и промышленной зоны), официальная и развлекательная часть 15.10.15 г.</a:t>
            </a:r>
          </a:p>
          <a:p>
            <a:pPr eaLnBrk="1" hangingPunct="1"/>
            <a:r>
              <a:rPr lang="ru-RU" altLang="ru-RU" sz="1200">
                <a:latin typeface="Century Gothic" pitchFamily="34" charset="0"/>
              </a:rPr>
              <a:t>Отчет о мероприятии: предоставление фото и видеоматериалов для руководящего состава компании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6"/>
          <p:cNvSpPr>
            <a:spLocks noChangeArrowheads="1"/>
          </p:cNvSpPr>
          <p:nvPr/>
        </p:nvSpPr>
        <p:spPr bwMode="auto">
          <a:xfrm>
            <a:off x="2051050" y="549275"/>
            <a:ext cx="47529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3200" b="1">
                <a:solidFill>
                  <a:srgbClr val="00B0F0"/>
                </a:solidFill>
                <a:latin typeface="Century Gothic" pitchFamily="34" charset="0"/>
              </a:rPr>
              <a:t>Эффективность</a:t>
            </a:r>
          </a:p>
        </p:txBody>
      </p:sp>
      <p:sp>
        <p:nvSpPr>
          <p:cNvPr id="6147" name="Прямоугольник 6"/>
          <p:cNvSpPr>
            <a:spLocks noChangeArrowheads="1"/>
          </p:cNvSpPr>
          <p:nvPr/>
        </p:nvSpPr>
        <p:spPr bwMode="auto">
          <a:xfrm>
            <a:off x="369888" y="4868863"/>
            <a:ext cx="8594725" cy="195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100">
                <a:latin typeface="Century Gothic" pitchFamily="34" charset="0"/>
              </a:rPr>
              <a:t>Удалось создать атмосферу общей вовлеченности сотрудников в процесс подготовки: готовились к съемкам, читали историю, самостоятельно готовили факты для фильма. Съемка танцевального блока проходила в привычных, рабочих условиях и все очень активно включились в процесс: весело и непринужденно, как дети, сотрудники всех возрастов, всех отделов запоминали и повторяли движения хореографа. И далее с нетерпением ждали дня премьеры, чтобы увидеть себя на экране. Их интерес подогревали афиши на территории завода и билеты на премьеру.</a:t>
            </a:r>
          </a:p>
          <a:p>
            <a:pPr eaLnBrk="1" hangingPunct="1"/>
            <a:r>
              <a:rPr lang="ru-RU" altLang="ru-RU" sz="1100" b="1">
                <a:latin typeface="Century Gothic" pitchFamily="34" charset="0"/>
              </a:rPr>
              <a:t>Сложности: </a:t>
            </a:r>
            <a:r>
              <a:rPr lang="ru-RU" altLang="ru-RU" sz="1100">
                <a:latin typeface="Century Gothic" pitchFamily="34" charset="0"/>
              </a:rPr>
              <a:t>выбор площадки. Для премьеры фильма необходима была соответствующая атмосфера, поэтому был выбран именно РЦ с кинозалом. Для сокращения расходов на доп.техническое оснащение, использовалось кинотеатральное оборудование, благодаря чему демонстрация роликов превратилась в настоящий кинопоказ. Жесткий тайминг и четкая логистика позволила арендовать на время официальной части весь РЦ.</a:t>
            </a:r>
          </a:p>
          <a:p>
            <a:pPr eaLnBrk="1" hangingPunct="1"/>
            <a:endParaRPr lang="ru-RU" altLang="ru-RU" sz="110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6"/>
          <p:cNvSpPr>
            <a:spLocks noChangeArrowheads="1"/>
          </p:cNvSpPr>
          <p:nvPr/>
        </p:nvSpPr>
        <p:spPr bwMode="auto">
          <a:xfrm>
            <a:off x="2051050" y="549275"/>
            <a:ext cx="47529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3200" b="1">
                <a:solidFill>
                  <a:srgbClr val="00B0F0"/>
                </a:solidFill>
                <a:latin typeface="Century Gothic" pitchFamily="34" charset="0"/>
              </a:rPr>
              <a:t>Реализация</a:t>
            </a:r>
          </a:p>
        </p:txBody>
      </p:sp>
      <p:sp>
        <p:nvSpPr>
          <p:cNvPr id="7171" name="Прямоугольник 6"/>
          <p:cNvSpPr>
            <a:spLocks noChangeArrowheads="1"/>
          </p:cNvSpPr>
          <p:nvPr/>
        </p:nvSpPr>
        <p:spPr bwMode="auto">
          <a:xfrm>
            <a:off x="323850" y="5438775"/>
            <a:ext cx="856932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100" b="1">
                <a:latin typeface="Century Gothic" pitchFamily="34" charset="0"/>
              </a:rPr>
              <a:t>День премьеры! </a:t>
            </a:r>
            <a:r>
              <a:rPr lang="ru-RU" altLang="ru-RU" sz="1100">
                <a:latin typeface="Century Gothic" pitchFamily="34" charset="0"/>
              </a:rPr>
              <a:t>День празднования юбилея компании! РЦ был полностью арендован, огромные световые афиши на входе, пригласительные билеты в руках , красная дорожка, фото и видео-камеры, шампанское, значки с логотипом для каждого, фуршет – погружение в атмосферу настоящего закрытого показа, в атмосферу долгожданного и важного для каждого сотрудника праздника! Так проходила официальная часть</a:t>
            </a:r>
          </a:p>
          <a:p>
            <a:pPr eaLnBrk="1" hangingPunct="1"/>
            <a:r>
              <a:rPr lang="ru-RU" altLang="ru-RU" sz="1100">
                <a:latin typeface="Century Gothic" pitchFamily="34" charset="0"/>
              </a:rPr>
              <a:t>Развлекательная часть – гала-ужин. Вспоминали о съемках, с удовольствием рассказывали о своих впечатлениях! Выступали лучшие артисты, вместе пели </a:t>
            </a:r>
            <a:r>
              <a:rPr lang="en-US" altLang="ru-RU" sz="1100">
                <a:latin typeface="Century Gothic" pitchFamily="34" charset="0"/>
              </a:rPr>
              <a:t>Happy Birthday</a:t>
            </a:r>
            <a:r>
              <a:rPr lang="ru-RU" altLang="ru-RU" sz="1100">
                <a:latin typeface="Century Gothic" pitchFamily="34" charset="0"/>
              </a:rPr>
              <a:t>, резали торт. И в заключении вручили стеклянную статуэтку ген .директору - как главному актеру фильма с логотипом юбилея.</a:t>
            </a:r>
          </a:p>
          <a:p>
            <a:pPr eaLnBrk="1" hangingPunct="1"/>
            <a:endParaRPr lang="ru-RU" altLang="ru-RU" sz="110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6"/>
          <p:cNvSpPr>
            <a:spLocks noChangeArrowheads="1"/>
          </p:cNvSpPr>
          <p:nvPr/>
        </p:nvSpPr>
        <p:spPr bwMode="auto">
          <a:xfrm>
            <a:off x="2051050" y="549275"/>
            <a:ext cx="47529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3200" b="1">
                <a:solidFill>
                  <a:srgbClr val="00B0F0"/>
                </a:solidFill>
                <a:latin typeface="Century Gothic" pitchFamily="34" charset="0"/>
              </a:rPr>
              <a:t>Особенности</a:t>
            </a:r>
          </a:p>
        </p:txBody>
      </p:sp>
      <p:sp>
        <p:nvSpPr>
          <p:cNvPr id="8195" name="Прямоугольник 6"/>
          <p:cNvSpPr>
            <a:spLocks noChangeArrowheads="1"/>
          </p:cNvSpPr>
          <p:nvPr/>
        </p:nvSpPr>
        <p:spPr bwMode="auto">
          <a:xfrm>
            <a:off x="323850" y="1628775"/>
            <a:ext cx="405765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000" b="1">
                <a:latin typeface="Century Gothic" pitchFamily="34" charset="0"/>
              </a:rPr>
              <a:t>Удалось выполнить поставленные задачи. </a:t>
            </a:r>
            <a:r>
              <a:rPr lang="ru-RU" altLang="ru-RU" sz="1000">
                <a:latin typeface="Century Gothic" pitchFamily="34" charset="0"/>
              </a:rPr>
              <a:t>Гордость сотрудников за их принадлежность к эпохальной компании Сен-Гобен, трепетное отношение к корпоративной культуре и истории – вот основные отзывы и отклики по результату проделанной работы . Вовлеченность сотрудников в съемках была полная, что свидетельствовало семейное участие в фильме (детишки некоторых сотрудников рассказали в интервью что тоже хотят работать на заводе, как их мамы и папы). Особенным стало и то, что не только сама дата, а именно подготовка к ней произвела этот эффект. Само празднование юбилея стало настоящим долгожданным праздником!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6"/>
          <p:cNvSpPr>
            <a:spLocks noChangeArrowheads="1"/>
          </p:cNvSpPr>
          <p:nvPr/>
        </p:nvSpPr>
        <p:spPr bwMode="auto">
          <a:xfrm>
            <a:off x="2051050" y="549275"/>
            <a:ext cx="47529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3200" b="1">
                <a:solidFill>
                  <a:srgbClr val="00B0F0"/>
                </a:solidFill>
                <a:latin typeface="Century Gothic" pitchFamily="34" charset="0"/>
              </a:rPr>
              <a:t>Доп. Информация</a:t>
            </a:r>
          </a:p>
        </p:txBody>
      </p:sp>
      <p:sp>
        <p:nvSpPr>
          <p:cNvPr id="9219" name="Прямоугольник 6"/>
          <p:cNvSpPr>
            <a:spLocks noChangeArrowheads="1"/>
          </p:cNvSpPr>
          <p:nvPr/>
        </p:nvSpPr>
        <p:spPr bwMode="auto">
          <a:xfrm>
            <a:off x="3132138" y="1773238"/>
            <a:ext cx="583247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000">
                <a:latin typeface="Century Gothic" pitchFamily="34" charset="0"/>
              </a:rPr>
              <a:t>15.10.15 г. стало важным историческим моментом для Нижегородского филиала Сен-Гобен. В этот день директор завода Ярослав Людвик объявил о своем уходе на пенсию и представил своего преемника. В это были заранее посвящены только наши сотрудники, утверждая тайминг мероприятия. Нам необходимо было на официальной части деликатно подготовить сотрудников к важному объявлению. Эмоции сотрудников были непередаваемы – мы увидели настоящую, дружную семью, искренние слезы грусти расставания и слезы радости за то, что это не просто компания, а эпохальная, серьезная и  профессиональная команда с более чем 350 причинами верить в будущее!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4"/>
          <p:cNvSpPr>
            <a:spLocks noChangeArrowheads="1"/>
          </p:cNvSpPr>
          <p:nvPr/>
        </p:nvSpPr>
        <p:spPr bwMode="auto">
          <a:xfrm>
            <a:off x="2051050" y="549275"/>
            <a:ext cx="47529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3200" b="1">
                <a:solidFill>
                  <a:srgbClr val="00B0F0"/>
                </a:solidFill>
                <a:latin typeface="Century Gothic" pitchFamily="34" charset="0"/>
              </a:rPr>
              <a:t>Контакты</a:t>
            </a:r>
          </a:p>
        </p:txBody>
      </p:sp>
      <p:sp>
        <p:nvSpPr>
          <p:cNvPr id="10243" name="TextBox 5"/>
          <p:cNvSpPr txBox="1">
            <a:spLocks noChangeArrowheads="1"/>
          </p:cNvSpPr>
          <p:nvPr/>
        </p:nvSpPr>
        <p:spPr bwMode="auto">
          <a:xfrm>
            <a:off x="1928813" y="3143250"/>
            <a:ext cx="3357562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>
                <a:latin typeface="Century Gothic" pitchFamily="34" charset="0"/>
              </a:rPr>
              <a:t>Руководитель проекта:</a:t>
            </a:r>
          </a:p>
          <a:p>
            <a:r>
              <a:rPr lang="ru-RU" altLang="ru-RU" sz="1200">
                <a:latin typeface="Century Gothic" pitchFamily="34" charset="0"/>
              </a:rPr>
              <a:t>Емелина Мария Владимировна</a:t>
            </a:r>
          </a:p>
          <a:p>
            <a:r>
              <a:rPr lang="ru-RU" altLang="ru-RU" sz="1200">
                <a:latin typeface="Century Gothic" pitchFamily="34" charset="0"/>
              </a:rPr>
              <a:t>Тел: +7(904)903-50-05</a:t>
            </a:r>
          </a:p>
          <a:p>
            <a:r>
              <a:rPr lang="en-US" altLang="ru-RU" sz="1200">
                <a:latin typeface="Century Gothic" pitchFamily="34" charset="0"/>
              </a:rPr>
              <a:t>E-mail</a:t>
            </a:r>
            <a:r>
              <a:rPr lang="ru-RU" altLang="ru-RU" sz="1200">
                <a:latin typeface="Century Gothic" pitchFamily="34" charset="0"/>
              </a:rPr>
              <a:t>: </a:t>
            </a:r>
            <a:r>
              <a:rPr lang="en-US" altLang="ru-RU" sz="1200">
                <a:latin typeface="Century Gothic" pitchFamily="34" charset="0"/>
              </a:rPr>
              <a:t>emelina.m.v@mail.ru</a:t>
            </a:r>
            <a:endParaRPr lang="ru-RU" altLang="ru-RU" sz="1200">
              <a:latin typeface="Century Gothic" pitchFamily="34" charset="0"/>
            </a:endParaRPr>
          </a:p>
          <a:p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457200" y="1000116"/>
            <a:ext cx="8229600" cy="1143000"/>
          </a:xfrm>
        </p:spPr>
        <p:txBody>
          <a:bodyPr/>
          <a:lstStyle/>
          <a:p>
            <a:r>
              <a:rPr lang="ru-RU" sz="2000" b="1" dirty="0" smtClean="0"/>
              <a:t>Информация для жюри конкурса </a:t>
            </a:r>
            <a:r>
              <a:rPr lang="en-US" sz="2000" b="1" dirty="0" smtClean="0"/>
              <a:t>Event-</a:t>
            </a:r>
            <a:r>
              <a:rPr lang="ru-RU" sz="2000" b="1" dirty="0" smtClean="0"/>
              <a:t>Прорыв</a:t>
            </a:r>
            <a:endParaRPr lang="ru-RU" sz="20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845784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 </a:t>
            </a:r>
            <a:r>
              <a:rPr lang="en-US" b="1" dirty="0" smtClean="0">
                <a:solidFill>
                  <a:srgbClr val="FF0000"/>
                </a:solidFill>
              </a:rPr>
              <a:t>1A</a:t>
            </a:r>
            <a:r>
              <a:rPr lang="ru-RU" b="1" dirty="0" smtClean="0">
                <a:solidFill>
                  <a:srgbClr val="FF0000"/>
                </a:solidFill>
              </a:rPr>
              <a:t>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911</TotalTime>
  <Words>1030</Words>
  <Application>Microsoft Office PowerPoint</Application>
  <PresentationFormat>Экран (4:3)</PresentationFormat>
  <Paragraphs>58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Century Gothic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102</cp:revision>
  <dcterms:modified xsi:type="dcterms:W3CDTF">2016-02-28T15:59:41Z</dcterms:modified>
</cp:coreProperties>
</file>