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0" r:id="rId3"/>
    <p:sldId id="281" r:id="rId4"/>
    <p:sldId id="282" r:id="rId5"/>
    <p:sldId id="283" r:id="rId6"/>
    <p:sldId id="290" r:id="rId7"/>
    <p:sldId id="285" r:id="rId8"/>
    <p:sldId id="284" r:id="rId9"/>
    <p:sldId id="286" r:id="rId10"/>
    <p:sldId id="288" r:id="rId11"/>
    <p:sldId id="291" r:id="rId12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63" autoAdjust="0"/>
    <p:restoredTop sz="78378" autoAdjust="0"/>
  </p:normalViewPr>
  <p:slideViewPr>
    <p:cSldViewPr showGuides="1">
      <p:cViewPr varScale="1">
        <p:scale>
          <a:sx n="64" d="100"/>
          <a:sy n="64" d="100"/>
        </p:scale>
        <p:origin x="-70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8BB2A8-4141-4E4A-AB9A-8CF00C99FAEA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BB8EA2-22B5-489E-9963-03B3B171D84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19012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2EBBE8-128F-4F36-8EAD-5792DDCF45EC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C609B2-4C0B-47A7-B7FE-247DA69E027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603014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CA13AB-9E0A-4BAC-9941-8BB9F232827D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3F137-34A3-4CD0-995A-4C8022E0CEB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2359263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BB43F9-CFF9-4029-B022-9CE09E4D9777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59919-2DCA-4719-9F1E-3EAF89774E4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079972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AA152E-645C-4FD8-813D-92AD311B7C0A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59351D-FDB2-480F-8F99-8540F351AC6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1383732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2536B9-FBEE-442B-9E5B-9FF7F84F7D86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41761D-2EAA-4E88-9436-ACDE22E181D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11807703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7BB6C-F1B7-47CC-86BE-41FAD1FF8197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B6291-CF11-417A-A94D-14173E71FAF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1376140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2A6089-81AA-4F72-A2CF-E97465D33FF5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ED0D4-5221-4398-BADA-C7A6A5A81E2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4177524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71A691-3877-4CC1-9D2F-192724958E4F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B7F650-AEB7-4AB3-8362-BF6E3A1D747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4028073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457834-A4FB-4763-9D9B-7F64B92EF848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DD4425-3ED2-4F55-846C-167761EDAAF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6816447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205281-52E4-4C07-8BF2-8D01723F48C8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86B75C-C91E-4215-9BA7-A9868327111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1771530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7F45223-0CB7-4F83-9CF2-BFC6CAA96BCE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CDA03B0F-AF72-4B80-82A0-DCEBD0D03BB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Прямоугольник 6"/>
          <p:cNvSpPr>
            <a:spLocks noChangeArrowheads="1"/>
          </p:cNvSpPr>
          <p:nvPr/>
        </p:nvSpPr>
        <p:spPr bwMode="auto">
          <a:xfrm>
            <a:off x="755650" y="2492375"/>
            <a:ext cx="42481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 i="1" dirty="0">
                <a:latin typeface="Exo 2" panose="00000500000000000000" pitchFamily="2" charset="-52"/>
              </a:rPr>
              <a:t>Название проекта: 70-летний юбилей АО «Куйбышевский НПЗ"</a:t>
            </a:r>
          </a:p>
        </p:txBody>
      </p:sp>
      <p:pic>
        <p:nvPicPr>
          <p:cNvPr id="2051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125" y="0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Прямоугольник 6"/>
          <p:cNvSpPr>
            <a:spLocks noChangeArrowheads="1"/>
          </p:cNvSpPr>
          <p:nvPr/>
        </p:nvSpPr>
        <p:spPr bwMode="auto">
          <a:xfrm>
            <a:off x="657225" y="4724400"/>
            <a:ext cx="4706938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 b="1">
                <a:latin typeface="Exo 2 Extra Bold" panose="00000900000000000000" pitchFamily="2" charset="-52"/>
              </a:rPr>
              <a:t>Лучшее художественное оформление мероприятия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ольник 6"/>
          <p:cNvSpPr>
            <a:spLocks noChangeArrowheads="1"/>
          </p:cNvSpPr>
          <p:nvPr/>
        </p:nvSpPr>
        <p:spPr bwMode="auto">
          <a:xfrm>
            <a:off x="827088" y="1196975"/>
            <a:ext cx="41306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Вводные:</a:t>
            </a:r>
          </a:p>
        </p:txBody>
      </p:sp>
      <p:sp>
        <p:nvSpPr>
          <p:cNvPr id="3075" name="Прямоугольник 3"/>
          <p:cNvSpPr>
            <a:spLocks noChangeArrowheads="1"/>
          </p:cNvSpPr>
          <p:nvPr/>
        </p:nvSpPr>
        <p:spPr bwMode="auto">
          <a:xfrm>
            <a:off x="677863" y="1858963"/>
            <a:ext cx="7786687" cy="212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ru-RU" altLang="ru-RU" sz="1800"/>
              <a:t>- Заказчик: ОАО НК «РОСНЕФТЬ», ООО «СДП+»</a:t>
            </a:r>
            <a:br>
              <a:rPr lang="ru-RU" altLang="ru-RU" sz="1800"/>
            </a:br>
            <a:r>
              <a:rPr lang="ru-RU" altLang="ru-RU" sz="1800"/>
              <a:t>- Тип мероприятия: Юбилей компании, концерт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ru-RU" altLang="ru-RU" sz="1800"/>
              <a:t>- Количество человек, которые приняли участие в мероприятии: 900 чел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ru-RU" altLang="ru-RU" sz="1800"/>
              <a:t>- Место проведения мероприятия: МТЛ Арена г.Самара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ru-RU" altLang="ru-RU" sz="1800"/>
              <a:t>- Дата проведения мероприятия: 04.09.2015</a:t>
            </a:r>
          </a:p>
        </p:txBody>
      </p:sp>
      <p:pic>
        <p:nvPicPr>
          <p:cNvPr id="307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Прямоугольник 6"/>
          <p:cNvSpPr>
            <a:spLocks noChangeArrowheads="1"/>
          </p:cNvSpPr>
          <p:nvPr/>
        </p:nvSpPr>
        <p:spPr bwMode="auto">
          <a:xfrm>
            <a:off x="2916238" y="1033463"/>
            <a:ext cx="41306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Задача/цели:</a:t>
            </a:r>
          </a:p>
        </p:txBody>
      </p:sp>
      <p:sp>
        <p:nvSpPr>
          <p:cNvPr id="4099" name="Прямоугольник 3"/>
          <p:cNvSpPr>
            <a:spLocks noChangeArrowheads="1"/>
          </p:cNvSpPr>
          <p:nvPr/>
        </p:nvSpPr>
        <p:spPr bwMode="auto">
          <a:xfrm>
            <a:off x="357188" y="1557338"/>
            <a:ext cx="8786812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latin typeface="Calibri" panose="020F0502020204030204" pitchFamily="34" charset="0"/>
              </a:rPr>
              <a:t>Поскольку гостями юбилейного мероприятия были первые лица холдинга «Роснефть» и их  стратегические партнеры, а также администрация Самарской области, включая губернатора, главной и единственной задачей художественного оформления было сделать концертную программу максимально визуально привлекательной и запоминающейся.</a:t>
            </a:r>
          </a:p>
        </p:txBody>
      </p:sp>
      <p:pic>
        <p:nvPicPr>
          <p:cNvPr id="410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50825" y="3645024"/>
            <a:ext cx="5006340" cy="3108960"/>
          </a:xfrm>
          <a:prstGeom prst="rect">
            <a:avLst/>
          </a:prstGeom>
          <a:effectLst>
            <a:softEdge rad="2286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3275856" y="2935959"/>
            <a:ext cx="5994664" cy="3888432"/>
          </a:xfrm>
          <a:prstGeom prst="rect">
            <a:avLst/>
          </a:prstGeom>
          <a:effectLst>
            <a:softEdge rad="2286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Прямоугольник 6"/>
          <p:cNvSpPr>
            <a:spLocks noChangeArrowheads="1"/>
          </p:cNvSpPr>
          <p:nvPr/>
        </p:nvSpPr>
        <p:spPr bwMode="auto">
          <a:xfrm>
            <a:off x="2627313" y="977900"/>
            <a:ext cx="41306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Идея:</a:t>
            </a:r>
          </a:p>
        </p:txBody>
      </p:sp>
      <p:sp>
        <p:nvSpPr>
          <p:cNvPr id="5123" name="Прямоугольник 3"/>
          <p:cNvSpPr>
            <a:spLocks noChangeArrowheads="1"/>
          </p:cNvSpPr>
          <p:nvPr/>
        </p:nvSpPr>
        <p:spPr bwMode="auto">
          <a:xfrm>
            <a:off x="677863" y="1557338"/>
            <a:ext cx="7786687" cy="2363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ru-RU" altLang="ru-RU" sz="1800"/>
              <a:t>Есть технологии, которые не оставляют мир прежним…. </a:t>
            </a:r>
            <a:br>
              <a:rPr lang="ru-RU" altLang="ru-RU" sz="1800"/>
            </a:br>
            <a:r>
              <a:rPr lang="ru-RU" altLang="ru-RU" sz="1800"/>
              <a:t>Добыча нефти изменила человечество. Благодаря таким заводам как Куйбышевский у нас есть возможность пользоваться современными технологиями.</a:t>
            </a:r>
          </a:p>
          <a:p>
            <a:pPr>
              <a:buFont typeface="Arial" panose="020B0604020202020204" pitchFamily="34" charset="0"/>
              <a:buNone/>
            </a:pPr>
            <a:r>
              <a:rPr lang="ru-RU" altLang="ru-RU" sz="1800"/>
              <a:t>Мы отразили все это в нашем 3D mapping шоу, посвященному праздничному событию и во всём последующем сопровождении мероприятия. Ведь декорациями концертной площадки были три огромных экрана, объединённых в панорамную проекцию.</a:t>
            </a:r>
          </a:p>
        </p:txBody>
      </p:sp>
      <p:pic>
        <p:nvPicPr>
          <p:cNvPr id="512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120485" y="3972455"/>
            <a:ext cx="9384970" cy="2943724"/>
          </a:xfrm>
          <a:prstGeom prst="rect">
            <a:avLst/>
          </a:prstGeom>
          <a:effectLst>
            <a:softEdge rad="2286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6"/>
          <p:cNvSpPr>
            <a:spLocks noChangeArrowheads="1"/>
          </p:cNvSpPr>
          <p:nvPr/>
        </p:nvSpPr>
        <p:spPr bwMode="auto">
          <a:xfrm>
            <a:off x="2051050" y="765175"/>
            <a:ext cx="41306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Выполнение</a:t>
            </a:r>
            <a:r>
              <a:rPr lang="ru-RU" altLang="ru-RU" sz="1800"/>
              <a:t>:</a:t>
            </a:r>
          </a:p>
        </p:txBody>
      </p:sp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395288" y="1219200"/>
            <a:ext cx="7777162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sz="1600" dirty="0">
                <a:latin typeface="+mn-lt"/>
              </a:rPr>
              <a:t>3 огромных экрана, проекция на которые осуществляли  12 Мультимедиа-проекторов </a:t>
            </a:r>
            <a:r>
              <a:rPr lang="en-US" sz="1600" dirty="0">
                <a:latin typeface="+mn-lt"/>
              </a:rPr>
              <a:t>Christie ROADSTER WU14K-M 3</a:t>
            </a:r>
            <a:r>
              <a:rPr lang="ru-RU" sz="1600" dirty="0">
                <a:latin typeface="+mn-lt"/>
              </a:rPr>
              <a:t>х</a:t>
            </a:r>
            <a:r>
              <a:rPr lang="en-US" sz="1600" dirty="0">
                <a:latin typeface="+mn-lt"/>
              </a:rPr>
              <a:t>DLP 15 000 ANSI lm 1920:1200 </a:t>
            </a:r>
            <a:r>
              <a:rPr lang="en-US" sz="1600" dirty="0" err="1">
                <a:latin typeface="+mn-lt"/>
              </a:rPr>
              <a:t>pxl</a:t>
            </a:r>
            <a:r>
              <a:rPr lang="ru-RU" sz="1600" dirty="0">
                <a:latin typeface="+mn-lt"/>
              </a:rPr>
              <a:t> и</a:t>
            </a:r>
            <a:r>
              <a:rPr lang="en-US" sz="1600" dirty="0">
                <a:latin typeface="+mn-lt"/>
              </a:rPr>
              <a:t> 2 </a:t>
            </a:r>
            <a:r>
              <a:rPr lang="ru-RU" sz="1600" dirty="0">
                <a:latin typeface="+mn-lt"/>
              </a:rPr>
              <a:t>медиа-сервера </a:t>
            </a:r>
            <a:r>
              <a:rPr lang="en-US" sz="1600" dirty="0">
                <a:latin typeface="+mn-lt"/>
              </a:rPr>
              <a:t>d3</a:t>
            </a:r>
            <a:r>
              <a:rPr lang="ru-RU" sz="1600" dirty="0">
                <a:latin typeface="+mn-lt"/>
              </a:rPr>
              <a:t/>
            </a:r>
            <a:br>
              <a:rPr lang="ru-RU" sz="1600" dirty="0">
                <a:latin typeface="+mn-lt"/>
              </a:rPr>
            </a:br>
            <a:r>
              <a:rPr lang="ru-RU" sz="1600" dirty="0">
                <a:latin typeface="+mn-lt"/>
              </a:rPr>
              <a:t/>
            </a:r>
            <a:br>
              <a:rPr lang="ru-RU" sz="1600" dirty="0">
                <a:latin typeface="+mn-lt"/>
              </a:rPr>
            </a:br>
            <a:r>
              <a:rPr lang="ru-RU" sz="1600" dirty="0">
                <a:latin typeface="+mn-lt"/>
              </a:rPr>
              <a:t>Концертная программа открывалась полноценным </a:t>
            </a:r>
            <a:r>
              <a:rPr lang="en-US" sz="1600" dirty="0">
                <a:latin typeface="+mn-lt"/>
              </a:rPr>
              <a:t>3D mapping </a:t>
            </a:r>
            <a:r>
              <a:rPr lang="ru-RU" sz="1600" dirty="0">
                <a:latin typeface="+mn-lt"/>
              </a:rPr>
              <a:t>шоу длительностью 4 минуты, а под концертные номера дизайнерами было создано соответствующее наполнение, раскрывающее тему номера и повторяющее его в цветовой гамме и музыкальной динамике.</a:t>
            </a:r>
          </a:p>
        </p:txBody>
      </p:sp>
      <p:pic>
        <p:nvPicPr>
          <p:cNvPr id="6148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26377" y="3145774"/>
            <a:ext cx="9206889" cy="1890208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6150" name="Рисунок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4995863"/>
            <a:ext cx="9144000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6"/>
          <p:cNvSpPr>
            <a:spLocks noChangeArrowheads="1"/>
          </p:cNvSpPr>
          <p:nvPr/>
        </p:nvSpPr>
        <p:spPr bwMode="auto">
          <a:xfrm>
            <a:off x="2051050" y="765175"/>
            <a:ext cx="41306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Сложности</a:t>
            </a:r>
            <a:r>
              <a:rPr lang="ru-RU" altLang="ru-RU" sz="1800"/>
              <a:t>:</a:t>
            </a:r>
          </a:p>
        </p:txBody>
      </p:sp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395288" y="1219200"/>
            <a:ext cx="7777162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sz="1600" dirty="0">
                <a:latin typeface="+mn-lt"/>
              </a:rPr>
              <a:t>Единственной сложностью в художественном оформлении мероприятия всегда служит синхронизация действий артистов на сцене и заранее созданного видео контента.</a:t>
            </a:r>
            <a:br>
              <a:rPr lang="ru-RU" sz="1600" dirty="0">
                <a:latin typeface="+mn-lt"/>
              </a:rPr>
            </a:br>
            <a:r>
              <a:rPr lang="ru-RU" sz="1600" dirty="0">
                <a:latin typeface="+mn-lt"/>
              </a:rPr>
              <a:t>Мы давно не являемся в этом вопросе новичками, поэтому предвидя места, где могут произойти нестыковки, сделали больше контента, чем требовалось по режиссёрскому сценарию.</a:t>
            </a:r>
          </a:p>
          <a:p>
            <a:pPr eaLnBrk="1" hangingPunct="1">
              <a:defRPr/>
            </a:pPr>
            <a:r>
              <a:rPr lang="ru-RU" sz="1600" dirty="0">
                <a:latin typeface="+mn-lt"/>
              </a:rPr>
              <a:t/>
            </a:r>
            <a:br>
              <a:rPr lang="ru-RU" sz="1600" dirty="0">
                <a:latin typeface="+mn-lt"/>
              </a:rPr>
            </a:br>
            <a:r>
              <a:rPr lang="ru-RU" sz="1600" dirty="0">
                <a:latin typeface="+mn-lt"/>
              </a:rPr>
              <a:t>Во время репетиций, благодаря «домашним </a:t>
            </a:r>
          </a:p>
          <a:p>
            <a:pPr eaLnBrk="1" hangingPunct="1">
              <a:defRPr/>
            </a:pPr>
            <a:r>
              <a:rPr lang="ru-RU" sz="1600" dirty="0">
                <a:latin typeface="+mn-lt"/>
              </a:rPr>
              <a:t>заготовкам», видео-проекция была </a:t>
            </a:r>
          </a:p>
          <a:p>
            <a:pPr eaLnBrk="1" hangingPunct="1">
              <a:defRPr/>
            </a:pPr>
            <a:r>
              <a:rPr lang="ru-RU" sz="1600" dirty="0">
                <a:latin typeface="+mn-lt"/>
              </a:rPr>
              <a:t>подобрана абсолютно точно и гармонично.</a:t>
            </a:r>
          </a:p>
        </p:txBody>
      </p:sp>
      <p:pic>
        <p:nvPicPr>
          <p:cNvPr id="717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276850" y="4940300"/>
            <a:ext cx="3903663" cy="194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Рисунок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b="-957"/>
          <a:stretch>
            <a:fillRect/>
          </a:stretch>
        </p:blipFill>
        <p:spPr bwMode="auto">
          <a:xfrm>
            <a:off x="-36513" y="3992563"/>
            <a:ext cx="5313363" cy="289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Рисунок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572000" y="2716213"/>
            <a:ext cx="4572000" cy="253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6"/>
          <p:cNvSpPr>
            <a:spLocks noChangeArrowheads="1"/>
          </p:cNvSpPr>
          <p:nvPr/>
        </p:nvSpPr>
        <p:spPr bwMode="auto">
          <a:xfrm>
            <a:off x="2506663" y="849313"/>
            <a:ext cx="41306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Реализация</a:t>
            </a:r>
            <a:r>
              <a:rPr lang="ru-RU" altLang="ru-RU" sz="1800"/>
              <a:t>:</a:t>
            </a:r>
          </a:p>
        </p:txBody>
      </p:sp>
      <p:sp>
        <p:nvSpPr>
          <p:cNvPr id="8195" name="Прямоугольник 3"/>
          <p:cNvSpPr>
            <a:spLocks noChangeArrowheads="1"/>
          </p:cNvSpPr>
          <p:nvPr/>
        </p:nvSpPr>
        <p:spPr bwMode="auto">
          <a:xfrm>
            <a:off x="468313" y="1412875"/>
            <a:ext cx="79914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/>
              <a:t>В нашей работе, ничто так не расскажет о художественном оформлении мероприятия, как видеоотчёт :)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ru-RU" sz="1800"/>
              <a:t>http://www.youtube.com/watch?v=6iuNvdAXVjw</a:t>
            </a:r>
            <a:endParaRPr lang="ru-RU" altLang="ru-RU" sz="1800"/>
          </a:p>
        </p:txBody>
      </p:sp>
      <p:pic>
        <p:nvPicPr>
          <p:cNvPr id="819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843808" y="2641578"/>
            <a:ext cx="6117014" cy="4085974"/>
          </a:xfrm>
          <a:prstGeom prst="rect">
            <a:avLst/>
          </a:prstGeom>
          <a:effectLst>
            <a:softEdge rad="228600"/>
          </a:effectLst>
        </p:spPr>
      </p:pic>
      <p:sp>
        <p:nvSpPr>
          <p:cNvPr id="8198" name="Прямоугольник 3"/>
          <p:cNvSpPr>
            <a:spLocks noChangeArrowheads="1"/>
          </p:cNvSpPr>
          <p:nvPr/>
        </p:nvSpPr>
        <p:spPr bwMode="auto">
          <a:xfrm>
            <a:off x="179388" y="2838450"/>
            <a:ext cx="2860675" cy="369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/>
              <a:t>Мероприятие прошло в строгом соответствии с планом. Гости разместились на своих местах в зале, свет потух, а на смену ему вспыхнули огромный экран.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/>
              <a:t>Начался вступительный 3D-mapping, подводящий к сути происходящего, затем концертная программа, а в завершение - выступление Валерии.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Прямоугольник 6"/>
          <p:cNvSpPr>
            <a:spLocks noChangeArrowheads="1"/>
          </p:cNvSpPr>
          <p:nvPr/>
        </p:nvSpPr>
        <p:spPr bwMode="auto">
          <a:xfrm>
            <a:off x="2506663" y="628650"/>
            <a:ext cx="41306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Эффективность:</a:t>
            </a:r>
          </a:p>
        </p:txBody>
      </p:sp>
      <p:sp>
        <p:nvSpPr>
          <p:cNvPr id="6" name="Прямоугольник 3"/>
          <p:cNvSpPr>
            <a:spLocks noChangeArrowheads="1"/>
          </p:cNvSpPr>
          <p:nvPr/>
        </p:nvSpPr>
        <p:spPr bwMode="auto">
          <a:xfrm>
            <a:off x="468313" y="1074738"/>
            <a:ext cx="7991475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dirty="0">
                <a:latin typeface="+mn-lt"/>
              </a:rPr>
              <a:t>Без сомнений, главная цель мероприятия была достигнута – </a:t>
            </a:r>
          </a:p>
          <a:p>
            <a:pPr eaLnBrk="1" hangingPunct="1">
              <a:defRPr/>
            </a:pPr>
            <a:r>
              <a:rPr lang="ru-RU" dirty="0">
                <a:latin typeface="+mn-lt"/>
              </a:rPr>
              <a:t>мы удивили всех гостей мероприятия, без исключения.</a:t>
            </a:r>
          </a:p>
          <a:p>
            <a:pPr eaLnBrk="1" hangingPunct="1">
              <a:defRPr/>
            </a:pPr>
            <a:r>
              <a:rPr lang="ru-RU" dirty="0">
                <a:latin typeface="+mn-lt"/>
              </a:rPr>
              <a:t>Особенно гордился увиденным генеральный директор «Куйбышевского НПЗ».</a:t>
            </a:r>
          </a:p>
          <a:p>
            <a:pPr eaLnBrk="1" hangingPunct="1">
              <a:defRPr/>
            </a:pPr>
            <a:r>
              <a:rPr lang="ru-RU" dirty="0">
                <a:latin typeface="+mn-lt"/>
              </a:rPr>
              <a:t>Ведь такой грандиозной постановкой он смог показать, насколько его </a:t>
            </a:r>
          </a:p>
          <a:p>
            <a:pPr eaLnBrk="1" hangingPunct="1">
              <a:defRPr/>
            </a:pPr>
            <a:r>
              <a:rPr lang="ru-RU" dirty="0">
                <a:latin typeface="+mn-lt"/>
              </a:rPr>
              <a:t>предприятие успешно следует в ногу со временем по всем фронтам,</a:t>
            </a:r>
          </a:p>
          <a:p>
            <a:pPr eaLnBrk="1" hangingPunct="1">
              <a:defRPr/>
            </a:pPr>
            <a:r>
              <a:rPr lang="ru-RU" dirty="0">
                <a:latin typeface="+mn-lt"/>
              </a:rPr>
              <a:t>и производственном, и культурном.</a:t>
            </a:r>
          </a:p>
        </p:txBody>
      </p:sp>
      <p:pic>
        <p:nvPicPr>
          <p:cNvPr id="922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950" y="-144463"/>
            <a:ext cx="1219200" cy="1219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Рисунок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4843463"/>
            <a:ext cx="9144000" cy="2014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Рисунок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2828925"/>
            <a:ext cx="9144000" cy="201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Прямоугольник 6"/>
          <p:cNvSpPr>
            <a:spLocks noChangeArrowheads="1"/>
          </p:cNvSpPr>
          <p:nvPr/>
        </p:nvSpPr>
        <p:spPr bwMode="auto">
          <a:xfrm>
            <a:off x="2541588" y="849313"/>
            <a:ext cx="41306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Особенности</a:t>
            </a:r>
            <a:r>
              <a:rPr lang="ru-RU" altLang="ru-RU" sz="1800"/>
              <a:t>:</a:t>
            </a:r>
          </a:p>
        </p:txBody>
      </p:sp>
      <p:sp>
        <p:nvSpPr>
          <p:cNvPr id="10243" name="Прямоугольник 3"/>
          <p:cNvSpPr>
            <a:spLocks noChangeArrowheads="1"/>
          </p:cNvSpPr>
          <p:nvPr/>
        </p:nvSpPr>
        <p:spPr bwMode="auto">
          <a:xfrm>
            <a:off x="249238" y="1412875"/>
            <a:ext cx="8645525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/>
              <a:t>Во всей аудио-видео индустрии только </a:t>
            </a:r>
            <a:r>
              <a:rPr lang="en-US" altLang="ru-RU" sz="1800"/>
              <a:t>3D mapping </a:t>
            </a:r>
            <a:r>
              <a:rPr lang="ru-RU" altLang="ru-RU" sz="1800"/>
              <a:t>и масштабные видео-проекции за последние 2 года получают развитие. Проекции становятся красочнее, профессиональнее, и гармонично дополняют</a:t>
            </a:r>
            <a:r>
              <a:rPr lang="en-US" altLang="ru-RU" sz="1800"/>
              <a:t> </a:t>
            </a:r>
            <a:r>
              <a:rPr lang="ru-RU" altLang="ru-RU" sz="1800"/>
              <a:t>или берут на себя первые роли в культурно-массовых мероприятиях, полностью раскрывая цели и задачи события.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/>
              <a:t>И это юбилей «Куйбышевского НПЗ» – яркий пример такого развития.</a:t>
            </a:r>
          </a:p>
        </p:txBody>
      </p:sp>
      <p:pic>
        <p:nvPicPr>
          <p:cNvPr id="1024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35496" y="3606728"/>
            <a:ext cx="9108504" cy="3251272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Прямоугольник 6"/>
          <p:cNvSpPr>
            <a:spLocks noChangeArrowheads="1"/>
          </p:cNvSpPr>
          <p:nvPr/>
        </p:nvSpPr>
        <p:spPr bwMode="auto">
          <a:xfrm>
            <a:off x="2555875" y="1700213"/>
            <a:ext cx="41306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Контакты</a:t>
            </a:r>
            <a:r>
              <a:rPr lang="ru-RU" altLang="ru-RU" sz="1800"/>
              <a:t>:</a:t>
            </a:r>
          </a:p>
        </p:txBody>
      </p:sp>
      <p:sp>
        <p:nvSpPr>
          <p:cNvPr id="6" name="Прямоугольник 3"/>
          <p:cNvSpPr>
            <a:spLocks noChangeArrowheads="1"/>
          </p:cNvSpPr>
          <p:nvPr/>
        </p:nvSpPr>
        <p:spPr bwMode="auto">
          <a:xfrm>
            <a:off x="900113" y="2420938"/>
            <a:ext cx="7786687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dirty="0">
                <a:latin typeface="Calibri" pitchFamily="34" charset="0"/>
              </a:rPr>
              <a:t>Евгений Степанов </a:t>
            </a:r>
          </a:p>
          <a:p>
            <a:pPr eaLnBrk="1" hangingPunct="1">
              <a:defRPr/>
            </a:pPr>
            <a:r>
              <a:rPr lang="ru-RU" dirty="0">
                <a:latin typeface="Calibri" pitchFamily="34" charset="0"/>
              </a:rPr>
              <a:t>Руководитель отдела продаж Студии «</a:t>
            </a:r>
            <a:r>
              <a:rPr lang="ru-RU" dirty="0" err="1">
                <a:latin typeface="Calibri" pitchFamily="34" charset="0"/>
              </a:rPr>
              <a:t>Dream</a:t>
            </a:r>
            <a:r>
              <a:rPr lang="ru-RU" dirty="0">
                <a:latin typeface="Calibri" pitchFamily="34" charset="0"/>
              </a:rPr>
              <a:t> </a:t>
            </a:r>
            <a:r>
              <a:rPr lang="ru-RU" dirty="0" err="1">
                <a:latin typeface="Calibri" pitchFamily="34" charset="0"/>
              </a:rPr>
              <a:t>Laser</a:t>
            </a:r>
            <a:r>
              <a:rPr lang="ru-RU" dirty="0">
                <a:latin typeface="Calibri" pitchFamily="34" charset="0"/>
              </a:rPr>
              <a:t>»</a:t>
            </a:r>
            <a:br>
              <a:rPr lang="ru-RU" dirty="0">
                <a:latin typeface="Calibri" pitchFamily="34" charset="0"/>
              </a:rPr>
            </a:br>
            <a:r>
              <a:rPr lang="ru-RU" dirty="0">
                <a:latin typeface="Calibri" pitchFamily="34" charset="0"/>
              </a:rPr>
              <a:t>тел:    8-800-333-76-03 доб.111</a:t>
            </a:r>
          </a:p>
          <a:p>
            <a:pPr eaLnBrk="1" hangingPunct="1">
              <a:defRPr/>
            </a:pPr>
            <a:r>
              <a:rPr lang="ru-RU" dirty="0">
                <a:latin typeface="Calibri" pitchFamily="34" charset="0"/>
              </a:rPr>
              <a:t>сот:    +7(930)701-66-00</a:t>
            </a:r>
          </a:p>
          <a:p>
            <a:pPr eaLnBrk="1" hangingPunct="1">
              <a:defRPr/>
            </a:pPr>
            <a:r>
              <a:rPr lang="ru-RU" dirty="0">
                <a:latin typeface="Calibri" pitchFamily="34" charset="0"/>
              </a:rPr>
              <a:t>e-</a:t>
            </a:r>
            <a:r>
              <a:rPr lang="ru-RU" dirty="0" err="1">
                <a:latin typeface="Calibri" pitchFamily="34" charset="0"/>
              </a:rPr>
              <a:t>mail</a:t>
            </a:r>
            <a:r>
              <a:rPr lang="ru-RU" dirty="0">
                <a:latin typeface="Calibri" pitchFamily="34" charset="0"/>
              </a:rPr>
              <a:t>: stepanov@dreamlaser.ru</a:t>
            </a:r>
          </a:p>
          <a:p>
            <a:pPr eaLnBrk="1" hangingPunct="1">
              <a:defRPr/>
            </a:pPr>
            <a:r>
              <a:rPr lang="ru-RU" dirty="0" err="1">
                <a:latin typeface="Calibri" pitchFamily="34" charset="0"/>
              </a:rPr>
              <a:t>skype</a:t>
            </a:r>
            <a:r>
              <a:rPr lang="ru-RU" dirty="0">
                <a:latin typeface="Calibri" pitchFamily="34" charset="0"/>
              </a:rPr>
              <a:t>:  nnstepanov52</a:t>
            </a:r>
          </a:p>
          <a:p>
            <a:pPr eaLnBrk="1" hangingPunct="1">
              <a:defRPr/>
            </a:pPr>
            <a:r>
              <a:rPr lang="ru-RU" dirty="0">
                <a:latin typeface="Calibri" pitchFamily="34" charset="0"/>
              </a:rPr>
              <a:t>VK:     https://vk.com/nnstepanov</a:t>
            </a:r>
          </a:p>
          <a:p>
            <a:pPr eaLnBrk="1" hangingPunct="1">
              <a:defRPr/>
            </a:pPr>
            <a:r>
              <a:rPr lang="ru-RU" dirty="0">
                <a:latin typeface="Calibri" pitchFamily="34" charset="0"/>
              </a:rPr>
              <a:t>FB:     https://www.facebook.com/nnstepanov52 </a:t>
            </a:r>
            <a:endParaRPr lang="ru-RU" dirty="0">
              <a:latin typeface="+mn-lt"/>
            </a:endParaRPr>
          </a:p>
        </p:txBody>
      </p:sp>
      <p:pic>
        <p:nvPicPr>
          <p:cNvPr id="11268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smtClean="0"/>
              <a:t>Информация для жюри конкурса </a:t>
            </a:r>
            <a:r>
              <a:rPr lang="en-US" sz="2000" b="1" smtClean="0"/>
              <a:t>Event-</a:t>
            </a:r>
            <a:r>
              <a:rPr lang="ru-RU" sz="2000" b="1" smtClean="0"/>
              <a:t>Прорыв</a:t>
            </a:r>
            <a:endParaRPr lang="ru-RU" sz="2000" b="1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2S</a:t>
            </a:r>
            <a:r>
              <a:rPr lang="ru-RU" b="1" dirty="0" smtClean="0">
                <a:solidFill>
                  <a:srgbClr val="FF0000"/>
                </a:solidFill>
              </a:rPr>
              <a:t> 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531</TotalTime>
  <Words>428</Words>
  <Application>Microsoft Office PowerPoint</Application>
  <PresentationFormat>Экран (4:3)</PresentationFormat>
  <Paragraphs>52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Дмитрий</dc:creator>
  <cp:lastModifiedBy>Сергей</cp:lastModifiedBy>
  <cp:revision>77</cp:revision>
  <dcterms:modified xsi:type="dcterms:W3CDTF">2016-02-28T16:04:43Z</dcterms:modified>
</cp:coreProperties>
</file>