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93" r:id="rId5"/>
    <p:sldId id="287" r:id="rId6"/>
    <p:sldId id="283" r:id="rId7"/>
    <p:sldId id="284" r:id="rId8"/>
    <p:sldId id="285" r:id="rId9"/>
    <p:sldId id="286" r:id="rId10"/>
    <p:sldId id="289" r:id="rId11"/>
    <p:sldId id="290" r:id="rId12"/>
    <p:sldId id="291" r:id="rId13"/>
    <p:sldId id="292" r:id="rId14"/>
    <p:sldId id="288" r:id="rId15"/>
    <p:sldId id="294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99"/>
    <a:srgbClr val="33CCCC"/>
    <a:srgbClr val="66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71" autoAdjust="0"/>
    <p:restoredTop sz="78378" autoAdjust="0"/>
  </p:normalViewPr>
  <p:slideViewPr>
    <p:cSldViewPr>
      <p:cViewPr varScale="1">
        <p:scale>
          <a:sx n="64" d="100"/>
          <a:sy n="64" d="100"/>
        </p:scale>
        <p:origin x="-6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34783-7CAA-41AB-B32F-5D183E43888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AAE28-5417-4D01-91A8-F3E047875D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062A0-40FB-4F22-994A-918507CBE94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3303F-BE5D-4F94-BA8E-F388732A6E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457FE-3EDC-4E69-81DB-7CFDFD42499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EFBFA-C920-4C31-B190-E3C8605D50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5577A-77BF-4978-A58D-88058DD55CE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2BFD6-5C22-464D-A0CA-4E39770F8B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432CC-FE6C-4DA0-997D-BD40A4BB5AB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3DD4E-A018-4F1F-9810-BCA427823C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29DBC-910A-4B35-81B4-D07D796DCE9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EA0A7-580F-4D0D-8C78-9354F96F7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79636-71A8-48E2-9666-A23A64EA473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0AC79-73AE-419D-A121-B4E9386968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/>
          <p:cNvPicPr>
            <a:picLocks noChangeAspect="1"/>
          </p:cNvPicPr>
          <p:nvPr userDrawn="1"/>
        </p:nvPicPr>
        <p:blipFill>
          <a:blip r:embed="rId2" cstate="print"/>
          <a:srcRect l="6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180DC-77BB-4B5E-B450-EBC9D29CCA7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A8060-3A30-49CF-884D-C380808B22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813"/>
            <a:ext cx="9144000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275AD-AE3D-458B-8E26-BE90CD487B4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89612-C6B3-4B5F-8972-A01DCB43B4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7275" y="0"/>
            <a:ext cx="427672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B16F0-1410-418B-8A99-FE7B01BC54C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BC5FD-E1C6-4B95-A934-49D07C3803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 userDrawn="1"/>
        </p:nvPicPr>
        <p:blipFill>
          <a:blip r:embed="rId2" cstate="print"/>
          <a:srcRect l="50000" r="-6935" b="15210"/>
          <a:stretch>
            <a:fillRect/>
          </a:stretch>
        </p:blipFill>
        <p:spPr bwMode="auto">
          <a:xfrm>
            <a:off x="0" y="5024438"/>
            <a:ext cx="1095375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-10701" t="13017" r="26305" b="10736"/>
          <a:stretch>
            <a:fillRect/>
          </a:stretch>
        </p:blipFill>
        <p:spPr bwMode="auto">
          <a:xfrm>
            <a:off x="1954213" y="0"/>
            <a:ext cx="7189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4FB9D-6897-4488-8696-45579C04472E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EBEF2-9858-46B1-856C-681B090984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813"/>
            <a:ext cx="9144000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30D97-9C91-4E78-A3CF-A236082C03B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C1E79-170C-479E-BFE3-7E3813FD0B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735F3-1E36-4F09-AD6E-2EFA7499121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86F5F-A443-4799-AE06-02400CAA09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495EB-77CB-4551-95DB-F4BE6F999AE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CB70F-3CAD-415A-A0CF-D6F4A5367E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F6CD-8296-4119-AB89-F0DE4F29B29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97474-584D-4E5A-86D0-207F621E5F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2B0647-3FC8-44A4-B431-F14257D3E3CE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D1BCA08-9774-4AA6-B17C-24E9CCE6A9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696" r:id="rId13"/>
    <p:sldLayoutId id="2147483697" r:id="rId14"/>
    <p:sldLayoutId id="2147483698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ta-nn.ru/news/item/?ID=253125" TargetMode="External"/><Relationship Id="rId7" Type="http://schemas.openxmlformats.org/officeDocument/2006/relationships/image" Target="../media/image9.png"/><Relationship Id="rId2" Type="http://schemas.openxmlformats.org/officeDocument/2006/relationships/hyperlink" Target="http://news.newnn.ru/news/80298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323850" y="3284538"/>
            <a:ext cx="424815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Проект</a:t>
            </a:r>
            <a:r>
              <a:rPr lang="ru-RU" altLang="ru-RU" sz="3200" dirty="0">
                <a:latin typeface="Calibri" pitchFamily="34" charset="0"/>
              </a:rPr>
              <a:t> </a:t>
            </a:r>
            <a:endParaRPr lang="en-US" altLang="ru-RU" sz="3200" dirty="0">
              <a:latin typeface="Calibri" pitchFamily="34" charset="0"/>
            </a:endParaRPr>
          </a:p>
          <a:p>
            <a:pPr>
              <a:lnSpc>
                <a:spcPts val="3000"/>
              </a:lnSpc>
              <a:defRPr/>
            </a:pPr>
            <a:r>
              <a:rPr lang="ru-RU" altLang="ru-RU" sz="3200" b="1" dirty="0">
                <a:solidFill>
                  <a:srgbClr val="009999"/>
                </a:solidFill>
                <a:latin typeface="Calibri" pitchFamily="34" charset="0"/>
              </a:rPr>
              <a:t>«Фестиваль</a:t>
            </a:r>
            <a:r>
              <a:rPr lang="en-US" altLang="ru-RU" sz="3200" b="1" dirty="0">
                <a:solidFill>
                  <a:srgbClr val="009999"/>
                </a:solidFill>
                <a:latin typeface="Calibri" pitchFamily="34" charset="0"/>
              </a:rPr>
              <a:t> </a:t>
            </a:r>
            <a:r>
              <a:rPr lang="ru-RU" altLang="ru-RU" sz="3200" b="1" dirty="0">
                <a:solidFill>
                  <a:srgbClr val="009999"/>
                </a:solidFill>
                <a:latin typeface="Calibri" pitchFamily="34" charset="0"/>
              </a:rPr>
              <a:t>Гипотез» </a:t>
            </a:r>
          </a:p>
          <a:p>
            <a:pPr>
              <a:defRPr/>
            </a:pPr>
            <a:endParaRPr lang="ru-RU" altLang="ru-RU" b="1" dirty="0">
              <a:latin typeface="Calibri" pitchFamily="34" charset="0"/>
            </a:endParaRPr>
          </a:p>
          <a:p>
            <a:pPr>
              <a:lnSpc>
                <a:spcPts val="2300"/>
              </a:lnSpc>
              <a:defRPr/>
            </a:pPr>
            <a:r>
              <a:rPr lang="ru-RU" altLang="ru-RU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Номинация</a:t>
            </a:r>
            <a:r>
              <a:rPr lang="ru-RU" alt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:</a:t>
            </a:r>
            <a:r>
              <a:rPr lang="ru-RU" altLang="ru-RU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 </a:t>
            </a:r>
            <a:endParaRPr lang="en-US" altLang="ru-RU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  <a:p>
            <a:pPr>
              <a:defRPr/>
            </a:pPr>
            <a:r>
              <a:rPr lang="ru-RU" altLang="ru-RU" dirty="0">
                <a:solidFill>
                  <a:srgbClr val="009999"/>
                </a:solidFill>
                <a:latin typeface="Calibri" pitchFamily="34" charset="0"/>
              </a:rPr>
              <a:t>Лучшее мероприятие</a:t>
            </a:r>
            <a:r>
              <a:rPr lang="en-US" altLang="ru-RU" dirty="0">
                <a:solidFill>
                  <a:srgbClr val="009999"/>
                </a:solidFill>
                <a:latin typeface="Calibri" pitchFamily="34" charset="0"/>
              </a:rPr>
              <a:t> </a:t>
            </a:r>
            <a:r>
              <a:rPr lang="ru-RU" altLang="ru-RU" dirty="0">
                <a:solidFill>
                  <a:srgbClr val="009999"/>
                </a:solidFill>
                <a:latin typeface="Calibri" pitchFamily="34" charset="0"/>
              </a:rPr>
              <a:t>в сфере событийного туризма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547688" y="333375"/>
            <a:ext cx="4130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Вводные:</a:t>
            </a:r>
            <a:r>
              <a:rPr lang="en-US" altLang="ru-RU" sz="280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ru-RU" altLang="ru-RU" sz="28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604838" y="1370013"/>
            <a:ext cx="45370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 typeface="Arial" charset="0"/>
              <a:buNone/>
              <a:defRPr/>
            </a:pPr>
            <a:r>
              <a:rPr lang="ru-RU" altLang="ru-RU" sz="1800" b="1" dirty="0" smtClean="0"/>
              <a:t>      Организатор проекта: </a:t>
            </a:r>
            <a:r>
              <a:rPr lang="ru-RU" altLang="ru-RU" sz="1800" dirty="0" smtClean="0"/>
              <a:t>Адейкина Екатерина</a:t>
            </a:r>
          </a:p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 typeface="Arial" charset="0"/>
              <a:buNone/>
              <a:defRPr/>
            </a:pPr>
            <a:r>
              <a:rPr lang="ru-RU" altLang="ru-RU" sz="1800" b="1" smtClean="0"/>
              <a:t>      Заказчик: </a:t>
            </a:r>
            <a:r>
              <a:rPr lang="ru-RU" altLang="ru-RU" sz="1800" dirty="0" smtClean="0"/>
              <a:t>Общественная организация Российский союз молодежи</a:t>
            </a:r>
          </a:p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ru-RU" altLang="ru-RU" sz="1800" dirty="0" smtClean="0"/>
              <a:t>Зимний </a:t>
            </a:r>
            <a:r>
              <a:rPr lang="ru-RU" altLang="ru-RU" sz="1800" b="1" dirty="0" smtClean="0"/>
              <a:t>рождественский</a:t>
            </a:r>
            <a:r>
              <a:rPr lang="ru-RU" altLang="ru-RU" sz="1800" dirty="0" smtClean="0"/>
              <a:t> фестиваль;</a:t>
            </a:r>
          </a:p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ru-RU" altLang="ru-RU" sz="1800" dirty="0" smtClean="0"/>
              <a:t>Более </a:t>
            </a:r>
            <a:r>
              <a:rPr lang="ru-RU" altLang="ru-RU" sz="1800" b="1" dirty="0" smtClean="0"/>
              <a:t>2000</a:t>
            </a:r>
            <a:r>
              <a:rPr lang="ru-RU" altLang="ru-RU" sz="1800" b="1" i="1" dirty="0" smtClean="0"/>
              <a:t>  </a:t>
            </a:r>
            <a:r>
              <a:rPr lang="ru-RU" altLang="ru-RU" sz="1800" dirty="0" smtClean="0"/>
              <a:t>гостей;</a:t>
            </a:r>
          </a:p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ru-RU" altLang="ru-RU" sz="1800" dirty="0" smtClean="0"/>
              <a:t>Уютное место: </a:t>
            </a:r>
            <a:r>
              <a:rPr lang="ru-RU" altLang="ru-RU" sz="1800" b="1" dirty="0" smtClean="0"/>
              <a:t>КЦ Рекорд</a:t>
            </a:r>
            <a:r>
              <a:rPr lang="ru-RU" altLang="ru-RU" sz="1800" dirty="0" smtClean="0"/>
              <a:t>;</a:t>
            </a:r>
          </a:p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ru-RU" altLang="ru-RU" sz="1800" dirty="0" smtClean="0"/>
              <a:t>Техническое сопровождение: студия «Ваганты», </a:t>
            </a:r>
            <a:r>
              <a:rPr lang="ru-RU" altLang="ru-RU" sz="1800" b="1" dirty="0" smtClean="0"/>
              <a:t>Министерство культуры </a:t>
            </a:r>
            <a:r>
              <a:rPr lang="ru-RU" altLang="ru-RU" sz="1800" dirty="0" smtClean="0"/>
              <a:t>Нижегородской области,  </a:t>
            </a:r>
            <a:r>
              <a:rPr lang="ru-RU" altLang="ru-RU" sz="1800" b="1" dirty="0" smtClean="0"/>
              <a:t>Департамент</a:t>
            </a:r>
            <a:r>
              <a:rPr lang="ru-RU" altLang="ru-RU" sz="1800" b="1" i="1" dirty="0" smtClean="0"/>
              <a:t> </a:t>
            </a:r>
            <a:r>
              <a:rPr lang="ru-RU" altLang="ru-RU" sz="1800" b="1" dirty="0" smtClean="0"/>
              <a:t>культуры</a:t>
            </a:r>
            <a:r>
              <a:rPr lang="ru-RU" altLang="ru-RU" sz="1800" dirty="0" smtClean="0"/>
              <a:t> Нижнего Новгорода;</a:t>
            </a:r>
          </a:p>
          <a:p>
            <a:pPr marL="285750" indent="-285750" eaLnBrk="1" hangingPunct="1">
              <a:spcBef>
                <a:spcPct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ru-RU" altLang="ru-RU" sz="1800" dirty="0" smtClean="0"/>
              <a:t>Время подготовки: месяц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Tx/>
              <a:buNone/>
              <a:defRPr/>
            </a:pPr>
            <a:r>
              <a:rPr lang="ru-RU" altLang="ru-RU" sz="1800" dirty="0" smtClean="0"/>
              <a:t>-    Дата </a:t>
            </a:r>
            <a:r>
              <a:rPr lang="ru-RU" altLang="ru-RU" sz="1800" b="1" dirty="0" smtClean="0"/>
              <a:t>волшебства</a:t>
            </a:r>
            <a:r>
              <a:rPr lang="ru-RU" altLang="ru-RU" sz="1800" dirty="0" smtClean="0"/>
              <a:t>: 7 января 2015г.</a:t>
            </a:r>
          </a:p>
        </p:txBody>
      </p:sp>
      <p:pic>
        <p:nvPicPr>
          <p:cNvPr id="8196" name="Picture 5" descr="E:\фотографии\6bd1ec7abeeea3902ecf5e5c173ed72e.JPG"/>
          <p:cNvPicPr>
            <a:picLocks noChangeAspect="1" noChangeArrowheads="1"/>
          </p:cNvPicPr>
          <p:nvPr/>
        </p:nvPicPr>
        <p:blipFill>
          <a:blip r:embed="rId2" cstate="print"/>
          <a:srcRect t="11162" r="4672" b="8395"/>
          <a:stretch>
            <a:fillRect/>
          </a:stretch>
        </p:blipFill>
        <p:spPr bwMode="auto">
          <a:xfrm>
            <a:off x="5402263" y="3540125"/>
            <a:ext cx="3749675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6" descr="E:\фотографии\46d84c57353217057c2976c1eaee71df.JPG"/>
          <p:cNvPicPr>
            <a:picLocks noChangeAspect="1" noChangeArrowheads="1"/>
          </p:cNvPicPr>
          <p:nvPr/>
        </p:nvPicPr>
        <p:blipFill>
          <a:blip r:embed="rId3" cstate="print"/>
          <a:srcRect t="-2" r="5411" b="18445"/>
          <a:stretch>
            <a:fillRect/>
          </a:stretch>
        </p:blipFill>
        <p:spPr bwMode="auto">
          <a:xfrm>
            <a:off x="5399088" y="1271588"/>
            <a:ext cx="3744912" cy="214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1484313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2468563"/>
            <a:ext cx="146050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2882900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3327400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3746500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4970463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88975" y="5402263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3050" y="4511675"/>
            <a:ext cx="511175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3050" y="2286000"/>
            <a:ext cx="511175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735013" y="1298575"/>
            <a:ext cx="41862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latin typeface="+mn-lt"/>
              </a:rPr>
              <a:t>Цель Фестиваля</a:t>
            </a:r>
            <a:r>
              <a:rPr lang="ru-RU" dirty="0">
                <a:latin typeface="+mn-lt"/>
              </a:rPr>
              <a:t> – доказать администрации города, что КЦ Рекорд жив и интересен для молодежи. Вернуть славу историческому киноцентру города. </a:t>
            </a:r>
          </a:p>
          <a:p>
            <a:pPr>
              <a:defRPr/>
            </a:pPr>
            <a:endParaRPr lang="ru-RU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Задачи Фестиваля: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dirty="0">
                <a:latin typeface="+mn-lt"/>
              </a:rPr>
              <a:t>Подарить городу уютное Рождество;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dirty="0">
                <a:latin typeface="+mn-lt"/>
              </a:rPr>
              <a:t>Пригласить крутых участников;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dirty="0">
                <a:latin typeface="+mn-lt"/>
              </a:rPr>
              <a:t>Вовлечь всех желающих в организацию Фестиваля;</a:t>
            </a:r>
          </a:p>
          <a:p>
            <a:pPr>
              <a:defRPr/>
            </a:pPr>
            <a:r>
              <a:rPr lang="ru-RU" dirty="0">
                <a:latin typeface="+mn-lt"/>
              </a:rPr>
              <a:t>3.   Накормить больше 1000 гостей.</a:t>
            </a:r>
          </a:p>
        </p:txBody>
      </p:sp>
      <p:pic>
        <p:nvPicPr>
          <p:cNvPr id="9219" name="Picture 5" descr="E:\фотографии\b08a32a1b00ef1a8ddbfa9cf11182408.JPG"/>
          <p:cNvPicPr>
            <a:picLocks noChangeAspect="1" noChangeArrowheads="1"/>
          </p:cNvPicPr>
          <p:nvPr/>
        </p:nvPicPr>
        <p:blipFill>
          <a:blip r:embed="rId2" cstate="print"/>
          <a:srcRect t="11407" r="6815" b="8112"/>
          <a:stretch>
            <a:fillRect/>
          </a:stretch>
        </p:blipFill>
        <p:spPr bwMode="auto">
          <a:xfrm>
            <a:off x="5302250" y="1298575"/>
            <a:ext cx="3841750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6" descr="E:\фотографии\cb976d5c1b8354887c1fb8183573f640.JPG"/>
          <p:cNvPicPr>
            <a:picLocks noChangeAspect="1" noChangeArrowheads="1"/>
          </p:cNvPicPr>
          <p:nvPr/>
        </p:nvPicPr>
        <p:blipFill>
          <a:blip r:embed="rId3" cstate="print"/>
          <a:srcRect l="974" r="974" b="20119"/>
          <a:stretch>
            <a:fillRect/>
          </a:stretch>
        </p:blipFill>
        <p:spPr bwMode="auto">
          <a:xfrm>
            <a:off x="5299075" y="3554413"/>
            <a:ext cx="3852863" cy="22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Прямоугольник 6"/>
          <p:cNvSpPr>
            <a:spLocks noChangeArrowheads="1"/>
          </p:cNvSpPr>
          <p:nvPr/>
        </p:nvSpPr>
        <p:spPr bwMode="auto">
          <a:xfrm>
            <a:off x="496888" y="260350"/>
            <a:ext cx="41306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Задача/цели:</a:t>
            </a:r>
          </a:p>
          <a:p>
            <a:r>
              <a:rPr lang="en-US" altLang="ru-RU" sz="280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ru-RU" altLang="ru-RU" sz="28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9222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12775" y="1376363"/>
            <a:ext cx="14763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9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12775" y="3013075"/>
            <a:ext cx="14763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46688" y="4714875"/>
            <a:ext cx="509587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500" y="4405313"/>
            <a:ext cx="979488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46688" y="2371725"/>
            <a:ext cx="509587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931863" y="1776413"/>
            <a:ext cx="57673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6600" b="1">
                <a:solidFill>
                  <a:srgbClr val="009999"/>
                </a:solidFill>
                <a:latin typeface="Calibri" pitchFamily="34" charset="0"/>
              </a:rPr>
              <a:t>Идея</a:t>
            </a:r>
            <a:endParaRPr lang="ru-RU" altLang="ru-RU" sz="3200" b="1">
              <a:solidFill>
                <a:srgbClr val="009999"/>
              </a:solidFill>
              <a:latin typeface="Calibri" pitchFamily="34" charset="0"/>
            </a:endParaRP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Прямоугольник 1"/>
          <p:cNvSpPr>
            <a:spLocks noChangeArrowheads="1"/>
          </p:cNvSpPr>
          <p:nvPr/>
        </p:nvSpPr>
        <p:spPr bwMode="auto">
          <a:xfrm>
            <a:off x="962025" y="2870200"/>
            <a:ext cx="446405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altLang="ru-RU" dirty="0" smtClean="0">
                <a:latin typeface="+mn-lt"/>
              </a:rPr>
              <a:t>Фестиваль Гипотез стал </a:t>
            </a:r>
            <a:r>
              <a:rPr lang="ru-RU" altLang="ru-RU" b="1" u="sng" dirty="0" smtClean="0">
                <a:latin typeface="+mn-lt"/>
              </a:rPr>
              <a:t>вызовом</a:t>
            </a:r>
            <a:r>
              <a:rPr lang="ru-RU" altLang="ru-RU" b="1" dirty="0" smtClean="0">
                <a:latin typeface="+mn-lt"/>
              </a:rPr>
              <a:t>  </a:t>
            </a:r>
            <a:r>
              <a:rPr lang="ru-RU" altLang="ru-RU" dirty="0">
                <a:latin typeface="+mn-lt"/>
              </a:rPr>
              <a:t>А</a:t>
            </a:r>
            <a:r>
              <a:rPr lang="ru-RU" altLang="ru-RU" dirty="0" smtClean="0">
                <a:latin typeface="+mn-lt"/>
              </a:rPr>
              <a:t>дминистрации города. </a:t>
            </a:r>
          </a:p>
          <a:p>
            <a:pPr eaLnBrk="1" hangingPunct="1">
              <a:defRPr/>
            </a:pPr>
            <a:r>
              <a:rPr lang="ru-RU" altLang="ru-RU" dirty="0" smtClean="0">
                <a:latin typeface="+mn-lt"/>
              </a:rPr>
              <a:t>Мы выдвинули Гипотезу: «</a:t>
            </a:r>
            <a:r>
              <a:rPr lang="ru-RU" altLang="ru-RU" b="1" dirty="0" smtClean="0">
                <a:latin typeface="+mn-lt"/>
              </a:rPr>
              <a:t>В старом  кинотеатре  провести мероприятие  </a:t>
            </a:r>
            <a:r>
              <a:rPr lang="en-US" altLang="ru-RU" b="1" dirty="0" smtClean="0">
                <a:latin typeface="+mn-lt"/>
              </a:rPr>
              <a:t>  </a:t>
            </a:r>
          </a:p>
          <a:p>
            <a:pPr eaLnBrk="1" hangingPunct="1">
              <a:defRPr/>
            </a:pPr>
            <a:r>
              <a:rPr lang="ru-RU" altLang="ru-RU" b="1" dirty="0" smtClean="0">
                <a:latin typeface="+mn-lt"/>
              </a:rPr>
              <a:t>для молодежи и  не только ВОЗМОЖНО </a:t>
            </a:r>
            <a:r>
              <a:rPr lang="ru-RU" altLang="ru-RU" dirty="0" smtClean="0">
                <a:latin typeface="+mn-lt"/>
              </a:rPr>
              <a:t>»</a:t>
            </a:r>
          </a:p>
          <a:p>
            <a:pPr eaLnBrk="1" hangingPunct="1">
              <a:defRPr/>
            </a:pPr>
            <a:r>
              <a:rPr lang="ru-RU" altLang="ru-RU" dirty="0" smtClean="0">
                <a:latin typeface="+mn-lt"/>
              </a:rPr>
              <a:t>И мы  подтвердили эту Гипотезу, преобразовав </a:t>
            </a:r>
            <a:r>
              <a:rPr lang="ru-RU" altLang="ru-RU" dirty="0">
                <a:latin typeface="+mn-lt"/>
              </a:rPr>
              <a:t> </a:t>
            </a:r>
            <a:r>
              <a:rPr lang="ru-RU" altLang="ru-RU" dirty="0" smtClean="0">
                <a:latin typeface="+mn-lt"/>
              </a:rPr>
              <a:t>киноцентр  «Рекорд» </a:t>
            </a:r>
            <a:endParaRPr lang="en-US" altLang="ru-RU" dirty="0" smtClean="0">
              <a:latin typeface="+mn-lt"/>
            </a:endParaRPr>
          </a:p>
          <a:p>
            <a:pPr eaLnBrk="1" hangingPunct="1">
              <a:defRPr/>
            </a:pPr>
            <a:r>
              <a:rPr lang="ru-RU" altLang="ru-RU" dirty="0" smtClean="0">
                <a:latin typeface="+mn-lt"/>
              </a:rPr>
              <a:t>в уютный рождественский дом и встретив </a:t>
            </a:r>
            <a:r>
              <a:rPr lang="ru-RU" altLang="ru-RU" b="1" dirty="0" smtClean="0">
                <a:latin typeface="+mn-lt"/>
              </a:rPr>
              <a:t>более 500 гостей</a:t>
            </a:r>
            <a:r>
              <a:rPr lang="ru-RU" altLang="ru-RU" dirty="0" smtClean="0">
                <a:latin typeface="+mn-lt"/>
              </a:rPr>
              <a:t> в первый час мероприятия</a:t>
            </a:r>
            <a:r>
              <a:rPr lang="en-US" altLang="ru-RU" dirty="0" smtClean="0">
                <a:latin typeface="+mn-lt"/>
              </a:rPr>
              <a:t> </a:t>
            </a:r>
            <a:r>
              <a:rPr lang="ru-RU" altLang="ru-RU" dirty="0" smtClean="0">
                <a:latin typeface="+mn-lt"/>
              </a:rPr>
              <a:t>и</a:t>
            </a:r>
            <a:r>
              <a:rPr lang="en-US" altLang="ru-RU" dirty="0" smtClean="0">
                <a:latin typeface="+mn-lt"/>
              </a:rPr>
              <a:t> </a:t>
            </a:r>
            <a:r>
              <a:rPr lang="ru-RU" altLang="ru-RU" b="1" dirty="0" smtClean="0">
                <a:latin typeface="+mn-lt"/>
              </a:rPr>
              <a:t>2000  гостей </a:t>
            </a:r>
            <a:r>
              <a:rPr lang="ru-RU" altLang="ru-RU" dirty="0" smtClean="0">
                <a:latin typeface="+mn-lt"/>
              </a:rPr>
              <a:t>в течение всего  фестиваля. </a:t>
            </a:r>
          </a:p>
        </p:txBody>
      </p:sp>
      <p:pic>
        <p:nvPicPr>
          <p:cNvPr id="1024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688" y="2063750"/>
            <a:ext cx="5270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3"/>
          <p:cNvSpPr>
            <a:spLocks noChangeArrowheads="1"/>
          </p:cNvSpPr>
          <p:nvPr/>
        </p:nvSpPr>
        <p:spPr bwMode="auto">
          <a:xfrm>
            <a:off x="250825" y="1412875"/>
            <a:ext cx="533400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ru-RU" altLang="ru-RU" b="1" i="1">
                <a:latin typeface="Calibri" pitchFamily="34" charset="0"/>
              </a:rPr>
              <a:t>…кинотеатр «Рекорд»?  - </a:t>
            </a:r>
            <a:r>
              <a:rPr lang="ru-RU" altLang="ru-RU" b="1">
                <a:latin typeface="Calibri" pitchFamily="34" charset="0"/>
              </a:rPr>
              <a:t>Потому что </a:t>
            </a:r>
            <a:r>
              <a:rPr lang="en-US" altLang="ru-RU" b="1">
                <a:latin typeface="Calibri" pitchFamily="34" charset="0"/>
              </a:rPr>
              <a:t> </a:t>
            </a:r>
            <a:r>
              <a:rPr lang="ru-RU" altLang="ru-RU" b="1">
                <a:latin typeface="Calibri" pitchFamily="34" charset="0"/>
              </a:rPr>
              <a:t>родители любили его так, что нам тоже захотелось полюбить.</a:t>
            </a:r>
          </a:p>
          <a:p>
            <a:pPr marL="285750" indent="-285750">
              <a:buFontTx/>
              <a:buChar char="-"/>
            </a:pPr>
            <a:endParaRPr lang="en-US" altLang="ru-RU" b="1" i="1">
              <a:latin typeface="Calibri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altLang="ru-RU" b="1" i="1">
                <a:latin typeface="Calibri" pitchFamily="34" charset="0"/>
              </a:rPr>
              <a:t>…Рождество? - </a:t>
            </a:r>
            <a:r>
              <a:rPr lang="ru-RU" altLang="ru-RU">
                <a:latin typeface="Calibri" pitchFamily="34" charset="0"/>
              </a:rPr>
              <a:t>Потому что лучше и теплее праздника не придумаешь.</a:t>
            </a:r>
          </a:p>
          <a:p>
            <a:pPr marL="285750" indent="-285750">
              <a:buFontTx/>
              <a:buChar char="-"/>
            </a:pPr>
            <a:endParaRPr lang="en-US" altLang="ru-RU" b="1">
              <a:latin typeface="Calibri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altLang="ru-RU" b="1">
                <a:latin typeface="Calibri" pitchFamily="34" charset="0"/>
              </a:rPr>
              <a:t>…в стиле «дома»?</a:t>
            </a:r>
            <a:r>
              <a:rPr lang="ru-RU" altLang="ru-RU">
                <a:latin typeface="Calibri" pitchFamily="34" charset="0"/>
              </a:rPr>
              <a:t> – Потому что уют и комфорт главные атрибуты хорошего настроения.</a:t>
            </a:r>
          </a:p>
          <a:p>
            <a:pPr marL="285750" indent="-285750">
              <a:buFontTx/>
              <a:buChar char="-"/>
            </a:pPr>
            <a:endParaRPr lang="en-US" altLang="ru-RU" b="1" i="1">
              <a:latin typeface="Calibri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altLang="ru-RU" b="1" i="1">
                <a:latin typeface="Calibri" pitchFamily="34" charset="0"/>
              </a:rPr>
              <a:t> …взялись за это? </a:t>
            </a:r>
            <a:r>
              <a:rPr lang="ru-RU" altLang="ru-RU">
                <a:latin typeface="Calibri" pitchFamily="34" charset="0"/>
              </a:rPr>
              <a:t>– Потому что стало интересно, сможем ли доказать, что все новое – это очень часто хорошо забытое старое.</a:t>
            </a:r>
          </a:p>
        </p:txBody>
      </p:sp>
      <p:pic>
        <p:nvPicPr>
          <p:cNvPr id="11267" name="Picture 5" descr="E:\фотографии\wBDMHYPtAzw.jpg"/>
          <p:cNvPicPr>
            <a:picLocks noChangeAspect="1" noChangeArrowheads="1"/>
          </p:cNvPicPr>
          <p:nvPr/>
        </p:nvPicPr>
        <p:blipFill>
          <a:blip r:embed="rId2" cstate="print"/>
          <a:srcRect t="11855" r="5856" b="1628"/>
          <a:stretch>
            <a:fillRect/>
          </a:stretch>
        </p:blipFill>
        <p:spPr bwMode="auto">
          <a:xfrm>
            <a:off x="5584825" y="3716338"/>
            <a:ext cx="3559175" cy="217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6" descr="E:\фотографии\sYqwFCHLEIM.jpg"/>
          <p:cNvPicPr>
            <a:picLocks noChangeAspect="1" noChangeArrowheads="1"/>
          </p:cNvPicPr>
          <p:nvPr/>
        </p:nvPicPr>
        <p:blipFill>
          <a:blip r:embed="rId3" cstate="print"/>
          <a:srcRect t="17050" r="5856" b="25140"/>
          <a:stretch>
            <a:fillRect/>
          </a:stretch>
        </p:blipFill>
        <p:spPr bwMode="auto">
          <a:xfrm>
            <a:off x="5584825" y="1412875"/>
            <a:ext cx="3559175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Прямоугольник 6"/>
          <p:cNvSpPr>
            <a:spLocks noChangeArrowheads="1"/>
          </p:cNvSpPr>
          <p:nvPr/>
        </p:nvSpPr>
        <p:spPr bwMode="auto">
          <a:xfrm>
            <a:off x="600075" y="333375"/>
            <a:ext cx="57673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Почему...</a:t>
            </a:r>
          </a:p>
        </p:txBody>
      </p:sp>
      <p:pic>
        <p:nvPicPr>
          <p:cNvPr id="11270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67350" y="4932363"/>
            <a:ext cx="509588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67350" y="2497138"/>
            <a:ext cx="509588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323850" y="1477963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323850" y="2578100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323850" y="3424238"/>
            <a:ext cx="146050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323850" y="4292600"/>
            <a:ext cx="1460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517525" y="260350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Выполнение: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827088" y="1052513"/>
            <a:ext cx="2687637" cy="486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ru-RU" b="1" u="sng" dirty="0">
              <a:solidFill>
                <a:srgbClr val="009999"/>
              </a:solidFill>
              <a:latin typeface="+mn-lt"/>
            </a:endParaRPr>
          </a:p>
          <a:p>
            <a:pPr>
              <a:defRPr/>
            </a:pPr>
            <a:r>
              <a:rPr lang="ru-RU" sz="2000" b="1" dirty="0">
                <a:solidFill>
                  <a:srgbClr val="009999"/>
                </a:solidFill>
                <a:latin typeface="+mn-lt"/>
              </a:rPr>
              <a:t>7 Направлений </a:t>
            </a:r>
            <a:endParaRPr lang="en-US" sz="2000" b="1" dirty="0">
              <a:solidFill>
                <a:srgbClr val="009999"/>
              </a:solidFill>
              <a:latin typeface="+mn-lt"/>
            </a:endParaRPr>
          </a:p>
          <a:p>
            <a:pPr>
              <a:lnSpc>
                <a:spcPts val="1800"/>
              </a:lnSpc>
              <a:defRPr/>
            </a:pPr>
            <a:r>
              <a:rPr lang="ru-RU" sz="2000" b="1" dirty="0">
                <a:solidFill>
                  <a:srgbClr val="009999"/>
                </a:solidFill>
                <a:latin typeface="+mn-lt"/>
              </a:rPr>
              <a:t>Фестиваля</a:t>
            </a:r>
            <a:r>
              <a:rPr lang="ru-RU" sz="2000" dirty="0">
                <a:latin typeface="+mn-lt"/>
              </a:rPr>
              <a:t>:</a:t>
            </a:r>
          </a:p>
          <a:p>
            <a:pPr>
              <a:defRPr/>
            </a:pPr>
            <a:endParaRPr lang="ru-RU" u="sng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Музыканты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Танцоры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Художники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Фотографы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Кулинары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Кинолюбители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b="1" dirty="0">
                <a:latin typeface="+mn-lt"/>
              </a:rPr>
              <a:t>Новооткрыватели</a:t>
            </a:r>
          </a:p>
        </p:txBody>
      </p:sp>
      <p:pic>
        <p:nvPicPr>
          <p:cNvPr id="12292" name="Picture 5" descr="E:\фотографии\G9VpnhkmGL0.jpg"/>
          <p:cNvPicPr>
            <a:picLocks noChangeAspect="1" noChangeArrowheads="1"/>
          </p:cNvPicPr>
          <p:nvPr/>
        </p:nvPicPr>
        <p:blipFill>
          <a:blip r:embed="rId2" cstate="print"/>
          <a:srcRect l="7729" r="10117"/>
          <a:stretch>
            <a:fillRect/>
          </a:stretch>
        </p:blipFill>
        <p:spPr bwMode="auto">
          <a:xfrm>
            <a:off x="3379788" y="1185863"/>
            <a:ext cx="2465387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E:\фотографии\KR2ailjFz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3125" y="1185863"/>
            <a:ext cx="3190875" cy="212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7" descr="E:\фотографии\mg5E3iwZGwI.jpg"/>
          <p:cNvPicPr>
            <a:picLocks noChangeAspect="1" noChangeArrowheads="1"/>
          </p:cNvPicPr>
          <p:nvPr/>
        </p:nvPicPr>
        <p:blipFill>
          <a:blip r:embed="rId4" cstate="print"/>
          <a:srcRect l="5545"/>
          <a:stretch>
            <a:fillRect/>
          </a:stretch>
        </p:blipFill>
        <p:spPr bwMode="auto">
          <a:xfrm>
            <a:off x="5953125" y="3429000"/>
            <a:ext cx="3190875" cy="225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2219325"/>
            <a:ext cx="147637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2774950"/>
            <a:ext cx="147637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3365500"/>
            <a:ext cx="147637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3876675"/>
            <a:ext cx="147637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4464050"/>
            <a:ext cx="147637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4970463"/>
            <a:ext cx="147637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9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633413" y="5545138"/>
            <a:ext cx="147637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1688" y="4597400"/>
            <a:ext cx="509587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3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2325" y="4597400"/>
            <a:ext cx="509588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4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2325" y="2235200"/>
            <a:ext cx="509588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6"/>
          <p:cNvSpPr>
            <a:spLocks noChangeArrowheads="1"/>
          </p:cNvSpPr>
          <p:nvPr/>
        </p:nvSpPr>
        <p:spPr bwMode="auto">
          <a:xfrm>
            <a:off x="539750" y="333375"/>
            <a:ext cx="48244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Эффективность: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539750" y="1219200"/>
            <a:ext cx="5616575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b="1" dirty="0">
                <a:solidFill>
                  <a:srgbClr val="009999"/>
                </a:solidFill>
                <a:latin typeface="Calibri" pitchFamily="34" charset="0"/>
              </a:rPr>
              <a:t>Эффект: 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>
                <a:latin typeface="Calibri" pitchFamily="34" charset="0"/>
              </a:rPr>
              <a:t>Более </a:t>
            </a:r>
            <a:r>
              <a:rPr lang="ru-RU" b="1" i="1" dirty="0">
                <a:latin typeface="Calibri" pitchFamily="34" charset="0"/>
              </a:rPr>
              <a:t>2000  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b="1" i="1" dirty="0">
                <a:latin typeface="Calibri" pitchFamily="34" charset="0"/>
              </a:rPr>
              <a:t>довольных</a:t>
            </a:r>
            <a:r>
              <a:rPr lang="ru-RU" dirty="0">
                <a:latin typeface="Calibri" pitchFamily="34" charset="0"/>
              </a:rPr>
              <a:t> гостей;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>
                <a:latin typeface="Calibri" pitchFamily="34" charset="0"/>
              </a:rPr>
              <a:t>Более </a:t>
            </a:r>
            <a:r>
              <a:rPr lang="ru-RU" b="1" i="1" dirty="0">
                <a:latin typeface="Calibri" pitchFamily="34" charset="0"/>
              </a:rPr>
              <a:t>50 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b="1" i="1" dirty="0">
                <a:latin typeface="Calibri" pitchFamily="34" charset="0"/>
              </a:rPr>
              <a:t>счастливых</a:t>
            </a:r>
            <a:r>
              <a:rPr lang="ru-RU" dirty="0">
                <a:latin typeface="Calibri" pitchFamily="34" charset="0"/>
              </a:rPr>
              <a:t> участников;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latin typeface="Calibri" pitchFamily="34" charset="0"/>
              </a:rPr>
              <a:t>3</a:t>
            </a:r>
            <a:r>
              <a:rPr lang="ru-RU" i="1" dirty="0">
                <a:latin typeface="Calibri" pitchFamily="34" charset="0"/>
              </a:rPr>
              <a:t> </a:t>
            </a:r>
            <a:r>
              <a:rPr lang="ru-RU" b="1" i="1" dirty="0">
                <a:latin typeface="Calibri" pitchFamily="34" charset="0"/>
              </a:rPr>
              <a:t>уютные</a:t>
            </a:r>
            <a:r>
              <a:rPr lang="ru-RU" dirty="0">
                <a:latin typeface="Calibri" pitchFamily="34" charset="0"/>
              </a:rPr>
              <a:t> зоны, созданные в стиле «Дома»;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>
                <a:latin typeface="Calibri" pitchFamily="34" charset="0"/>
              </a:rPr>
              <a:t>Более </a:t>
            </a:r>
            <a:r>
              <a:rPr lang="ru-RU" b="1" i="1" dirty="0">
                <a:latin typeface="Calibri" pitchFamily="34" charset="0"/>
              </a:rPr>
              <a:t>100 завлекающих</a:t>
            </a:r>
            <a:r>
              <a:rPr lang="ru-RU" dirty="0">
                <a:latin typeface="Calibri" pitchFamily="34" charset="0"/>
              </a:rPr>
              <a:t> информационных сообщений;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latin typeface="Calibri" pitchFamily="34" charset="0"/>
              </a:rPr>
              <a:t>4 любимых </a:t>
            </a:r>
            <a:r>
              <a:rPr lang="ru-RU" dirty="0">
                <a:latin typeface="Calibri" pitchFamily="34" charset="0"/>
              </a:rPr>
              <a:t>рождественских фильма;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latin typeface="Calibri" pitchFamily="34" charset="0"/>
              </a:rPr>
              <a:t>13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b="1" i="1" dirty="0">
                <a:latin typeface="Calibri" pitchFamily="34" charset="0"/>
              </a:rPr>
              <a:t>выпитых</a:t>
            </a:r>
            <a:r>
              <a:rPr lang="ru-RU" dirty="0">
                <a:latin typeface="Calibri" pitchFamily="34" charset="0"/>
              </a:rPr>
              <a:t> бочонка вкуснейшего глинтвейна.</a:t>
            </a:r>
          </a:p>
          <a:p>
            <a:pPr>
              <a:spcAft>
                <a:spcPts val="600"/>
              </a:spcAft>
              <a:defRPr/>
            </a:pPr>
            <a:endParaRPr lang="en-US" b="1" dirty="0">
              <a:solidFill>
                <a:srgbClr val="009999"/>
              </a:solidFill>
              <a:latin typeface="Calibri" pitchFamily="34" charset="0"/>
            </a:endParaRPr>
          </a:p>
          <a:p>
            <a:pPr>
              <a:lnSpc>
                <a:spcPts val="400"/>
              </a:lnSpc>
              <a:spcAft>
                <a:spcPts val="600"/>
              </a:spcAft>
              <a:defRPr/>
            </a:pPr>
            <a:r>
              <a:rPr lang="ru-RU" b="1" dirty="0">
                <a:solidFill>
                  <a:srgbClr val="009999"/>
                </a:solidFill>
                <a:latin typeface="Calibri" pitchFamily="34" charset="0"/>
              </a:rPr>
              <a:t>Сложности:</a:t>
            </a:r>
          </a:p>
          <a:p>
            <a:pPr>
              <a:lnSpc>
                <a:spcPts val="1800"/>
              </a:lnSpc>
              <a:spcAft>
                <a:spcPts val="600"/>
              </a:spcAft>
              <a:defRPr/>
            </a:pPr>
            <a:r>
              <a:rPr lang="ru-RU" dirty="0">
                <a:latin typeface="Calibri" pitchFamily="34" charset="0"/>
              </a:rPr>
              <a:t>Весь бюджет фестиваля – </a:t>
            </a:r>
            <a:r>
              <a:rPr lang="ru-RU" b="1" i="1" dirty="0">
                <a:latin typeface="Calibri" pitchFamily="34" charset="0"/>
              </a:rPr>
              <a:t>два дивана</a:t>
            </a:r>
            <a:r>
              <a:rPr lang="ru-RU" dirty="0">
                <a:latin typeface="Calibri" pitchFamily="34" charset="0"/>
              </a:rPr>
              <a:t>,                  подаренных КЦ Рекорд;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latin typeface="Calibri" pitchFamily="34" charset="0"/>
              </a:rPr>
              <a:t>Отказ администрации в </a:t>
            </a:r>
            <a:r>
              <a:rPr lang="ru-RU" b="1" i="1" dirty="0">
                <a:latin typeface="Calibri" pitchFamily="34" charset="0"/>
              </a:rPr>
              <a:t>использовании основного кинозала КЦ</a:t>
            </a:r>
            <a:r>
              <a:rPr lang="ru-RU" dirty="0">
                <a:latin typeface="Calibri" pitchFamily="34" charset="0"/>
              </a:rPr>
              <a:t>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latin typeface="Calibri" pitchFamily="34" charset="0"/>
              </a:rPr>
              <a:t>Не одобряющие современность </a:t>
            </a:r>
            <a:r>
              <a:rPr lang="ru-RU" b="1" i="1" dirty="0">
                <a:latin typeface="Calibri" pitchFamily="34" charset="0"/>
              </a:rPr>
              <a:t>бабушки-вахтерши</a:t>
            </a:r>
            <a:r>
              <a:rPr lang="ru-RU" dirty="0">
                <a:latin typeface="Calibri" pitchFamily="34" charset="0"/>
              </a:rPr>
              <a:t>;</a:t>
            </a:r>
          </a:p>
          <a:p>
            <a:pPr marL="285750" indent="-285750">
              <a:lnSpc>
                <a:spcPts val="18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latin typeface="Calibri" pitchFamily="34" charset="0"/>
              </a:rPr>
              <a:t>За окном   </a:t>
            </a:r>
            <a:r>
              <a:rPr lang="ru-RU" b="1" i="1" dirty="0">
                <a:latin typeface="Calibri" pitchFamily="34" charset="0"/>
              </a:rPr>
              <a:t>Рождественские морозы и -30</a:t>
            </a:r>
            <a:r>
              <a:rPr lang="ru-RU" dirty="0">
                <a:latin typeface="Calibri" pitchFamily="34" charset="0"/>
              </a:rPr>
              <a:t>.</a:t>
            </a:r>
          </a:p>
        </p:txBody>
      </p:sp>
      <p:pic>
        <p:nvPicPr>
          <p:cNvPr id="13316" name="Picture 6" descr="E:\фотографии\qvg-dHl8Kmk.jpg"/>
          <p:cNvPicPr>
            <a:picLocks noChangeAspect="1" noChangeArrowheads="1"/>
          </p:cNvPicPr>
          <p:nvPr/>
        </p:nvPicPr>
        <p:blipFill>
          <a:blip r:embed="rId2" cstate="print"/>
          <a:srcRect l="2737" t="10468" r="2737" b="42310"/>
          <a:stretch>
            <a:fillRect/>
          </a:stretch>
        </p:blipFill>
        <p:spPr bwMode="auto">
          <a:xfrm>
            <a:off x="6303963" y="1268413"/>
            <a:ext cx="2840037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7" descr="D:\German\Documents\Darkside\19-02-2016_17-43-51\yzPX9yvv5po.jpg"/>
          <p:cNvPicPr>
            <a:picLocks noChangeAspect="1" noChangeArrowheads="1"/>
          </p:cNvPicPr>
          <p:nvPr/>
        </p:nvPicPr>
        <p:blipFill>
          <a:blip r:embed="rId3" cstate="print"/>
          <a:srcRect l="13812" t="-742" r="17931" b="15396"/>
          <a:stretch>
            <a:fillRect/>
          </a:stretch>
        </p:blipFill>
        <p:spPr bwMode="auto">
          <a:xfrm>
            <a:off x="6303963" y="3529013"/>
            <a:ext cx="2840037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663" y="1287463"/>
            <a:ext cx="19208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663" y="3881438"/>
            <a:ext cx="19208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2270125"/>
            <a:ext cx="51117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4833938"/>
            <a:ext cx="511175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565150" y="260350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Реализация:</a:t>
            </a:r>
          </a:p>
        </p:txBody>
      </p:sp>
      <p:pic>
        <p:nvPicPr>
          <p:cNvPr id="14339" name="Picture 5" descr="E:\фотографии\V8DaoyAYQ5Y.jpg"/>
          <p:cNvPicPr>
            <a:picLocks noChangeAspect="1" noChangeArrowheads="1"/>
          </p:cNvPicPr>
          <p:nvPr/>
        </p:nvPicPr>
        <p:blipFill>
          <a:blip r:embed="rId2" cstate="print"/>
          <a:srcRect l="12891" t="16676" r="16829" b="38501"/>
          <a:stretch>
            <a:fillRect/>
          </a:stretch>
        </p:blipFill>
        <p:spPr bwMode="auto">
          <a:xfrm>
            <a:off x="4894263" y="1484313"/>
            <a:ext cx="4249737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663" y="1484313"/>
            <a:ext cx="19208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7275" y="1300163"/>
            <a:ext cx="1471613" cy="325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Прямоугольник 3"/>
          <p:cNvSpPr>
            <a:spLocks noChangeArrowheads="1"/>
          </p:cNvSpPr>
          <p:nvPr/>
        </p:nvSpPr>
        <p:spPr bwMode="auto">
          <a:xfrm>
            <a:off x="565150" y="1412875"/>
            <a:ext cx="4826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latin typeface="Calibri" pitchFamily="34" charset="0"/>
              </a:rPr>
              <a:t>Рождественский дом с любимыми новогодними фильмами, блинами,  глинтвейном и печеньем с корицей. </a:t>
            </a:r>
          </a:p>
          <a:p>
            <a:r>
              <a:rPr lang="ru-RU" altLang="ru-RU">
                <a:latin typeface="Calibri" pitchFamily="34" charset="0"/>
              </a:rPr>
              <a:t>Тихая рождественская музыка в гостиной, стихи под гитару, раскладушки, пледы, подушки и огромная новогодняя елка. </a:t>
            </a:r>
          </a:p>
          <a:p>
            <a:r>
              <a:rPr lang="ru-RU" altLang="ru-RU">
                <a:latin typeface="Calibri" pitchFamily="34" charset="0"/>
              </a:rPr>
              <a:t>Уютный второй этаж с настольными играми, мастер-классами, мехенди и огромным количеством подушек, вместо столов</a:t>
            </a:r>
          </a:p>
          <a:p>
            <a:r>
              <a:rPr lang="ru-RU" altLang="ru-RU">
                <a:latin typeface="Calibri" pitchFamily="34" charset="0"/>
              </a:rPr>
              <a:t>и стульев.</a:t>
            </a:r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5" cstate="print"/>
          <a:srcRect r="35747"/>
          <a:stretch>
            <a:fillRect/>
          </a:stretch>
        </p:blipFill>
        <p:spPr bwMode="auto">
          <a:xfrm>
            <a:off x="6138863" y="4194175"/>
            <a:ext cx="3005137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6"/>
          <p:cNvSpPr>
            <a:spLocks noChangeArrowheads="1"/>
          </p:cNvSpPr>
          <p:nvPr/>
        </p:nvSpPr>
        <p:spPr bwMode="auto">
          <a:xfrm>
            <a:off x="539750" y="260350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Особенности:</a:t>
            </a:r>
          </a:p>
        </p:txBody>
      </p:sp>
      <p:sp>
        <p:nvSpPr>
          <p:cNvPr id="9220" name="Прямоугольник 1"/>
          <p:cNvSpPr>
            <a:spLocks noChangeArrowheads="1"/>
          </p:cNvSpPr>
          <p:nvPr/>
        </p:nvSpPr>
        <p:spPr bwMode="auto">
          <a:xfrm>
            <a:off x="646113" y="1379538"/>
            <a:ext cx="4032250" cy="44719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r>
              <a:rPr lang="ru-RU" altLang="ru-RU" b="1" dirty="0" smtClean="0">
                <a:latin typeface="+mn-lt"/>
              </a:rPr>
              <a:t>«Фестиваль – вызов», </a:t>
            </a:r>
            <a:r>
              <a:rPr lang="ru-RU" altLang="ru-RU" dirty="0" smtClean="0">
                <a:latin typeface="+mn-lt"/>
              </a:rPr>
              <a:t>гипотеза, огромное желание доказать и показать; </a:t>
            </a: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endParaRPr lang="ru-RU" altLang="ru-RU" dirty="0" smtClean="0">
              <a:latin typeface="+mn-lt"/>
            </a:endParaRP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r>
              <a:rPr lang="ru-RU" altLang="ru-RU" dirty="0" smtClean="0">
                <a:latin typeface="+mn-lt"/>
              </a:rPr>
              <a:t>Создание не просто мероприятия, а </a:t>
            </a:r>
            <a:r>
              <a:rPr lang="ru-RU" altLang="ru-RU" b="1" dirty="0" smtClean="0">
                <a:latin typeface="+mn-lt"/>
              </a:rPr>
              <a:t>дома</a:t>
            </a:r>
            <a:r>
              <a:rPr lang="ru-RU" altLang="ru-RU" dirty="0" smtClean="0">
                <a:latin typeface="+mn-lt"/>
              </a:rPr>
              <a:t>, в котором хочется провести весь рождественский день;</a:t>
            </a: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endParaRPr lang="ru-RU" altLang="ru-RU" dirty="0" smtClean="0">
              <a:latin typeface="+mn-lt"/>
            </a:endParaRP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r>
              <a:rPr lang="ru-RU" altLang="ru-RU" dirty="0" smtClean="0">
                <a:latin typeface="+mn-lt"/>
              </a:rPr>
              <a:t>Проведение </a:t>
            </a:r>
            <a:r>
              <a:rPr lang="ru-RU" altLang="ru-RU" b="1" dirty="0" smtClean="0">
                <a:latin typeface="+mn-lt"/>
              </a:rPr>
              <a:t>первого</a:t>
            </a:r>
            <a:r>
              <a:rPr lang="ru-RU" altLang="ru-RU" dirty="0" smtClean="0">
                <a:latin typeface="+mn-lt"/>
              </a:rPr>
              <a:t> молодежного Фестиваля на площадке киноцентра Рекорд;</a:t>
            </a: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endParaRPr lang="ru-RU" altLang="ru-RU" dirty="0" smtClean="0">
              <a:latin typeface="+mn-lt"/>
            </a:endParaRP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r>
              <a:rPr lang="ru-RU" altLang="ru-RU" dirty="0" smtClean="0">
                <a:latin typeface="+mn-lt"/>
              </a:rPr>
              <a:t>Объединение в рамках одного мероприятия </a:t>
            </a:r>
            <a:r>
              <a:rPr lang="ru-RU" altLang="ru-RU" b="1" dirty="0" smtClean="0">
                <a:latin typeface="+mn-lt"/>
              </a:rPr>
              <a:t>семи </a:t>
            </a:r>
            <a:r>
              <a:rPr lang="ru-RU" altLang="ru-RU" dirty="0" smtClean="0">
                <a:latin typeface="+mn-lt"/>
              </a:rPr>
              <a:t>творческих направлений;</a:t>
            </a: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endParaRPr lang="ru-RU" altLang="ru-RU" dirty="0" smtClean="0">
              <a:latin typeface="+mn-lt"/>
            </a:endParaRPr>
          </a:p>
          <a:p>
            <a:pPr marL="285750" indent="-285750" eaLnBrk="1" hangingPunct="1">
              <a:lnSpc>
                <a:spcPts val="1600"/>
              </a:lnSpc>
              <a:buFontTx/>
              <a:buChar char="-"/>
              <a:defRPr/>
            </a:pPr>
            <a:r>
              <a:rPr lang="ru-RU" altLang="ru-RU" dirty="0" smtClean="0">
                <a:latin typeface="+mn-lt"/>
              </a:rPr>
              <a:t>Привлечение внимания молодежи к старинному киноцентру «Рекорд», как </a:t>
            </a:r>
            <a:r>
              <a:rPr lang="ru-RU" altLang="ru-RU" b="1" dirty="0" smtClean="0">
                <a:latin typeface="+mn-lt"/>
              </a:rPr>
              <a:t>неотъемлемой исторической ценности города</a:t>
            </a:r>
            <a:r>
              <a:rPr lang="ru-RU" altLang="ru-RU" dirty="0" smtClean="0">
                <a:latin typeface="+mn-lt"/>
              </a:rPr>
              <a:t>.</a:t>
            </a:r>
          </a:p>
          <a:p>
            <a:pPr marL="285750" indent="-285750" eaLnBrk="1" hangingPunct="1">
              <a:buFontTx/>
              <a:buChar char="-"/>
              <a:defRPr/>
            </a:pPr>
            <a:endParaRPr lang="ru-RU" altLang="ru-RU" dirty="0" smtClean="0">
              <a:latin typeface="+mn-lt"/>
            </a:endParaRPr>
          </a:p>
        </p:txBody>
      </p:sp>
      <p:pic>
        <p:nvPicPr>
          <p:cNvPr id="15364" name="Picture 5" descr="E:\фотографии\wJA9dGLNc2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788" y="1190625"/>
            <a:ext cx="3495675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E:\фотографии\zklIznZB8h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5788" y="3614738"/>
            <a:ext cx="3478212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6263" y="4833938"/>
            <a:ext cx="509587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6263" y="2393950"/>
            <a:ext cx="509587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63" y="1377950"/>
            <a:ext cx="19208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63" y="2205038"/>
            <a:ext cx="192087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63" y="3068638"/>
            <a:ext cx="19208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63" y="3789363"/>
            <a:ext cx="192087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63" y="4643438"/>
            <a:ext cx="192087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539750" y="260350"/>
            <a:ext cx="59039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Наши любимые партнеры:</a:t>
            </a:r>
          </a:p>
        </p:txBody>
      </p:sp>
      <p:grpSp>
        <p:nvGrpSpPr>
          <p:cNvPr id="16387" name="Группа 2"/>
          <p:cNvGrpSpPr>
            <a:grpSpLocks/>
          </p:cNvGrpSpPr>
          <p:nvPr/>
        </p:nvGrpSpPr>
        <p:grpSpPr bwMode="auto">
          <a:xfrm>
            <a:off x="163513" y="1628775"/>
            <a:ext cx="7731125" cy="3384550"/>
            <a:chOff x="150007" y="2009016"/>
            <a:chExt cx="7844400" cy="3433403"/>
          </a:xfrm>
        </p:grpSpPr>
        <p:pic>
          <p:nvPicPr>
            <p:cNvPr id="16388" name="Picture 3" descr="C:\Users\SUN&amp;STARS\Pictures\logo0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11961" y="2259818"/>
              <a:ext cx="3747176" cy="788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89" name="Picture 4" descr="E:\Festival_Gipotez.bmp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0007" y="2009016"/>
              <a:ext cx="3590861" cy="1618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6390" name="Группа 1"/>
            <p:cNvGrpSpPr>
              <a:grpSpLocks/>
            </p:cNvGrpSpPr>
            <p:nvPr/>
          </p:nvGrpSpPr>
          <p:grpSpPr bwMode="auto">
            <a:xfrm>
              <a:off x="534886" y="3758017"/>
              <a:ext cx="7459521" cy="1684402"/>
              <a:chOff x="534886" y="4150760"/>
              <a:chExt cx="9812967" cy="2215823"/>
            </a:xfrm>
          </p:grpSpPr>
          <p:pic>
            <p:nvPicPr>
              <p:cNvPr id="16391" name="Picture 2" descr="C:\Users\SUN&amp;STARS\Pictures\a_40d85544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8172839" y="4191569"/>
                <a:ext cx="2175014" cy="2175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2" name="Picture 5" descr="E:\Festival_Gipotez.bmp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586495" y="4150760"/>
                <a:ext cx="1513376" cy="21378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3" name="Picture 6" descr="E:\Festival_Gipotez.bmp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159001" y="4340156"/>
                <a:ext cx="1835407" cy="18333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4" name="Picture 7" descr="E:\Festival_Gipotez.bmp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534886" y="4330387"/>
                <a:ext cx="1843087" cy="18430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5" name="Picture 8" descr="E:\Festival_Gipotez.bmp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4099872" y="4330387"/>
                <a:ext cx="1671341" cy="18333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6"/>
          <p:cNvSpPr>
            <a:spLocks noChangeArrowheads="1"/>
          </p:cNvSpPr>
          <p:nvPr/>
        </p:nvSpPr>
        <p:spPr bwMode="auto">
          <a:xfrm>
            <a:off x="395288" y="260350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«Гипотеза» в СМИ: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12788" y="1216025"/>
            <a:ext cx="5472112" cy="2232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9999"/>
                </a:solidFill>
                <a:latin typeface="+mn-lt"/>
              </a:rPr>
              <a:t>Новый Нижний:</a:t>
            </a:r>
          </a:p>
          <a:p>
            <a:pPr>
              <a:defRPr/>
            </a:pPr>
            <a:endParaRPr lang="ru-RU" b="1" dirty="0">
              <a:latin typeface="+mn-lt"/>
            </a:endParaRPr>
          </a:p>
          <a:p>
            <a:pPr>
              <a:lnSpc>
                <a:spcPts val="1700"/>
              </a:lnSpc>
              <a:defRPr/>
            </a:pPr>
            <a:r>
              <a:rPr lang="ru-RU" dirty="0">
                <a:latin typeface="+mn-lt"/>
              </a:rPr>
              <a:t>«Фестиваль посетили более 400 человек в первый час: школьники, их родители, студенты, городские активисты, жители и гости города. В организации фестиваля приняли участие более 25 городских сообществ. Рождественский «Рекорд» стал уютным домом для посетителей.»</a:t>
            </a:r>
          </a:p>
          <a:p>
            <a:pPr>
              <a:defRPr/>
            </a:pPr>
            <a:r>
              <a:rPr lang="ru-RU" dirty="0">
                <a:solidFill>
                  <a:srgbClr val="009999"/>
                </a:solidFill>
                <a:latin typeface="+mn-lt"/>
                <a:hlinkClick r:id="rId2"/>
              </a:rPr>
              <a:t>http://news.newnn.ru/news/80298</a:t>
            </a:r>
            <a:endParaRPr lang="ru-RU" dirty="0">
              <a:solidFill>
                <a:srgbClr val="009999"/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2788" y="3860800"/>
            <a:ext cx="5184775" cy="2054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700"/>
              </a:lnSpc>
              <a:defRPr/>
            </a:pPr>
            <a:r>
              <a:rPr lang="ru-RU" b="1" dirty="0">
                <a:solidFill>
                  <a:srgbClr val="009999"/>
                </a:solidFill>
                <a:latin typeface="+mn-lt"/>
              </a:rPr>
              <a:t>НТА-Поволжье:</a:t>
            </a:r>
          </a:p>
          <a:p>
            <a:pPr>
              <a:lnSpc>
                <a:spcPts val="1700"/>
              </a:lnSpc>
              <a:defRPr/>
            </a:pPr>
            <a:endParaRPr lang="ru-RU" dirty="0">
              <a:latin typeface="+mn-lt"/>
            </a:endParaRPr>
          </a:p>
          <a:p>
            <a:pPr>
              <a:lnSpc>
                <a:spcPts val="1700"/>
              </a:lnSpc>
              <a:defRPr/>
            </a:pPr>
            <a:r>
              <a:rPr lang="ru-RU" dirty="0">
                <a:latin typeface="+mn-lt"/>
              </a:rPr>
              <a:t>«Пространство киноцентра поделилось на несколько комфортных зон, в которых были представлены основные направления деятельности учреждения: музыкальное, танцевальное, художественное, кулинарное, кинематографическое.»</a:t>
            </a:r>
          </a:p>
          <a:p>
            <a:pPr>
              <a:lnSpc>
                <a:spcPts val="1700"/>
              </a:lnSpc>
              <a:defRPr/>
            </a:pPr>
            <a:r>
              <a:rPr lang="ru-RU" dirty="0">
                <a:solidFill>
                  <a:srgbClr val="009999"/>
                </a:solidFill>
                <a:latin typeface="+mn-lt"/>
                <a:hlinkClick r:id="rId3"/>
              </a:rPr>
              <a:t>http://www.nta-nn.ru/news/item/?ID=253125</a:t>
            </a:r>
            <a:endParaRPr lang="ru-RU" dirty="0">
              <a:solidFill>
                <a:srgbClr val="009999"/>
              </a:solidFill>
              <a:latin typeface="+mn-lt"/>
            </a:endParaRPr>
          </a:p>
        </p:txBody>
      </p:sp>
      <p:pic>
        <p:nvPicPr>
          <p:cNvPr id="17413" name="Picture 2" descr="E:\фотографии\sEd1NOnPw5Y.jpg"/>
          <p:cNvPicPr>
            <a:picLocks noChangeAspect="1" noChangeArrowheads="1"/>
          </p:cNvPicPr>
          <p:nvPr/>
        </p:nvPicPr>
        <p:blipFill>
          <a:blip r:embed="rId4" cstate="print"/>
          <a:srcRect l="10342" t="25862" r="2" b="25862"/>
          <a:stretch>
            <a:fillRect/>
          </a:stretch>
        </p:blipFill>
        <p:spPr bwMode="auto">
          <a:xfrm>
            <a:off x="6142038" y="1216025"/>
            <a:ext cx="3001962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 descr="E:\фотографии\P8FnpnHy8Ws.jpg"/>
          <p:cNvPicPr>
            <a:picLocks noChangeAspect="1" noChangeArrowheads="1"/>
          </p:cNvPicPr>
          <p:nvPr/>
        </p:nvPicPr>
        <p:blipFill>
          <a:blip r:embed="rId5" cstate="print"/>
          <a:srcRect l="4070" r="13631" b="12570"/>
          <a:stretch>
            <a:fillRect/>
          </a:stretch>
        </p:blipFill>
        <p:spPr bwMode="auto">
          <a:xfrm>
            <a:off x="6142038" y="3724275"/>
            <a:ext cx="300831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6163" y="2508250"/>
            <a:ext cx="509587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7" descr="D:\German\Documents\Darkside\КАТЯ_АДЕЙКИНА\4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6163" y="4729163"/>
            <a:ext cx="509587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0700" y="1268413"/>
            <a:ext cx="192088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0700" y="3867150"/>
            <a:ext cx="192088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539750" y="327025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Отзывы гостей: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12788" y="1330325"/>
            <a:ext cx="7273925" cy="4965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+mn-lt"/>
              </a:rPr>
              <a:t>«И коль у меня есть небольшое право написать отзыв, я сделаю это.</a:t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>Ребята, большое спасибо за то тепло, которое вы подарили на вечере. Спасибо за закрытые глаза, спасибо за слезы, спасибо за бесконечные улыбки.</a:t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>Спасибо, что поняли и оценили то, что мы делаем. Спасибо за аплодисменты, спасибо за все, что вы делали. Вы превзошли мои ожидания больше чем на 100%.</a:t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>Спасибо гипотезе </a:t>
            </a:r>
            <a:r>
              <a:rPr lang="ru-RU" sz="1200" dirty="0" err="1">
                <a:latin typeface="+mn-lt"/>
              </a:rPr>
              <a:t>фесту</a:t>
            </a:r>
            <a:r>
              <a:rPr lang="ru-RU" sz="1200" dirty="0">
                <a:latin typeface="+mn-lt"/>
              </a:rPr>
              <a:t> за то, что дал мне много новых знакомств, много слушателей и много эмоций!</a:t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>С вами очень тепло.»</a:t>
            </a:r>
          </a:p>
          <a:p>
            <a:pPr>
              <a:lnSpc>
                <a:spcPts val="800"/>
              </a:lnSpc>
              <a:defRPr/>
            </a:pPr>
            <a:r>
              <a:rPr lang="ru-RU" sz="1200" dirty="0">
                <a:latin typeface="+mn-lt"/>
              </a:rPr>
              <a:t/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>     </a:t>
            </a:r>
            <a:r>
              <a:rPr lang="ru-RU" sz="1200" i="1" dirty="0">
                <a:latin typeface="+mn-lt"/>
              </a:rPr>
              <a:t>Всегда ваш, поэт, </a:t>
            </a:r>
            <a:r>
              <a:rPr lang="ru-RU" sz="1200" b="1" i="1" dirty="0">
                <a:latin typeface="+mn-lt"/>
              </a:rPr>
              <a:t>Женя Кит</a:t>
            </a:r>
          </a:p>
          <a:p>
            <a:pPr>
              <a:defRPr/>
            </a:pPr>
            <a:endParaRPr lang="ru-RU" sz="1200" dirty="0">
              <a:latin typeface="+mn-lt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+mn-lt"/>
              </a:rPr>
              <a:t>«Спасибо организаторам и участникам! Отжигали не хило! Танцевальную программу такого уровня </a:t>
            </a:r>
            <a:r>
              <a:rPr lang="ru-RU" sz="1200" dirty="0" err="1">
                <a:latin typeface="+mn-lt"/>
              </a:rPr>
              <a:t>нонстоп</a:t>
            </a:r>
            <a:r>
              <a:rPr lang="ru-RU" sz="1200" dirty="0">
                <a:latin typeface="+mn-lt"/>
              </a:rPr>
              <a:t> я еще не видел) зашел поздороваться - завис на 3 часа)»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+mn-lt"/>
            </a:endParaRPr>
          </a:p>
          <a:p>
            <a:pPr>
              <a:lnSpc>
                <a:spcPts val="800"/>
              </a:lnSpc>
              <a:defRPr/>
            </a:pPr>
            <a:r>
              <a:rPr lang="ru-RU" sz="1200" dirty="0">
                <a:latin typeface="+mn-lt"/>
              </a:rPr>
              <a:t>     </a:t>
            </a:r>
            <a:r>
              <a:rPr lang="ru-RU" sz="1200" b="1" i="1" dirty="0">
                <a:latin typeface="+mn-lt"/>
              </a:rPr>
              <a:t>Евгений Грязнов</a:t>
            </a:r>
          </a:p>
          <a:p>
            <a:pPr>
              <a:defRPr/>
            </a:pPr>
            <a:endParaRPr lang="ru-RU" sz="1200" dirty="0">
              <a:latin typeface="+mn-lt"/>
            </a:endParaRPr>
          </a:p>
          <a:p>
            <a:pPr marL="171450" indent="-171450">
              <a:lnSpc>
                <a:spcPts val="1200"/>
              </a:lnSpc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+mn-lt"/>
              </a:rPr>
              <a:t>«Все было очень круто и весело) глинтвейн был очень вкусный и отлично помогал согреться, когда становилось холодно   </a:t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>А рекорд оказался очень уютным местом для молодежи, почаще бы там собираться в такой мороз)»</a:t>
            </a:r>
            <a:br>
              <a:rPr lang="ru-RU" sz="1200" dirty="0">
                <a:latin typeface="+mn-lt"/>
              </a:rPr>
            </a:br>
            <a:r>
              <a:rPr lang="ru-RU" sz="1200" dirty="0">
                <a:latin typeface="+mn-lt"/>
              </a:rPr>
              <a:t/>
            </a:r>
            <a:br>
              <a:rPr lang="ru-RU" sz="1200" dirty="0">
                <a:latin typeface="+mn-lt"/>
              </a:rPr>
            </a:br>
            <a:r>
              <a:rPr lang="ru-RU" sz="1200" b="1" i="1" dirty="0">
                <a:latin typeface="+mn-lt"/>
              </a:rPr>
              <a:t>Оксана Селезнева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+mn-lt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+mn-lt"/>
              </a:rPr>
              <a:t>«Все было просто прекрасно)))песни на сцене каждый раз захватывали мое внимание, пусть группы и </a:t>
            </a:r>
            <a:r>
              <a:rPr lang="ru-RU" sz="1200" dirty="0" err="1">
                <a:latin typeface="+mn-lt"/>
              </a:rPr>
              <a:t>молодые,им</a:t>
            </a:r>
            <a:r>
              <a:rPr lang="ru-RU" sz="1200" dirty="0">
                <a:latin typeface="+mn-lt"/>
              </a:rPr>
              <a:t> есть куда стремиться)еда - о </a:t>
            </a:r>
            <a:r>
              <a:rPr lang="ru-RU" sz="1200" dirty="0" err="1">
                <a:latin typeface="+mn-lt"/>
              </a:rPr>
              <a:t>боже,спасибо</a:t>
            </a:r>
            <a:r>
              <a:rPr lang="ru-RU" sz="1200" dirty="0">
                <a:latin typeface="+mn-lt"/>
              </a:rPr>
              <a:t> всем поварам))они вкусно готовят)также спасибо Феде за все его объяснения игр, за игры))))организаторы - ВЫ Молодцы)))) без вас не состоялось бы столь </a:t>
            </a:r>
            <a:r>
              <a:rPr lang="ru-RU" sz="1200" dirty="0" err="1">
                <a:latin typeface="+mn-lt"/>
              </a:rPr>
              <a:t>суперское</a:t>
            </a:r>
            <a:r>
              <a:rPr lang="ru-RU" sz="1200" dirty="0">
                <a:latin typeface="+mn-lt"/>
              </a:rPr>
              <a:t> мероприятие)))»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+mn-lt"/>
            </a:endParaRPr>
          </a:p>
          <a:p>
            <a:pPr>
              <a:lnSpc>
                <a:spcPts val="800"/>
              </a:lnSpc>
              <a:defRPr/>
            </a:pPr>
            <a:r>
              <a:rPr lang="ru-RU" sz="1200" b="1" i="1" dirty="0">
                <a:latin typeface="+mn-lt"/>
              </a:rPr>
              <a:t>     Андрей </a:t>
            </a:r>
            <a:r>
              <a:rPr lang="ru-RU" sz="1200" b="1" i="1" dirty="0" err="1">
                <a:latin typeface="+mn-lt"/>
              </a:rPr>
              <a:t>Кутырёв</a:t>
            </a:r>
            <a:endParaRPr lang="ru-RU" sz="1200" b="1" i="1" dirty="0">
              <a:latin typeface="+mn-lt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+mn-lt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+mn-lt"/>
            </a:endParaRPr>
          </a:p>
        </p:txBody>
      </p:sp>
      <p:sp>
        <p:nvSpPr>
          <p:cNvPr id="18436" name="Прямоугольник 7"/>
          <p:cNvSpPr>
            <a:spLocks noChangeArrowheads="1"/>
          </p:cNvSpPr>
          <p:nvPr/>
        </p:nvSpPr>
        <p:spPr bwMode="auto">
          <a:xfrm>
            <a:off x="323850" y="5732463"/>
            <a:ext cx="611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738" y="1320800"/>
            <a:ext cx="193675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738" y="3019425"/>
            <a:ext cx="193675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738" y="3813175"/>
            <a:ext cx="193675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738" y="4786313"/>
            <a:ext cx="193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6"/>
          <p:cNvSpPr>
            <a:spLocks noChangeArrowheads="1"/>
          </p:cNvSpPr>
          <p:nvPr/>
        </p:nvSpPr>
        <p:spPr bwMode="auto">
          <a:xfrm>
            <a:off x="471488" y="260350"/>
            <a:ext cx="6045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solidFill>
                  <a:schemeClr val="bg1"/>
                </a:solidFill>
                <a:latin typeface="Calibri" pitchFamily="34" charset="0"/>
              </a:rPr>
              <a:t>Дополнительные приятные мелочи:</a:t>
            </a:r>
          </a:p>
        </p:txBody>
      </p:sp>
      <p:sp>
        <p:nvSpPr>
          <p:cNvPr id="19459" name="Прямоугольник 7"/>
          <p:cNvSpPr>
            <a:spLocks noChangeArrowheads="1"/>
          </p:cNvSpPr>
          <p:nvPr/>
        </p:nvSpPr>
        <p:spPr bwMode="auto">
          <a:xfrm>
            <a:off x="323850" y="5732463"/>
            <a:ext cx="611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9388" y="1628775"/>
            <a:ext cx="416083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</a:rPr>
              <a:t>Наша группа в ВК:     </a:t>
            </a:r>
            <a:r>
              <a:rPr lang="en-US" u="sng" dirty="0">
                <a:latin typeface="+mn-lt"/>
              </a:rPr>
              <a:t>vk.com/</a:t>
            </a:r>
            <a:r>
              <a:rPr lang="en-US" u="sng" dirty="0" err="1">
                <a:latin typeface="+mn-lt"/>
              </a:rPr>
              <a:t>gipotezafest</a:t>
            </a:r>
            <a:endParaRPr lang="ru-RU" u="sng" dirty="0">
              <a:latin typeface="+mn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2725" y="3079750"/>
            <a:ext cx="27940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</a:rPr>
              <a:t>Наш </a:t>
            </a:r>
            <a:r>
              <a:rPr lang="ru-RU" dirty="0" err="1">
                <a:latin typeface="+mn-lt"/>
              </a:rPr>
              <a:t>хештег</a:t>
            </a:r>
            <a:r>
              <a:rPr lang="ru-RU" dirty="0">
                <a:latin typeface="+mn-lt"/>
              </a:rPr>
              <a:t>:   </a:t>
            </a:r>
            <a:r>
              <a:rPr lang="en-US" dirty="0">
                <a:latin typeface="+mn-lt"/>
              </a:rPr>
              <a:t>#</a:t>
            </a:r>
            <a:r>
              <a:rPr lang="en-US" dirty="0" err="1">
                <a:latin typeface="+mn-lt"/>
              </a:rPr>
              <a:t>gipotezafest</a:t>
            </a:r>
            <a:endParaRPr lang="ru-RU" dirty="0">
              <a:latin typeface="+mn-lt"/>
            </a:endParaRPr>
          </a:p>
        </p:txBody>
      </p:sp>
      <p:pic>
        <p:nvPicPr>
          <p:cNvPr id="19462" name="Picture 2" descr="E:\фотографии\Lnnr8e1ThwE.jpg"/>
          <p:cNvPicPr>
            <a:picLocks noChangeAspect="1" noChangeArrowheads="1"/>
          </p:cNvPicPr>
          <p:nvPr/>
        </p:nvPicPr>
        <p:blipFill>
          <a:blip r:embed="rId2" cstate="print"/>
          <a:srcRect t="24194" b="22867"/>
          <a:stretch>
            <a:fillRect/>
          </a:stretch>
        </p:blipFill>
        <p:spPr bwMode="auto">
          <a:xfrm>
            <a:off x="-6350" y="1220788"/>
            <a:ext cx="4965700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3995738" y="4205288"/>
            <a:ext cx="4814887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rgbClr val="009999"/>
                </a:solidFill>
                <a:latin typeface="+mn-lt"/>
              </a:rPr>
              <a:t>Видео с фестиваля:   </a:t>
            </a:r>
            <a:r>
              <a:rPr lang="en-US" sz="2000" u="sng" dirty="0">
                <a:solidFill>
                  <a:srgbClr val="009999"/>
                </a:solidFill>
                <a:latin typeface="+mn-lt"/>
              </a:rPr>
              <a:t>www.youtube.com/watch?v=lQsoPQXKkpM</a:t>
            </a:r>
            <a:endParaRPr lang="ru-RU" sz="2000" u="sng" dirty="0">
              <a:solidFill>
                <a:srgbClr val="009999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6"/>
          <p:cNvSpPr>
            <a:spLocks noChangeArrowheads="1"/>
          </p:cNvSpPr>
          <p:nvPr/>
        </p:nvSpPr>
        <p:spPr bwMode="auto">
          <a:xfrm>
            <a:off x="179388" y="1473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Контакты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179388" y="1916113"/>
            <a:ext cx="778668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latin typeface="+mn-lt"/>
              </a:rPr>
              <a:t>Руководитель фестиваля:</a:t>
            </a:r>
            <a:r>
              <a:rPr lang="ru-RU" dirty="0">
                <a:latin typeface="+mn-lt"/>
              </a:rPr>
              <a:t> </a:t>
            </a:r>
          </a:p>
          <a:p>
            <a:pPr>
              <a:defRPr/>
            </a:pPr>
            <a:r>
              <a:rPr lang="ru-RU" dirty="0">
                <a:latin typeface="+mn-lt"/>
              </a:rPr>
              <a:t>Адейкина Екатерина</a:t>
            </a:r>
          </a:p>
          <a:p>
            <a:pPr>
              <a:defRPr/>
            </a:pPr>
            <a:r>
              <a:rPr lang="ru-RU" dirty="0">
                <a:latin typeface="+mn-lt"/>
              </a:rPr>
              <a:t>8 (906) 36-19-404</a:t>
            </a:r>
          </a:p>
          <a:p>
            <a:pPr>
              <a:defRPr/>
            </a:pPr>
            <a:r>
              <a:rPr lang="en-US" dirty="0">
                <a:latin typeface="+mn-lt"/>
              </a:rPr>
              <a:t>ekadrsm@gmail.com</a:t>
            </a:r>
            <a:endParaRPr lang="ru-RU" dirty="0">
              <a:latin typeface="+mn-lt"/>
            </a:endParaRPr>
          </a:p>
        </p:txBody>
      </p:sp>
      <p:pic>
        <p:nvPicPr>
          <p:cNvPr id="2048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C:\Users\SUN&amp;STARS\Pictures\crkQk_oF80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2636838"/>
            <a:ext cx="5616575" cy="374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4F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717</Words>
  <Application>Microsoft Office PowerPoint</Application>
  <PresentationFormat>Экран (4:3)</PresentationFormat>
  <Paragraphs>125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101</cp:revision>
  <dcterms:modified xsi:type="dcterms:W3CDTF">2016-02-28T16:13:00Z</dcterms:modified>
</cp:coreProperties>
</file>