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42" y="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59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2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3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4" name="Rectangle 7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88775" cy="1248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6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DEC5F-FE66-4DC9-82A2-6C0B027A9C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D13E-ED35-4896-BA8A-212792F33C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16F04-B43C-424D-B28A-2B1F79CBF1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250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600200"/>
            <a:ext cx="4033838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89D79-0816-46D4-AAB9-0E822D5C3F6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CD629-D2F5-44B8-853C-631186EA480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DAB99-9673-421C-B862-4C9CA30B0F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157D5-90AA-4547-92F9-72D9A5DE89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33CD7-47F9-4D41-8555-4F69C4CE3D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10D3D-730E-4CBA-AA77-59E0FA50A6B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7BC1E-191F-4727-81CF-3F387A68CC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1463" y="128588"/>
            <a:ext cx="2054225" cy="59864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1863" cy="59864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DBBE-E108-4BAC-9D19-867AB97C01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1848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8488" cy="4514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щелкните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  <a:p>
            <a:pPr lvl="4"/>
            <a:r>
              <a:rPr lang="en-GB" altLang="ru-RU" smtClean="0"/>
              <a:t>Восьмой уровень структуры</a:t>
            </a:r>
          </a:p>
          <a:p>
            <a:pPr lvl="4"/>
            <a:r>
              <a:rPr lang="en-GB" altLang="ru-RU" smtClean="0"/>
              <a:t>Девятый уровень структуры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353175"/>
            <a:ext cx="2125663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2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655F412-217E-417C-9061-D0E184F71B4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2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7.jpeg"/><Relationship Id="rId10" Type="http://schemas.openxmlformats.org/officeDocument/2006/relationships/image" Target="../media/image20.png"/><Relationship Id="rId4" Type="http://schemas.openxmlformats.org/officeDocument/2006/relationships/image" Target="../media/image16.jpe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19.png"/><Relationship Id="rId4" Type="http://schemas.openxmlformats.org/officeDocument/2006/relationships/image" Target="../media/image2.jpe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4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2.png"/><Relationship Id="rId5" Type="http://schemas.openxmlformats.org/officeDocument/2006/relationships/image" Target="../media/image28.jpeg"/><Relationship Id="rId10" Type="http://schemas.openxmlformats.org/officeDocument/2006/relationships/image" Target="../media/image30.png"/><Relationship Id="rId4" Type="http://schemas.openxmlformats.org/officeDocument/2006/relationships/image" Target="../media/image2.jpe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2071688" y="428625"/>
            <a:ext cx="5143500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FFFFFF"/>
                </a:solidFill>
                <a:latin typeface="Myriad Pro" pitchFamily="32" charset="0"/>
              </a:rPr>
              <a:t>Номинация: Лучшее детское мероприятие. </a:t>
            </a:r>
            <a:br>
              <a:rPr lang="ru-RU" altLang="ru-RU" b="1">
                <a:solidFill>
                  <a:srgbClr val="FFFFFF"/>
                </a:solidFill>
                <a:latin typeface="Myriad Pro" pitchFamily="32" charset="0"/>
              </a:rPr>
            </a:br>
            <a:r>
              <a:rPr lang="ru-RU" altLang="ru-RU" b="1">
                <a:solidFill>
                  <a:srgbClr val="FFFFFF"/>
                </a:solidFill>
                <a:latin typeface="Myriad Pro" pitchFamily="32" charset="0"/>
              </a:rPr>
              <a:t>Бюджет более 400 тысяч.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b="1">
              <a:solidFill>
                <a:srgbClr val="FFFFFF"/>
              </a:solidFill>
              <a:latin typeface="Myriad Pro" pitchFamily="32" charset="0"/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2000250" y="3286125"/>
            <a:ext cx="5143500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Myriad Pro" pitchFamily="32" charset="0"/>
              </a:rPr>
              <a:t>Новогодняя ёлка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Myriad Pro" pitchFamily="32" charset="0"/>
              </a:rPr>
              <a:t>В Кремле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2400" b="1">
              <a:solidFill>
                <a:srgbClr val="006666"/>
              </a:solidFill>
              <a:latin typeface="Myriad Pro" pitchFamily="3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175"/>
            <a:ext cx="9144000" cy="393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1500188" y="571500"/>
            <a:ext cx="41306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6666"/>
                </a:solidFill>
                <a:latin typeface="Myriad Pro" pitchFamily="32" charset="0"/>
              </a:rPr>
              <a:t>Вводные</a:t>
            </a: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785813" y="1214438"/>
            <a:ext cx="7786687" cy="2557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Заказчики: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заказчиком и разработчиком мероприятия является агентство</a:t>
            </a:r>
          </a:p>
          <a:p>
            <a:pP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 Партнеры: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ГЦСИ «Арсенал»,</a:t>
            </a: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Mercedes-Benz Плаза</a:t>
            </a:r>
            <a:r>
              <a:rPr lang="ru-RU" altLang="ru-RU" sz="1600" b="1">
                <a:solidFill>
                  <a:srgbClr val="5CBC9F"/>
                </a:solidFill>
                <a:latin typeface="Calibri" pitchFamily="32" charset="0"/>
              </a:rPr>
              <a:t>.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, Сбербанк 1, Ойкумена;</a:t>
            </a:r>
          </a:p>
          <a:p>
            <a:pP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Формат: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Новогодняя елка в формате музейного квеста</a:t>
            </a:r>
          </a:p>
          <a:p>
            <a:pP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Количество участников: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940 человек (598 детей и 342 взрослых) </a:t>
            </a:r>
            <a:r>
              <a:rPr lang="ru-RU" altLang="ru-RU" sz="1600" i="1">
                <a:solidFill>
                  <a:srgbClr val="000000"/>
                </a:solidFill>
                <a:latin typeface="Calibri" pitchFamily="32" charset="0"/>
              </a:rPr>
              <a:t>;</a:t>
            </a:r>
          </a:p>
          <a:p>
            <a:pP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Место проведения: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Государственный центр современного искусства «Арсенал», </a:t>
            </a:r>
            <a:r>
              <a:rPr lang="ru-RU" altLang="ru-RU" sz="1600">
                <a:solidFill>
                  <a:srgbClr val="2B2A29"/>
                </a:solidFill>
                <a:latin typeface="Calibri" pitchFamily="32" charset="0"/>
              </a:rPr>
              <a:t>Кремль, корп. 6</a:t>
            </a:r>
          </a:p>
          <a:p>
            <a:pPr>
              <a:buClr>
                <a:srgbClr val="2B2A29"/>
              </a:buClr>
              <a:buFont typeface="Times New Roman" pitchFamily="16" charset="0"/>
              <a:buBlip>
                <a:blip r:embed="rId4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2B2A29"/>
                </a:solidFill>
                <a:latin typeface="Calibri" pitchFamily="32" charset="0"/>
              </a:rPr>
              <a:t> Дата и продолжительность: </a:t>
            </a:r>
            <a:r>
              <a:rPr lang="ru-RU" altLang="ru-RU" sz="1600">
                <a:solidFill>
                  <a:srgbClr val="000000"/>
                </a:solidFill>
                <a:latin typeface="Calibri" pitchFamily="32" charset="0"/>
              </a:rPr>
              <a:t>19, 20 декабря 2015 года по 3 мероприятия в день , хронометраж каждой ёлки 2 часа.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1600" b="1">
              <a:solidFill>
                <a:srgbClr val="2B2A29"/>
              </a:solidFill>
              <a:latin typeface="Calibri" pitchFamily="32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6666"/>
                </a:solidFill>
                <a:latin typeface="Calibri" pitchFamily="32" charset="0"/>
              </a:rPr>
              <a:t>Мероприятие полностью проведено силами агентства совместно с ГЦСИ «Арсенал».</a:t>
            </a:r>
          </a:p>
        </p:txBody>
      </p:sp>
      <p:pic>
        <p:nvPicPr>
          <p:cNvPr id="307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175"/>
            <a:ext cx="9144000" cy="393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1785938" y="357188"/>
            <a:ext cx="413067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Задачи и цели:</a:t>
            </a: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1071563" y="1071563"/>
            <a:ext cx="7358062" cy="2587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2" charset="0"/>
              </a:rPr>
              <a:t>Цель проекта </a:t>
            </a: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— создать необычную новогоднюю городскую елку, которая за 4 года проведения  стала традиционным событием города.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2" charset="0"/>
              </a:rPr>
              <a:t>Задачи:</a:t>
            </a:r>
          </a:p>
          <a:p>
            <a:pPr>
              <a:buFont typeface="Times New Roman" pitchFamily="16" charset="0"/>
              <a:buBlip>
                <a:blip r:embed="rId5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Создать и провести уникальное и эксклюзивное событие. Крайне важно, чтобы гости получали каждый Новый год новые впечатления, так же важно, чтобы эта елка была уникальным событием в городе.</a:t>
            </a:r>
          </a:p>
          <a:p>
            <a:pPr>
              <a:buFont typeface="Times New Roman" pitchFamily="16" charset="0"/>
              <a:buBlip>
                <a:blip r:embed="rId5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Интеграция новогодней елки в выставочное пространство. В частности, в конкретный выставочный проект «Царство в сундуке»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71500"/>
            <a:ext cx="8058150" cy="3109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" y="3641725"/>
            <a:ext cx="3919537" cy="2805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57738" y="3643313"/>
            <a:ext cx="4029075" cy="2816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75" y="1143000"/>
            <a:ext cx="1803400" cy="2400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7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25" y="428625"/>
            <a:ext cx="2114550" cy="2114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28" name="Rectangle 7"/>
          <p:cNvSpPr>
            <a:spLocks noChangeArrowheads="1"/>
          </p:cNvSpPr>
          <p:nvPr/>
        </p:nvSpPr>
        <p:spPr bwMode="auto">
          <a:xfrm>
            <a:off x="2714625" y="922338"/>
            <a:ext cx="1143000" cy="642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2" charset="0"/>
              </a:rPr>
              <a:t>Привет!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2" charset="0"/>
              </a:rPr>
              <a:t>А ты кто?</a:t>
            </a:r>
          </a:p>
        </p:txBody>
      </p:sp>
      <p:pic>
        <p:nvPicPr>
          <p:cNvPr id="5129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62450" y="244475"/>
            <a:ext cx="3036888" cy="2462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30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68625" y="2203450"/>
            <a:ext cx="1409700" cy="1112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31" name="Rectangle 10"/>
          <p:cNvSpPr>
            <a:spLocks noChangeArrowheads="1"/>
          </p:cNvSpPr>
          <p:nvPr/>
        </p:nvSpPr>
        <p:spPr bwMode="auto">
          <a:xfrm>
            <a:off x="3500438" y="2428875"/>
            <a:ext cx="785812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800" b="1">
                <a:solidFill>
                  <a:srgbClr val="FF3399"/>
                </a:solidFill>
                <a:latin typeface="Calibri" pitchFamily="32" charset="0"/>
              </a:rPr>
              <a:t>ДА!</a:t>
            </a:r>
          </a:p>
        </p:txBody>
      </p:sp>
      <p:sp>
        <p:nvSpPr>
          <p:cNvPr id="5132" name="Rectangle 11"/>
          <p:cNvSpPr>
            <a:spLocks noChangeArrowheads="1"/>
          </p:cNvSpPr>
          <p:nvPr/>
        </p:nvSpPr>
        <p:spPr bwMode="auto">
          <a:xfrm>
            <a:off x="4746625" y="539750"/>
            <a:ext cx="1912938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Я веревочный человечек! У меня здесь выставка проходит.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Пойдешь со мной?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1600" b="1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5133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85875" y="1643063"/>
            <a:ext cx="1195388" cy="1844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" y="285750"/>
            <a:ext cx="8058150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638" y="3573463"/>
            <a:ext cx="4294187" cy="2790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5200" y="3571875"/>
            <a:ext cx="4154488" cy="278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500" y="214313"/>
            <a:ext cx="3973513" cy="298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51" name="Rectangle 6"/>
          <p:cNvSpPr>
            <a:spLocks noChangeArrowheads="1"/>
          </p:cNvSpPr>
          <p:nvPr/>
        </p:nvSpPr>
        <p:spPr bwMode="auto">
          <a:xfrm>
            <a:off x="2071688" y="730250"/>
            <a:ext cx="2500312" cy="230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Скорее сюда!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 Это Стена Желаний! Настоящее новогоднее волшебство!  Если загадать желание и оставить его на этой стене оно обязательно сбудется!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1600" b="1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6152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86438" y="1071563"/>
            <a:ext cx="1803400" cy="2400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300" y="3368675"/>
            <a:ext cx="4108450" cy="2884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3" y="3357563"/>
            <a:ext cx="4364037" cy="292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3" y="142875"/>
            <a:ext cx="8058150" cy="321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6963" y="785813"/>
            <a:ext cx="1990725" cy="1497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5" name="Rectangle 6"/>
          <p:cNvSpPr>
            <a:spLocks noChangeArrowheads="1"/>
          </p:cNvSpPr>
          <p:nvPr/>
        </p:nvSpPr>
        <p:spPr bwMode="auto">
          <a:xfrm>
            <a:off x="2928938" y="1214438"/>
            <a:ext cx="127635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600" b="1">
                <a:solidFill>
                  <a:srgbClr val="000000"/>
                </a:solidFill>
                <a:latin typeface="Calibri" pitchFamily="32" charset="0"/>
              </a:rPr>
              <a:t>А что в этом сундуке?</a:t>
            </a:r>
          </a:p>
        </p:txBody>
      </p:sp>
      <p:pic>
        <p:nvPicPr>
          <p:cNvPr id="7176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3" y="142875"/>
            <a:ext cx="2960687" cy="307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7" name="Rectangle 8"/>
          <p:cNvSpPr>
            <a:spLocks noChangeArrowheads="1"/>
          </p:cNvSpPr>
          <p:nvPr/>
        </p:nvSpPr>
        <p:spPr bwMode="auto">
          <a:xfrm>
            <a:off x="4572000" y="500063"/>
            <a:ext cx="2143125" cy="2470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Понимаешь, в этом году выпало очень мало снега и Дедушка Мороз не сможет к нам приехать. Но мы можем сами сделать много снежинок, только для этого нужно сначала пройти школу волшебного  мастерства, и получить 6 орденов, которые дадут право создавать эти снежинки.</a:t>
            </a:r>
          </a:p>
        </p:txBody>
      </p:sp>
      <p:pic>
        <p:nvPicPr>
          <p:cNvPr id="7178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15188" y="1214438"/>
            <a:ext cx="1417637" cy="1885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9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85875" y="1428750"/>
            <a:ext cx="1252538" cy="165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285750"/>
            <a:ext cx="8058150" cy="3467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" y="1143000"/>
            <a:ext cx="3500437" cy="2532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" y="3786188"/>
            <a:ext cx="3948112" cy="28051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3" y="3786188"/>
            <a:ext cx="4017962" cy="2800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57813" y="857250"/>
            <a:ext cx="3062287" cy="2817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200" name="Rectangle 7"/>
          <p:cNvSpPr>
            <a:spLocks noChangeArrowheads="1"/>
          </p:cNvSpPr>
          <p:nvPr/>
        </p:nvSpPr>
        <p:spPr bwMode="auto">
          <a:xfrm>
            <a:off x="785813" y="1276350"/>
            <a:ext cx="2493962" cy="2271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 Это музыкальный веревочный человечек!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Он не просто ожившая игрушка, </a:t>
            </a:r>
            <a:b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</a:b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а профессиональный музыкант и дирижер. Поможешь создать ему музыку?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 Тебе нужно хлопать, звенеть в колокольчик, и ты увидишь, как по волшебству все твои звуки превратятся в мелодию!</a:t>
            </a:r>
          </a:p>
        </p:txBody>
      </p:sp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6215063" y="1071563"/>
            <a:ext cx="2000250" cy="2470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 Этот веревочный человечек, отвечает в нашей творческой сказке за натюрморты, которые тоже создал Дмитрий Цветков!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 Чтобы получить снежинки, ты тоже можешь создать натюрморт! Выбирай любые фрукты и твори!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1300" b="1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8202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83038" y="1357313"/>
            <a:ext cx="1803400" cy="2400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8200" y="1873250"/>
            <a:ext cx="5013325" cy="2500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4357688" y="357188"/>
            <a:ext cx="3357562" cy="195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6666"/>
                </a:solidFill>
                <a:latin typeface="Calibri" pitchFamily="32" charset="0"/>
              </a:rPr>
              <a:t> Станция «Бесстрашная»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Бесстрашный веревочный человечек рассказывает, как изобразил страх Дмитрий Цветков.  Дети избавляются от своих страхов с помощью волшебного шредера, и каждый страх нашего маленького гостя превращается в снежинку, которая поможет Деду Морозу прийти на нашу Ёлку.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1071563"/>
            <a:ext cx="3857625" cy="2671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2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3979863"/>
            <a:ext cx="3852863" cy="265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5" y="3929063"/>
            <a:ext cx="4000500" cy="2722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4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00" y="1071563"/>
            <a:ext cx="1535113" cy="20431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25" name="Rectangle 8"/>
          <p:cNvSpPr>
            <a:spLocks noChangeArrowheads="1"/>
          </p:cNvSpPr>
          <p:nvPr/>
        </p:nvSpPr>
        <p:spPr bwMode="auto">
          <a:xfrm>
            <a:off x="4429125" y="2286000"/>
            <a:ext cx="3571875" cy="1754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6666"/>
                </a:solidFill>
                <a:latin typeface="Calibri" pitchFamily="32" charset="0"/>
              </a:rPr>
              <a:t>Станция «Похвальная»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Здесь можно узнать из чего и как делают награды. Рядом станция «Фактурная», где учат как на ощупь определить чем отличается бархат от шелка, а бисер от жемчуга.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300" b="1">
                <a:solidFill>
                  <a:srgbClr val="000000"/>
                </a:solidFill>
                <a:latin typeface="Calibri" pitchFamily="32" charset="0"/>
              </a:rPr>
              <a:t>А ещё здесь можно примерить костюмы с выставки!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1300" b="1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" y="-38100"/>
            <a:ext cx="8058150" cy="3467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3429000"/>
            <a:ext cx="4448175" cy="3105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" y="1285875"/>
            <a:ext cx="3643313" cy="2071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3" y="3429000"/>
            <a:ext cx="4121150" cy="3105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7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7625" y="1285875"/>
            <a:ext cx="1589088" cy="2114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8" name="Rectangle 7"/>
          <p:cNvSpPr>
            <a:spLocks noChangeArrowheads="1"/>
          </p:cNvSpPr>
          <p:nvPr/>
        </p:nvSpPr>
        <p:spPr bwMode="auto">
          <a:xfrm>
            <a:off x="571500" y="1214438"/>
            <a:ext cx="2571750" cy="2011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400" b="1">
                <a:solidFill>
                  <a:srgbClr val="000000"/>
                </a:solidFill>
                <a:latin typeface="Calibri" pitchFamily="32" charset="0"/>
              </a:rPr>
              <a:t>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400" b="1">
                <a:solidFill>
                  <a:srgbClr val="000000"/>
                </a:solidFill>
                <a:latin typeface="Calibri" pitchFamily="32" charset="0"/>
              </a:rPr>
              <a:t>Больше всего снежинок можно получить, собственноручно создав  новых веревочных героев , таких же, как на нашей выставке. Это самый лучший способ помочь Деду Морозу попасть на праздник!</a:t>
            </a:r>
          </a:p>
        </p:txBody>
      </p:sp>
      <p:pic>
        <p:nvPicPr>
          <p:cNvPr id="10249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14938" y="500063"/>
            <a:ext cx="3500437" cy="271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6072188" y="714375"/>
            <a:ext cx="2643187" cy="2438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1400" b="1">
                <a:solidFill>
                  <a:srgbClr val="000000"/>
                </a:solidFill>
                <a:latin typeface="Calibri" pitchFamily="32" charset="0"/>
              </a:rPr>
              <a:t>А тем временем, пока ты путешествовал по волшебному сундуку, твои мама и папа времени даром не теряли, они пили волшебный чай и мастерили вместе с самыми маленькими гостями волшебные новогодние игрушки и тоже зарабатывали снежинки для дороги Деда Мороза.</a:t>
            </a:r>
          </a:p>
        </p:txBody>
      </p:sp>
      <p:pic>
        <p:nvPicPr>
          <p:cNvPr id="10251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86375" y="2071688"/>
            <a:ext cx="941388" cy="1246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52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14688" y="1928813"/>
            <a:ext cx="919162" cy="1417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8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428625" y="2143125"/>
            <a:ext cx="371475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 Интеграции партнеров</a:t>
            </a: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4679950" y="798513"/>
            <a:ext cx="3959225" cy="642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2" charset="0"/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b="1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1127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5163" y="3429000"/>
            <a:ext cx="4438650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71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236538"/>
            <a:ext cx="4400550" cy="304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8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643063" y="571500"/>
            <a:ext cx="413067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Идея:</a:t>
            </a: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20725" y="1243013"/>
            <a:ext cx="7786688" cy="3325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300">
                <a:solidFill>
                  <a:srgbClr val="2B2A29"/>
                </a:solidFill>
                <a:latin typeface="IskraCYR-Regular" charset="0"/>
              </a:rPr>
              <a:t>		Ё</a:t>
            </a: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лка в Кремле за 4 года проведения стала традиционным предновогодним событием для детей наших партнеров и юных гостей Арсенала</a:t>
            </a:r>
            <a:r>
              <a:rPr lang="ru-RU" altLang="ru-RU" sz="1400">
                <a:solidFill>
                  <a:srgbClr val="000000"/>
                </a:solidFill>
                <a:latin typeface="Calibri" pitchFamily="32" charset="0"/>
              </a:rPr>
              <a:t>. </a:t>
            </a: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Ежегодно тематика праздника меняется. 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В 2013 мы праздновали Новый год в имперских традициях дореволюционной России. 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В 2014 встречали европейское Рождество. В 2015 году дети отправились в невероятное новогоднее путешествие в волшебную страну по мотивам саги Клайва Льюиса «Хроники Нарнии».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2016  - стал  годом исследований и открытий современного искусства и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творческих профессий. Дети приняли участие в волшебном квесте - игре по мотивам сказок братьев Гримм. Они  окунулись  в уникальную выставку Дмитрия Цветкова, интегрированную в новогоднее представление.</a:t>
            </a:r>
            <a:r>
              <a:rPr lang="ru-RU" altLang="ru-RU" sz="140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Основная часть музейного квеста была расположена за гигантским сундуком - порталом в сказочный мир Веревочных Человечков, куда могли попасть только дети и герои сказки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В течение всего путешествия дети вместе с веревочными человечками познакомились в интерактивном формате с творчеством Дмитрия Цветкова и исследоавли свои чувства и ощущения, В финале родители и дети встретились у традиционной Елки , добыли волшебный снег и помогли Деду Морозу придти на Новогоднюю елку!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8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1571625" y="608013"/>
            <a:ext cx="413067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Исполнение</a:t>
            </a:r>
            <a:r>
              <a:rPr lang="ru-RU" altLang="ru-RU" sz="2400">
                <a:solidFill>
                  <a:srgbClr val="006666"/>
                </a:solidFill>
                <a:latin typeface="Calibri" pitchFamily="32" charset="0"/>
              </a:rPr>
              <a:t>: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857250" y="1143000"/>
            <a:ext cx="7740650" cy="2895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Цветков работает с самыми разными материалами и техниками – живопись, графика, шитье, вышивка, ювелирная работа. Специально для Нижнего Новгорода Дмитрий Цветков разработал новогоднюю выставку. </a:t>
            </a:r>
            <a:r>
              <a:rPr lang="ru-RU" altLang="ru-RU" sz="1400">
                <a:solidFill>
                  <a:srgbClr val="000000"/>
                </a:solidFill>
                <a:latin typeface="Calibri" pitchFamily="32" charset="0"/>
              </a:rPr>
              <a:t>И клиенты Сбербанка 1 и Mercedes-Benz Плаза смогли в числе первых увидеть ее</a:t>
            </a:r>
            <a:r>
              <a:rPr lang="ru-RU" altLang="ru-RU" sz="1400">
                <a:solidFill>
                  <a:srgbClr val="5CBC9F"/>
                </a:solidFill>
                <a:latin typeface="Calibri" pitchFamily="32" charset="0"/>
              </a:rPr>
              <a:t>. </a:t>
            </a: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Каждый раздел выставки посвящен одному из направлений творчества художника, и путешествие по этому пространству превратилось в увлекательный музейный квест. 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Главные герои выставки – маленькие человечки: именно их рисовал художник в раннем детстве, а позже стал использовать в качестве сквозной темы своих произведений. Все герои –молодые аниматоры и юные актеры - маленькие человечки в стилизованных костюмах, – это жители Царства в сундуке, герои новой сказки по мотивам произведений Братьев Гримм.</a:t>
            </a:r>
          </a:p>
          <a:p>
            <a:pPr>
              <a:buClrTx/>
              <a:buFontTx/>
              <a:buNone/>
              <a:tabLst>
                <a:tab pos="0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9563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  <a:tab pos="8982075" algn="l"/>
                <a:tab pos="9431338" algn="l"/>
                <a:tab pos="9880600" algn="l"/>
                <a:tab pos="10329863" algn="l"/>
                <a:tab pos="10779125" algn="l"/>
                <a:tab pos="10780713" algn="l"/>
              </a:tabLst>
            </a:pPr>
            <a:r>
              <a:rPr lang="ru-RU" altLang="ru-RU" sz="1400">
                <a:solidFill>
                  <a:srgbClr val="2B2A29"/>
                </a:solidFill>
                <a:latin typeface="Calibri" pitchFamily="32" charset="0"/>
              </a:rPr>
              <a:t>		Они отлично разбираются в искусстве (в качестве аниматоров привлекались сотрудники ГЦСИ «Арсенал») и с удовольствием о нем рассказывают. Вместе с ними дети разгадали секрет зашифрованной мелодии, создали необычный натюрморт, справились  со своими страхами и заработали много снежинок.</a:t>
            </a:r>
          </a:p>
        </p:txBody>
      </p:sp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720725" y="1225550"/>
            <a:ext cx="7786688" cy="2033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Елка в Кремле стала одним из самых популярных и любимых новогодних праздников и для детей и для их родителей, в этот раз мы даже  не смогли принять всех желающих.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Основная сложность мероприятия заключалась в интеграции новогодней развлекательной елки в пространство выставки. Это было обязательным условием площадки. Именно поэтому родилась идея музейного квеста, в котором каждая часть выставки стала этапом сказочного путешествия.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1571625" y="608013"/>
            <a:ext cx="413067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Эффективность:</a:t>
            </a:r>
          </a:p>
        </p:txBody>
      </p:sp>
      <p:pic>
        <p:nvPicPr>
          <p:cNvPr id="1434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8938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785813" y="1143000"/>
            <a:ext cx="7858125" cy="3695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Интеграция события в музейное пространство выставки.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Задействовано 3 этажа Арсенала площадью более 6 000 кв. м.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Разработан индивидуальный стиль/дизайн мероприятия, стилистика использована во всех элементах мероприятия.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Созданы костюмы для всех героев и аниматоров и декорации.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Удалось грамотно разделить детей на группы по возрастам, придумать задания разной сложности для детей и родителей, проработать различные маршруты движения для взрослых  и детей, гармонично их соединить в завершении праздника.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 Каждый участник Елки мог отправить новогоднее поздравление традиционной Рождественской почтой</a:t>
            </a:r>
          </a:p>
          <a:p>
            <a:pPr>
              <a:buFont typeface="Times New Roman" pitchFamily="16" charset="0"/>
              <a:buBlip>
                <a:blip r:embed="rId3"/>
              </a:buBlip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>
              <a:solidFill>
                <a:srgbClr val="000000"/>
              </a:solidFill>
              <a:latin typeface="Calibri" pitchFamily="32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1571625" y="608013"/>
            <a:ext cx="4130675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Особенности:</a:t>
            </a:r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875" y="2938463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785813" y="2071688"/>
            <a:ext cx="7786687" cy="2033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В августе были проведены переговоры с автором выставки и получено разрешение на создание новогодней сказки, интегрированной в пространство персональной выставки.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Пожелания одного из партнеров включить сказки Братьев Гримм в контекст события было органично реализовано созданием радиосказки – диалога Братьев, дополняющего действо на разных этапах путешествия по волшебной стране 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857250" y="1500188"/>
            <a:ext cx="4929188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Дополнительная информация</a:t>
            </a:r>
          </a:p>
        </p:txBody>
      </p:sp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8938"/>
            <a:ext cx="9131300" cy="3929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642938" y="2933700"/>
            <a:ext cx="7786687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2" charset="0"/>
              </a:rPr>
              <a:t>Игорь Прежбог , директор агентства «АРР»  8 (910) 135-71 -11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>
              <a:solidFill>
                <a:srgbClr val="000000"/>
              </a:solidFill>
              <a:latin typeface="Calibri" pitchFamily="32" charset="0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785813" y="1571625"/>
            <a:ext cx="4929187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>
                <a:solidFill>
                  <a:srgbClr val="006666"/>
                </a:solidFill>
                <a:latin typeface="Calibri" pitchFamily="32" charset="0"/>
              </a:rPr>
              <a:t>Контакты: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5G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844</Words>
  <Application>Microsoft Office PowerPoint</Application>
  <PresentationFormat>Экран (4:3)</PresentationFormat>
  <Paragraphs>76</Paragraphs>
  <Slides>17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Microsoft YaHei</vt:lpstr>
      <vt:lpstr>Times New Roman</vt:lpstr>
      <vt:lpstr>Calibri</vt:lpstr>
      <vt:lpstr>Myriad Pro</vt:lpstr>
      <vt:lpstr>IskraCYR-Regular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89</cp:revision>
  <cp:lastPrinted>1601-01-01T00:00:00Z</cp:lastPrinted>
  <dcterms:created xsi:type="dcterms:W3CDTF">1601-01-01T00:00:00Z</dcterms:created>
  <dcterms:modified xsi:type="dcterms:W3CDTF">2016-02-28T16:19:56Z</dcterms:modified>
</cp:coreProperties>
</file>