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5" autoAdjust="0"/>
  </p:normalViewPr>
  <p:slideViewPr>
    <p:cSldViewPr snapToGrid="0" snapToObjects="1">
      <p:cViewPr varScale="1">
        <p:scale>
          <a:sx n="81" d="100"/>
          <a:sy n="81" d="100"/>
        </p:scale>
        <p:origin x="-192" y="-8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4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рямоугольник 18"/>
          <p:cNvSpPr>
            <a:spLocks noChangeArrowheads="1"/>
          </p:cNvSpPr>
          <p:nvPr/>
        </p:nvSpPr>
        <p:spPr bwMode="white">
          <a:xfrm>
            <a:off x="8991600" y="1588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8859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11"/>
          <p:cNvSpPr>
            <a:spLocks noChangeArrowheads="1"/>
          </p:cNvSpPr>
          <p:nvPr/>
        </p:nvSpPr>
        <p:spPr bwMode="auto">
          <a:xfrm>
            <a:off x="146050" y="4794250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ая соединительная линия 6"/>
          <p:cNvSpPr>
            <a:spLocks noChangeShapeType="1"/>
          </p:cNvSpPr>
          <p:nvPr/>
        </p:nvSpPr>
        <p:spPr bwMode="auto">
          <a:xfrm>
            <a:off x="155575" y="1814513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оугольник 9"/>
          <p:cNvSpPr>
            <a:spLocks noChangeArrowheads="1"/>
          </p:cNvSpPr>
          <p:nvPr/>
        </p:nvSpPr>
        <p:spPr bwMode="auto">
          <a:xfrm>
            <a:off x="152400" y="114300"/>
            <a:ext cx="8832850" cy="491013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4267200" y="1585913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3"/>
          <p:cNvSpPr/>
          <p:nvPr/>
        </p:nvSpPr>
        <p:spPr>
          <a:xfrm>
            <a:off x="4362450" y="1657350"/>
            <a:ext cx="419100" cy="315913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114550"/>
            <a:ext cx="6400800" cy="131445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endParaRPr lang="en-US"/>
          </a:p>
        </p:txBody>
      </p:sp>
      <p:sp>
        <p:nvSpPr>
          <p:cNvPr id="8" name="Название 7"/>
          <p:cNvSpPr>
            <a:spLocks noGrp="1"/>
          </p:cNvSpPr>
          <p:nvPr>
            <p:ph type="ctrTitle"/>
          </p:nvPr>
        </p:nvSpPr>
        <p:spPr>
          <a:xfrm>
            <a:off x="685800" y="285750"/>
            <a:ext cx="7772400" cy="1314450"/>
          </a:xfrm>
        </p:spPr>
        <p:txBody>
          <a:bodyPr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8CD6E-C53B-47DE-82DD-F529FFECEB08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16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1649413"/>
            <a:ext cx="457200" cy="331787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0D02CCDD-6482-46A4-81A6-4ECBD64FC7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145286"/>
            <a:ext cx="8503920" cy="3429000"/>
          </a:xfrm>
        </p:spPr>
        <p:txBody>
          <a:bodyPr/>
          <a:lstStyle/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346BA-2DFD-4FA0-B17B-BCF7E09C504F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2450" y="769938"/>
            <a:ext cx="457200" cy="330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394756-D0FB-4752-943B-C2B2EDD0F25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рямоугольник 14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17"/>
          <p:cNvSpPr>
            <a:spLocks noChangeArrowheads="1"/>
          </p:cNvSpPr>
          <p:nvPr/>
        </p:nvSpPr>
        <p:spPr bwMode="white">
          <a:xfrm>
            <a:off x="8991600" y="14288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8"/>
          <p:cNvSpPr>
            <a:spLocks noChangeArrowheads="1"/>
          </p:cNvSpPr>
          <p:nvPr/>
        </p:nvSpPr>
        <p:spPr bwMode="white">
          <a:xfrm>
            <a:off x="152400" y="1714500"/>
            <a:ext cx="8832850" cy="228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>
            <a:spLocks noChangeArrowheads="1"/>
          </p:cNvSpPr>
          <p:nvPr/>
        </p:nvSpPr>
        <p:spPr bwMode="auto">
          <a:xfrm>
            <a:off x="155575" y="106363"/>
            <a:ext cx="8832850" cy="1604962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12"/>
          <p:cNvSpPr>
            <a:spLocks noChangeArrowheads="1"/>
          </p:cNvSpPr>
          <p:nvPr/>
        </p:nvSpPr>
        <p:spPr bwMode="auto">
          <a:xfrm>
            <a:off x="146050" y="4794250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13"/>
          <p:cNvSpPr>
            <a:spLocks noChangeArrowheads="1"/>
          </p:cNvSpPr>
          <p:nvPr/>
        </p:nvSpPr>
        <p:spPr bwMode="auto">
          <a:xfrm>
            <a:off x="152400" y="114300"/>
            <a:ext cx="8832850" cy="491013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182880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Овал 9"/>
          <p:cNvSpPr/>
          <p:nvPr/>
        </p:nvSpPr>
        <p:spPr>
          <a:xfrm>
            <a:off x="4267200" y="1585913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0"/>
          <p:cNvSpPr/>
          <p:nvPr/>
        </p:nvSpPr>
        <p:spPr>
          <a:xfrm>
            <a:off x="4362450" y="1657350"/>
            <a:ext cx="419100" cy="315913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057400"/>
            <a:ext cx="6480174" cy="1254919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endParaRPr lang="en-US"/>
          </a:p>
        </p:txBody>
      </p:sp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00050"/>
            <a:ext cx="7772400" cy="1143000"/>
          </a:xfrm>
        </p:spPr>
        <p:txBody>
          <a:bodyPr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EC082-EB57-4897-ADC2-9F79F0DEBEE7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1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1649413"/>
            <a:ext cx="457200" cy="331787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CCE55352-48E9-42C6-AD52-55A27324559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2475" y="1181100"/>
            <a:ext cx="9525" cy="3614738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01752" y="171450"/>
            <a:ext cx="8534400" cy="56921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028700"/>
            <a:ext cx="4038600" cy="3511296"/>
          </a:xfrm>
        </p:spPr>
        <p:txBody>
          <a:bodyPr/>
          <a:lstStyle>
            <a:lvl1pPr>
              <a:defRPr sz="2500"/>
            </a:lvl1pPr>
          </a:lstStyle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028700"/>
            <a:ext cx="4038600" cy="3511296"/>
          </a:xfrm>
        </p:spPr>
        <p:txBody>
          <a:bodyPr/>
          <a:lstStyle>
            <a:lvl1pPr>
              <a:defRPr sz="2500"/>
            </a:lvl1pPr>
          </a:lstStyle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6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4806950"/>
            <a:ext cx="3044825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E3D63-3A03-42BB-B76A-3AB2437EA004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7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A2182-6976-496D-BCB9-A8B15A5070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1649413"/>
            <a:ext cx="0" cy="314166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085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8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оугольник 10"/>
          <p:cNvSpPr/>
          <p:nvPr/>
        </p:nvSpPr>
        <p:spPr>
          <a:xfrm>
            <a:off x="152400" y="1028700"/>
            <a:ext cx="8832850" cy="6858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050" y="4794250"/>
            <a:ext cx="8832850" cy="2333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960438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Прямоугольник 17"/>
          <p:cNvSpPr>
            <a:spLocks noChangeArrowheads="1"/>
          </p:cNvSpPr>
          <p:nvPr/>
        </p:nvSpPr>
        <p:spPr bwMode="auto">
          <a:xfrm>
            <a:off x="152400" y="115888"/>
            <a:ext cx="8832850" cy="4911725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6" name="Овал 24"/>
          <p:cNvSpPr/>
          <p:nvPr/>
        </p:nvSpPr>
        <p:spPr>
          <a:xfrm>
            <a:off x="4267200" y="717550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7" name="Овал 26"/>
          <p:cNvSpPr/>
          <p:nvPr/>
        </p:nvSpPr>
        <p:spPr>
          <a:xfrm>
            <a:off x="4362450" y="787400"/>
            <a:ext cx="419100" cy="315913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143000"/>
            <a:ext cx="4040188" cy="549731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1" y="1143000"/>
            <a:ext cx="4041775" cy="54864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endParaRPr lang="en-US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1853537"/>
            <a:ext cx="4041648" cy="2863803"/>
          </a:xfrm>
        </p:spPr>
        <p:txBody>
          <a:bodyPr/>
          <a:lstStyle/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1853537"/>
            <a:ext cx="4038600" cy="2866644"/>
          </a:xfrm>
        </p:spPr>
        <p:txBody>
          <a:bodyPr/>
          <a:lstStyle/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23" name="Название 22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8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9623D-70B8-458D-B85D-95BF35F37716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19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4806950"/>
            <a:ext cx="3581400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781050"/>
            <a:ext cx="457200" cy="331788"/>
          </a:xfrm>
        </p:spPr>
        <p:txBody>
          <a:bodyPr/>
          <a:lstStyle>
            <a:lvl1pPr algn="ctr">
              <a:defRPr smtClean="0"/>
            </a:lvl1pPr>
          </a:lstStyle>
          <a:p>
            <a:pPr>
              <a:defRPr/>
            </a:pPr>
            <a:fld id="{FCCCFCB1-80B4-4168-BD1D-C0C3E584BEC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EC57DB-5FF6-46B3-861F-09295A5978AC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776288"/>
            <a:ext cx="457200" cy="33178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AEC1B4-0839-465E-A8A1-ED38705D54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6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3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158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4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4"/>
          <p:cNvSpPr>
            <a:spLocks noChangeArrowheads="1"/>
          </p:cNvSpPr>
          <p:nvPr/>
        </p:nvSpPr>
        <p:spPr bwMode="auto">
          <a:xfrm>
            <a:off x="146050" y="4794250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5"/>
          <p:cNvSpPr>
            <a:spLocks noChangeArrowheads="1"/>
          </p:cNvSpPr>
          <p:nvPr/>
        </p:nvSpPr>
        <p:spPr bwMode="auto">
          <a:xfrm>
            <a:off x="152400" y="119063"/>
            <a:ext cx="8832850" cy="4910137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F57AB-7722-4ACF-AA2F-4A5539ED7398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9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4743450"/>
            <a:ext cx="609600" cy="330200"/>
          </a:xfrm>
        </p:spPr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44DD2FE-5F7F-4FCA-B0D7-14C722DA35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8"/>
          <p:cNvSpPr>
            <a:spLocks noChangeArrowheads="1"/>
          </p:cNvSpPr>
          <p:nvPr/>
        </p:nvSpPr>
        <p:spPr bwMode="auto">
          <a:xfrm>
            <a:off x="152400" y="114300"/>
            <a:ext cx="8832850" cy="2286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14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889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Прямоугольник 12"/>
          <p:cNvSpPr/>
          <p:nvPr/>
        </p:nvSpPr>
        <p:spPr>
          <a:xfrm>
            <a:off x="152400" y="457200"/>
            <a:ext cx="2743200" cy="440055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оугольник 7"/>
          <p:cNvSpPr>
            <a:spLocks noChangeArrowheads="1"/>
          </p:cNvSpPr>
          <p:nvPr/>
        </p:nvSpPr>
        <p:spPr bwMode="auto">
          <a:xfrm>
            <a:off x="152400" y="114300"/>
            <a:ext cx="8832850" cy="4910138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4000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Овал 9"/>
          <p:cNvSpPr/>
          <p:nvPr/>
        </p:nvSpPr>
        <p:spPr>
          <a:xfrm>
            <a:off x="1295400" y="171450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0"/>
          <p:cNvSpPr/>
          <p:nvPr/>
        </p:nvSpPr>
        <p:spPr>
          <a:xfrm>
            <a:off x="1390650" y="242888"/>
            <a:ext cx="419100" cy="31432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20"/>
          <p:cNvSpPr>
            <a:spLocks noChangeArrowheads="1"/>
          </p:cNvSpPr>
          <p:nvPr/>
        </p:nvSpPr>
        <p:spPr bwMode="auto">
          <a:xfrm>
            <a:off x="149225" y="4791075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2362200" cy="742950"/>
          </a:xfrm>
        </p:spPr>
        <p:txBody>
          <a:bodyPr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485901"/>
            <a:ext cx="2362200" cy="3108722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endParaRPr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514350"/>
            <a:ext cx="5638800" cy="4057650"/>
          </a:xfrm>
        </p:spPr>
        <p:txBody>
          <a:bodyPr/>
          <a:lstStyle/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234950"/>
            <a:ext cx="457200" cy="330200"/>
          </a:xfrm>
        </p:spPr>
        <p:txBody>
          <a:bodyPr/>
          <a:lstStyle>
            <a:lvl1pPr>
              <a:defRPr smtClean="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B352D09-088E-4B0E-BE66-7B4753A261D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E6F01F-4749-4D7E-BEE0-F4F5A31428F0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4808538"/>
            <a:ext cx="3382963" cy="274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400050"/>
            <a:ext cx="8832850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18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оугольник 19"/>
          <p:cNvSpPr>
            <a:spLocks noChangeArrowheads="1"/>
          </p:cNvSpPr>
          <p:nvPr/>
        </p:nvSpPr>
        <p:spPr bwMode="auto">
          <a:xfrm>
            <a:off x="152400" y="114300"/>
            <a:ext cx="8832850" cy="22701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Прямоугольник 7"/>
          <p:cNvSpPr/>
          <p:nvPr/>
        </p:nvSpPr>
        <p:spPr>
          <a:xfrm>
            <a:off x="152400" y="457200"/>
            <a:ext cx="2743200" cy="440055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4"/>
          <p:cNvSpPr>
            <a:spLocks noChangeArrowheads="1"/>
          </p:cNvSpPr>
          <p:nvPr/>
        </p:nvSpPr>
        <p:spPr bwMode="auto">
          <a:xfrm>
            <a:off x="152400" y="115888"/>
            <a:ext cx="8832850" cy="4911725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3" name="Овал 11"/>
          <p:cNvSpPr/>
          <p:nvPr/>
        </p:nvSpPr>
        <p:spPr>
          <a:xfrm>
            <a:off x="1295400" y="171450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Овал 12"/>
          <p:cNvSpPr/>
          <p:nvPr/>
        </p:nvSpPr>
        <p:spPr>
          <a:xfrm>
            <a:off x="1390650" y="242888"/>
            <a:ext cx="419100" cy="31432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Прямоугольник 21"/>
          <p:cNvSpPr>
            <a:spLocks noChangeArrowheads="1"/>
          </p:cNvSpPr>
          <p:nvPr/>
        </p:nvSpPr>
        <p:spPr bwMode="auto">
          <a:xfrm>
            <a:off x="149225" y="4791075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000375" y="3771900"/>
            <a:ext cx="5867400" cy="9144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457200"/>
            <a:ext cx="5867400" cy="3200400"/>
          </a:xfrm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742950"/>
            <a:ext cx="2438400" cy="394335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endParaRPr lang="en-US"/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0"/>
          </p:nvPr>
        </p:nvSpPr>
        <p:spPr>
          <a:xfrm>
            <a:off x="1371600" y="234950"/>
            <a:ext cx="457200" cy="330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EE4B32-B8DB-4C3E-9EF5-61218628DC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7" name="Дата 4"/>
          <p:cNvSpPr>
            <a:spLocks noGrp="1"/>
          </p:cNvSpPr>
          <p:nvPr>
            <p:ph type="dt" sz="half" idx="11"/>
          </p:nvPr>
        </p:nvSpPr>
        <p:spPr>
          <a:xfrm>
            <a:off x="5788025" y="4803775"/>
            <a:ext cx="3044825" cy="2746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A63A3-0209-47FE-B544-EE4E75BC5D9D}" type="datetimeFigureOut">
              <a:rPr lang="en-US"/>
              <a:pPr>
                <a:defRPr/>
              </a:pPr>
              <a:t>2/28/2016</a:t>
            </a:fld>
            <a:endParaRPr lang="en-US" dirty="0"/>
          </a:p>
        </p:txBody>
      </p:sp>
      <p:sp>
        <p:nvSpPr>
          <p:cNvPr id="18" name="Нижний колонтитул 5"/>
          <p:cNvSpPr>
            <a:spLocks noGrp="1"/>
          </p:cNvSpPr>
          <p:nvPr>
            <p:ph type="ftr" sz="quarter" idx="12"/>
          </p:nvPr>
        </p:nvSpPr>
        <p:spPr>
          <a:xfrm>
            <a:off x="301625" y="4808538"/>
            <a:ext cx="3584575" cy="2746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4BB662-74FA-41DA-836B-4166D6957B7E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2128C6-D3C1-4DD4-B486-2A9898959CF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1588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рямоугольник 10"/>
          <p:cNvSpPr>
            <a:spLocks noChangeArrowheads="1"/>
          </p:cNvSpPr>
          <p:nvPr/>
        </p:nvSpPr>
        <p:spPr bwMode="auto">
          <a:xfrm>
            <a:off x="146050" y="4794250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11"/>
          <p:cNvSpPr>
            <a:spLocks noChangeArrowheads="1"/>
          </p:cNvSpPr>
          <p:nvPr/>
        </p:nvSpPr>
        <p:spPr bwMode="auto">
          <a:xfrm>
            <a:off x="152400" y="115888"/>
            <a:ext cx="8832850" cy="4911725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801394" y="2458244"/>
            <a:ext cx="468471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6838950" y="2193925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Овал 14"/>
          <p:cNvSpPr/>
          <p:nvPr/>
        </p:nvSpPr>
        <p:spPr>
          <a:xfrm>
            <a:off x="6934200" y="2265363"/>
            <a:ext cx="420688" cy="315912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228600"/>
            <a:ext cx="6553200" cy="4366025"/>
          </a:xfrm>
        </p:spPr>
        <p:txBody>
          <a:bodyPr vert="eaVert"/>
          <a:lstStyle/>
          <a:p>
            <a:pPr lvl="0"/>
            <a:endParaRPr/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 lang="en-US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228601"/>
            <a:ext cx="1447800" cy="4388644"/>
          </a:xfrm>
        </p:spPr>
        <p:txBody>
          <a:bodyPr vert="eaVert"/>
          <a:lstStyle/>
          <a:p>
            <a:endParaRPr lang="en-US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10"/>
          </p:nvPr>
        </p:nvSpPr>
        <p:spPr>
          <a:xfrm>
            <a:off x="6915150" y="2257425"/>
            <a:ext cx="457200" cy="33178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E44ACB-D1FE-403B-A783-E1DD48EAC99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4" name="Дата 3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18937-5AE2-4730-83CE-5932750C8925}" type="datetimeFigureOut">
              <a:rPr lang="en-US"/>
              <a:pPr>
                <a:defRPr/>
              </a:pPr>
              <a:t>2/28/2016</a:t>
            </a:fld>
            <a:endParaRPr lang="en-US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5029200"/>
            <a:ext cx="9144000" cy="1143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04457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51435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225" y="4791075"/>
            <a:ext cx="8832850" cy="23177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4803775"/>
            <a:ext cx="3044825" cy="274638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150E618-03AD-4586-9D4A-7DC13CF5ABDC}" type="datetimeFigureOut">
              <a:rPr lang="en-US"/>
              <a:pPr>
                <a:defRPr/>
              </a:pPr>
              <a:t>2/28/2016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4808538"/>
            <a:ext cx="3581400" cy="274637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dirty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15888"/>
            <a:ext cx="8832850" cy="4911725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957263"/>
            <a:ext cx="8832850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4267200" y="717550"/>
            <a:ext cx="609600" cy="4572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Овал 14"/>
          <p:cNvSpPr/>
          <p:nvPr/>
        </p:nvSpPr>
        <p:spPr>
          <a:xfrm>
            <a:off x="4362450" y="787400"/>
            <a:ext cx="419100" cy="315913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779463"/>
            <a:ext cx="457200" cy="331787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smtClean="0">
                <a:solidFill>
                  <a:schemeClr val="accent3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AC40A3-D703-4BBB-BB74-0A36AF271D5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1038" name="Заголовок 21"/>
          <p:cNvSpPr>
            <a:spLocks noGrp="1"/>
          </p:cNvSpPr>
          <p:nvPr>
            <p:ph type="title"/>
          </p:nvPr>
        </p:nvSpPr>
        <p:spPr bwMode="auto">
          <a:xfrm>
            <a:off x="301625" y="171450"/>
            <a:ext cx="8534400" cy="56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9" name="Текст 12"/>
          <p:cNvSpPr>
            <a:spLocks noGrp="1"/>
          </p:cNvSpPr>
          <p:nvPr>
            <p:ph type="body" idx="1"/>
          </p:nvPr>
        </p:nvSpPr>
        <p:spPr bwMode="auto">
          <a:xfrm>
            <a:off x="301625" y="1143000"/>
            <a:ext cx="8534400" cy="344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rgbClr val="D5D075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300">
          <a:solidFill>
            <a:srgbClr val="D5D075"/>
          </a:solidFill>
          <a:latin typeface="Georgia" pitchFamily="18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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fontAlgn="base">
        <a:spcBef>
          <a:spcPct val="20000"/>
        </a:spcBef>
        <a:spcAft>
          <a:spcPct val="0"/>
        </a:spcAft>
        <a:buClr>
          <a:srgbClr val="F2EC86"/>
        </a:buClr>
        <a:buSzPct val="75000"/>
        <a:buFont typeface="Wingdings 2" pitchFamily="18" charset="2"/>
        <a:buChar char="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fontAlgn="base">
        <a:spcBef>
          <a:spcPct val="20000"/>
        </a:spcBef>
        <a:spcAft>
          <a:spcPct val="0"/>
        </a:spcAft>
        <a:buClr>
          <a:srgbClr val="824F1C"/>
        </a:buClr>
        <a:buSzPct val="70000"/>
        <a:buFont typeface="Wingdings" pitchFamily="2" charset="2"/>
        <a:buChar char="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ct val="20000"/>
        </a:spcBef>
        <a:spcAft>
          <a:spcPct val="0"/>
        </a:spcAft>
        <a:buClr>
          <a:srgbClr val="511818"/>
        </a:buClr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mailto:arton_sales@mail.ru" TargetMode="Externa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eventnn.ru/contest" TargetMode="External"/><Relationship Id="rId2" Type="http://schemas.openxmlformats.org/officeDocument/2006/relationships/hyperlink" Target="http://www.eventnn.ru/" TargetMode="Externa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jpeg"/><Relationship Id="rId4" Type="http://schemas.openxmlformats.org/officeDocument/2006/relationships/hyperlink" Target="mailto:sergey@eventnn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Название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2000" smtClean="0"/>
              <a:t>Номинация – Техническое Обеспечение Мероприятия</a:t>
            </a:r>
            <a:br>
              <a:rPr lang="ru-RU" sz="2000" smtClean="0"/>
            </a:br>
            <a:r>
              <a:rPr lang="ru-RU" sz="2000" smtClean="0"/>
              <a:t>Проект «Африканский Новый Год». Корпоративное мероприятие для Нижегородской Нотариальной Палаты </a:t>
            </a:r>
            <a:br>
              <a:rPr lang="ru-RU" sz="2000" smtClean="0"/>
            </a:br>
            <a:r>
              <a:rPr lang="ru-RU" sz="2000" smtClean="0"/>
              <a:t>Участник – Прокатная Компания «АРТон-НН»</a:t>
            </a:r>
          </a:p>
        </p:txBody>
      </p:sp>
      <p:pic>
        <p:nvPicPr>
          <p:cNvPr id="13314" name="Изображение 8" descr="IMG_580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138" y="415925"/>
            <a:ext cx="8985250" cy="5992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72400" y="38354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Изображение 5" descr="лого_200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8750" y="3890963"/>
            <a:ext cx="1163638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ru-RU" sz="2800" smtClean="0">
                <a:solidFill>
                  <a:srgbClr val="9C7406"/>
                </a:solidFill>
              </a:rPr>
              <a:t>Вводные данные</a:t>
            </a:r>
          </a:p>
        </p:txBody>
      </p:sp>
      <p:sp>
        <p:nvSpPr>
          <p:cNvPr id="14338" name="Содержимое 2"/>
          <p:cNvSpPr>
            <a:spLocks noGrp="1"/>
          </p:cNvSpPr>
          <p:nvPr>
            <p:ph sz="quarter" idx="1"/>
          </p:nvPr>
        </p:nvSpPr>
        <p:spPr>
          <a:xfrm>
            <a:off x="301625" y="1230313"/>
            <a:ext cx="8504238" cy="3429000"/>
          </a:xfrm>
        </p:spPr>
        <p:txBody>
          <a:bodyPr/>
          <a:lstStyle/>
          <a:p>
            <a:pPr marL="0" indent="0">
              <a:buFont typeface="Wingdings 2" pitchFamily="18" charset="2"/>
              <a:buNone/>
            </a:pPr>
            <a:r>
              <a:rPr lang="ru-RU" sz="1400" smtClean="0"/>
              <a:t>Заказчик – Некоммерческая Организация «Нижегородская Нотариальная Палата»</a:t>
            </a:r>
          </a:p>
          <a:p>
            <a:pPr marL="0" indent="0">
              <a:buFont typeface="Wingdings 2" pitchFamily="18" charset="2"/>
              <a:buNone/>
            </a:pPr>
            <a:endParaRPr lang="ru-RU" sz="1400" smtClean="0"/>
          </a:p>
          <a:p>
            <a:pPr marL="0" indent="0">
              <a:buFont typeface="Wingdings 2" pitchFamily="18" charset="2"/>
              <a:buNone/>
            </a:pPr>
            <a:r>
              <a:rPr lang="ru-RU" sz="1400" smtClean="0"/>
              <a:t>		Тип мероприятия – Тематическое Новогоднее Корпоративное Мероприятие</a:t>
            </a:r>
          </a:p>
          <a:p>
            <a:pPr marL="0" indent="0">
              <a:buFont typeface="Wingdings 2" pitchFamily="18" charset="2"/>
              <a:buNone/>
            </a:pPr>
            <a:endParaRPr lang="ru-RU" sz="1400" smtClean="0"/>
          </a:p>
          <a:p>
            <a:pPr marL="0" indent="0">
              <a:buFont typeface="Wingdings 2" pitchFamily="18" charset="2"/>
              <a:buNone/>
            </a:pPr>
            <a:r>
              <a:rPr lang="ru-RU" sz="1400" smtClean="0"/>
              <a:t>	Количество гостей – 200 человек</a:t>
            </a:r>
          </a:p>
          <a:p>
            <a:pPr marL="0" indent="0">
              <a:buFont typeface="Wingdings 2" pitchFamily="18" charset="2"/>
              <a:buNone/>
            </a:pPr>
            <a:endParaRPr lang="ru-RU" sz="1400" smtClean="0"/>
          </a:p>
          <a:p>
            <a:pPr marL="0" indent="0">
              <a:buFont typeface="Wingdings 2" pitchFamily="18" charset="2"/>
              <a:buNone/>
            </a:pPr>
            <a:r>
              <a:rPr lang="ru-RU" sz="1400" smtClean="0"/>
              <a:t>				Дата проведения мероприятия – 17 декабря 2015 г.</a:t>
            </a:r>
          </a:p>
          <a:p>
            <a:pPr marL="0" indent="0">
              <a:buFont typeface="Wingdings 2" pitchFamily="18" charset="2"/>
              <a:buNone/>
            </a:pPr>
            <a:endParaRPr lang="ru-RU" sz="1400" smtClean="0"/>
          </a:p>
          <a:p>
            <a:pPr marL="0" indent="0">
              <a:buFont typeface="Wingdings 2" pitchFamily="18" charset="2"/>
              <a:buNone/>
            </a:pPr>
            <a:r>
              <a:rPr lang="ru-RU" sz="1400" smtClean="0"/>
              <a:t>Место проведения – Главный ярмарочный дом, Нижегородская Ярмарка, Гербовый Зал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1400" smtClean="0"/>
              <a:t>		</a:t>
            </a:r>
          </a:p>
          <a:p>
            <a:pPr marL="0" indent="0">
              <a:buFont typeface="Wingdings 2" pitchFamily="18" charset="2"/>
              <a:buNone/>
            </a:pPr>
            <a:r>
              <a:rPr lang="ru-RU" sz="1400" smtClean="0"/>
              <a:t>		Подрядчики: ДЛ Групп - аренда проекторов</a:t>
            </a:r>
          </a:p>
        </p:txBody>
      </p:sp>
      <p:pic>
        <p:nvPicPr>
          <p:cNvPr id="14339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72400" y="38354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0" name="Изображение 4" descr="лого_200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8750" y="3890963"/>
            <a:ext cx="1163638" cy="1163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БРИФ </a:t>
            </a:r>
            <a:br>
              <a:rPr lang="ru-RU" smtClean="0"/>
            </a:br>
            <a:r>
              <a:rPr lang="ru-RU" sz="1800" smtClean="0"/>
              <a:t>	Мы все придумали…Хотим в Африку!)</a:t>
            </a:r>
            <a:endParaRPr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pPr fontAlgn="auto">
              <a:defRPr/>
            </a:pPr>
            <a:r>
              <a:rPr lang="ru-RU" b="1" dirty="0" smtClean="0"/>
              <a:t>Задачи:</a:t>
            </a:r>
          </a:p>
          <a:p>
            <a:pPr fontAlgn="auto">
              <a:defRPr/>
            </a:pPr>
            <a:r>
              <a:rPr lang="ru-RU" sz="1400" dirty="0" smtClean="0"/>
              <a:t>Предложить оригинальное технически-декоративное решение, создать </a:t>
            </a:r>
            <a:r>
              <a:rPr lang="ru-RU" sz="1400" dirty="0"/>
              <a:t>уникальный технический проект, разительно отличающийся от прошлого собственного опыта и опыта других компаний</a:t>
            </a:r>
          </a:p>
          <a:p>
            <a:pPr fontAlgn="auto">
              <a:defRPr/>
            </a:pPr>
            <a:r>
              <a:rPr lang="ru-RU" sz="1400" dirty="0" smtClean="0"/>
              <a:t>Обеспечить необходимым оборудованием возможность реализации сложной режиссерской постановки и шоу-программы (звук, свет, мультимедиа, сцена, спецэффекты и т.п.)</a:t>
            </a:r>
          </a:p>
          <a:p>
            <a:pPr fontAlgn="auto">
              <a:defRPr/>
            </a:pPr>
            <a:r>
              <a:rPr lang="ru-RU" sz="1400" dirty="0" smtClean="0"/>
              <a:t>Согласовать техническое решение с площадкой проведения мероприятия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00375" y="560388"/>
            <a:ext cx="5751513" cy="2032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latin typeface="+mn-lt"/>
                <a:cs typeface="+mn-cs"/>
              </a:rPr>
              <a:t>Цели: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>
                <a:latin typeface="+mn-lt"/>
                <a:cs typeface="+mn-cs"/>
              </a:rPr>
              <a:t>Отразить заявленную концепцию – «Африка»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>
                <a:latin typeface="+mn-lt"/>
                <a:cs typeface="+mn-cs"/>
              </a:rPr>
              <a:t>«Переплюнуть» себя же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ru-RU" dirty="0">
                <a:latin typeface="+mn-lt"/>
                <a:cs typeface="+mn-cs"/>
              </a:rPr>
              <a:t>Создать </a:t>
            </a:r>
            <a:r>
              <a:rPr lang="ru-RU" dirty="0" err="1">
                <a:latin typeface="+mn-lt"/>
                <a:cs typeface="+mn-cs"/>
              </a:rPr>
              <a:t>wow</a:t>
            </a:r>
            <a:r>
              <a:rPr lang="ru-RU" dirty="0">
                <a:latin typeface="+mn-lt"/>
                <a:cs typeface="+mn-cs"/>
              </a:rPr>
              <a:t>-проект, с целью произвести впечатление на искушенного зрителя-сотрудника</a:t>
            </a:r>
          </a:p>
        </p:txBody>
      </p:sp>
      <p:pic>
        <p:nvPicPr>
          <p:cNvPr id="15364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162800" y="26162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9C7406"/>
                </a:solidFill>
              </a:rPr>
              <a:t>Идея и решение</a:t>
            </a:r>
            <a:endParaRPr lang="ru-RU" dirty="0">
              <a:solidFill>
                <a:srgbClr val="9C7406"/>
              </a:solidFill>
            </a:endParaRPr>
          </a:p>
        </p:txBody>
      </p:sp>
      <p:pic>
        <p:nvPicPr>
          <p:cNvPr id="16386" name="Изображение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73250" y="1679575"/>
            <a:ext cx="5268913" cy="263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Box 4"/>
          <p:cNvSpPr txBox="1">
            <a:spLocks noChangeArrowheads="1"/>
          </p:cNvSpPr>
          <p:nvPr/>
        </p:nvSpPr>
        <p:spPr bwMode="auto">
          <a:xfrm>
            <a:off x="3127375" y="1236663"/>
            <a:ext cx="2825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Georgia" pitchFamily="18" charset="0"/>
              </a:rPr>
              <a:t>Чем мы вдохновлялись?</a:t>
            </a:r>
          </a:p>
        </p:txBody>
      </p:sp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2805113" y="4365625"/>
            <a:ext cx="36322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Georgia" pitchFamily="18" charset="0"/>
              </a:rPr>
              <a:t>Фестиваль Defqon. Нидерланды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485900"/>
            <a:ext cx="2362200" cy="3108325"/>
          </a:xfrm>
        </p:spPr>
        <p:txBody>
          <a:bodyPr>
            <a:normAutofit fontScale="70000" lnSpcReduction="20000"/>
          </a:bodyPr>
          <a:lstStyle/>
          <a:p>
            <a:pPr fontAlgn="auto">
              <a:buFont typeface="Wingdings 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Гигантская инсталляция в форме африканской маски</a:t>
            </a:r>
          </a:p>
          <a:p>
            <a:pPr fontAlgn="auto">
              <a:buFont typeface="Wingdings 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Размеры: 8 метров в высоту, 5 метров в ширину, вес – 800 кг.</a:t>
            </a:r>
          </a:p>
          <a:p>
            <a:pPr fontAlgn="auto">
              <a:buFont typeface="Wingdings 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Многослойный металлический каркас из фермовых конструкций</a:t>
            </a:r>
          </a:p>
          <a:p>
            <a:pPr fontAlgn="auto">
              <a:buFont typeface="Wingdings 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Обшивка из </a:t>
            </a:r>
            <a:r>
              <a:rPr lang="ru-RU" dirty="0" err="1">
                <a:solidFill>
                  <a:schemeClr val="tx1"/>
                </a:solidFill>
              </a:rPr>
              <a:t>пеноплекса</a:t>
            </a:r>
            <a:r>
              <a:rPr lang="ru-RU" dirty="0">
                <a:solidFill>
                  <a:schemeClr val="tx1"/>
                </a:solidFill>
              </a:rPr>
              <a:t>, 3 слоя</a:t>
            </a:r>
          </a:p>
          <a:p>
            <a:pPr fontAlgn="auto">
              <a:buFont typeface="Wingdings 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Размещение световых приборов на разных уровнях конструкции с целью «оживить» маску</a:t>
            </a:r>
          </a:p>
          <a:p>
            <a:pPr fontAlgn="auto">
              <a:buFont typeface="Wingdings 2"/>
              <a:buNone/>
              <a:defRPr/>
            </a:pPr>
            <a:r>
              <a:rPr lang="ru-RU" dirty="0">
                <a:solidFill>
                  <a:schemeClr val="tx1"/>
                </a:solidFill>
              </a:rPr>
              <a:t>Интеллектуальное управление всеми элементами (свет и спецэффекты)</a:t>
            </a:r>
          </a:p>
          <a:p>
            <a:pPr fontAlgn="auto"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17411" name="Изображение 4" descr="маска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794125" y="528638"/>
            <a:ext cx="4565650" cy="415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Box 5"/>
          <p:cNvSpPr txBox="1">
            <a:spLocks noChangeArrowheads="1"/>
          </p:cNvSpPr>
          <p:nvPr/>
        </p:nvSpPr>
        <p:spPr bwMode="auto">
          <a:xfrm>
            <a:off x="381000" y="704850"/>
            <a:ext cx="2362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9C7406"/>
                </a:solidFill>
                <a:latin typeface="Georgia" pitchFamily="18" charset="0"/>
              </a:rPr>
              <a:t>Центральный Тотем</a:t>
            </a:r>
          </a:p>
        </p:txBody>
      </p:sp>
      <p:sp>
        <p:nvSpPr>
          <p:cNvPr id="7" name="Название 5"/>
          <p:cNvSpPr txBox="1">
            <a:spLocks/>
          </p:cNvSpPr>
          <p:nvPr/>
        </p:nvSpPr>
        <p:spPr>
          <a:xfrm>
            <a:off x="6465888" y="0"/>
            <a:ext cx="2519362" cy="401638"/>
          </a:xfrm>
          <a:prstGeom prst="rect">
            <a:avLst/>
          </a:prstGeom>
        </p:spPr>
        <p:txBody>
          <a:bodyPr anchor="b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2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9C7406"/>
                </a:solidFill>
              </a:rPr>
              <a:t>Идея и решение</a:t>
            </a:r>
            <a:endParaRPr lang="ru-RU" dirty="0">
              <a:solidFill>
                <a:srgbClr val="9C7406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485900"/>
            <a:ext cx="2362200" cy="3108325"/>
          </a:xfrm>
        </p:spPr>
        <p:txBody>
          <a:bodyPr>
            <a:normAutofit fontScale="77500" lnSpcReduction="20000"/>
          </a:bodyPr>
          <a:lstStyle/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Декорация на металлической основе, имитирующая пещеру, через которую осуществлялся вход и выход в зал.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Собственное аудио-визуальное пространство, встроенные акустические системы для воспроизведения звуков джунглей, дым, подсветка лиан и стен.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Оформление </a:t>
            </a:r>
            <a:r>
              <a:rPr lang="ru-RU" dirty="0" err="1" smtClean="0">
                <a:solidFill>
                  <a:schemeClr val="tx1"/>
                </a:solidFill>
              </a:rPr>
              <a:t>техноплексом</a:t>
            </a:r>
            <a:r>
              <a:rPr lang="ru-RU" dirty="0" smtClean="0">
                <a:solidFill>
                  <a:schemeClr val="tx1"/>
                </a:solidFill>
              </a:rPr>
              <a:t> с полиграфической накаткой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Большое количество искусственной зелени </a:t>
            </a:r>
            <a:endParaRPr lang="ru-RU" dirty="0">
              <a:solidFill>
                <a:schemeClr val="tx1"/>
              </a:solidFill>
            </a:endParaRPr>
          </a:p>
          <a:p>
            <a:pPr fontAlgn="auto"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18435" name="TextBox 5"/>
          <p:cNvSpPr txBox="1">
            <a:spLocks noChangeArrowheads="1"/>
          </p:cNvSpPr>
          <p:nvPr/>
        </p:nvSpPr>
        <p:spPr bwMode="auto">
          <a:xfrm>
            <a:off x="381000" y="694449"/>
            <a:ext cx="2362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9C7406"/>
                </a:solidFill>
                <a:latin typeface="Georgia" pitchFamily="18" charset="0"/>
              </a:rPr>
              <a:t>Пещерный вход</a:t>
            </a:r>
          </a:p>
        </p:txBody>
      </p:sp>
      <p:sp>
        <p:nvSpPr>
          <p:cNvPr id="7" name="Название 5"/>
          <p:cNvSpPr txBox="1">
            <a:spLocks/>
          </p:cNvSpPr>
          <p:nvPr/>
        </p:nvSpPr>
        <p:spPr>
          <a:xfrm>
            <a:off x="6465888" y="323056"/>
            <a:ext cx="2519362" cy="401638"/>
          </a:xfrm>
          <a:prstGeom prst="rect">
            <a:avLst/>
          </a:prstGeom>
        </p:spPr>
        <p:txBody>
          <a:bodyPr anchor="b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2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9C7406"/>
                </a:solidFill>
              </a:rPr>
              <a:t>Идея и решение</a:t>
            </a:r>
          </a:p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rgbClr val="9C7406"/>
              </a:solidFill>
            </a:endParaRPr>
          </a:p>
        </p:txBody>
      </p:sp>
      <p:pic>
        <p:nvPicPr>
          <p:cNvPr id="18437" name="Изображение 3" descr="1-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9750" y="523875"/>
            <a:ext cx="4695825" cy="313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Изображение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883275" y="2947988"/>
            <a:ext cx="2887663" cy="1646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485900"/>
            <a:ext cx="2362200" cy="3108325"/>
          </a:xfrm>
        </p:spPr>
        <p:txBody>
          <a:bodyPr>
            <a:normAutofit fontScale="77500" lnSpcReduction="20000"/>
          </a:bodyPr>
          <a:lstStyle/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Мощный силовой каркас, выдерживающий вес маски, светового и звукового оборудования, проекторов и декораций.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Высвобождение пространства за счет размещения всего конструктива на втором ярусе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2 месяца сложных инженерных расчетов.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Интеграция с местным оборудованием, перерасчет нагрузок на подиум.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Более 100 метров ферм в сложной конфигурации. </a:t>
            </a:r>
            <a:endParaRPr lang="ru-RU" dirty="0">
              <a:solidFill>
                <a:schemeClr val="tx1"/>
              </a:solidFill>
            </a:endParaRPr>
          </a:p>
          <a:p>
            <a:pPr fontAlgn="auto"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19459" name="TextBox 5"/>
          <p:cNvSpPr txBox="1">
            <a:spLocks noChangeArrowheads="1"/>
          </p:cNvSpPr>
          <p:nvPr/>
        </p:nvSpPr>
        <p:spPr bwMode="auto">
          <a:xfrm>
            <a:off x="381000" y="704850"/>
            <a:ext cx="2362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000" b="1">
                <a:solidFill>
                  <a:srgbClr val="9C7406"/>
                </a:solidFill>
                <a:latin typeface="Georgia" pitchFamily="18" charset="0"/>
              </a:rPr>
              <a:t>Сценические конструкции</a:t>
            </a:r>
          </a:p>
        </p:txBody>
      </p:sp>
      <p:sp>
        <p:nvSpPr>
          <p:cNvPr id="7" name="Название 5"/>
          <p:cNvSpPr txBox="1">
            <a:spLocks/>
          </p:cNvSpPr>
          <p:nvPr/>
        </p:nvSpPr>
        <p:spPr>
          <a:xfrm>
            <a:off x="6465888" y="303212"/>
            <a:ext cx="2519362" cy="401638"/>
          </a:xfrm>
          <a:prstGeom prst="rect">
            <a:avLst/>
          </a:prstGeom>
        </p:spPr>
        <p:txBody>
          <a:bodyPr anchor="b">
            <a:normAutofit fontScale="9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2200" b="1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9C7406"/>
                </a:solidFill>
              </a:rPr>
              <a:t>Идея и решение</a:t>
            </a:r>
          </a:p>
          <a:p>
            <a:pPr fontAlgn="auto">
              <a:spcAft>
                <a:spcPts val="0"/>
              </a:spcAft>
              <a:defRPr/>
            </a:pPr>
            <a:endParaRPr lang="ru-RU" dirty="0">
              <a:solidFill>
                <a:srgbClr val="9C7406"/>
              </a:solidFill>
            </a:endParaRPr>
          </a:p>
        </p:txBody>
      </p:sp>
      <p:pic>
        <p:nvPicPr>
          <p:cNvPr id="19461" name="Изображение 4" descr="IMG_590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84500" y="582613"/>
            <a:ext cx="5932488" cy="395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Изображение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254750" y="3400425"/>
            <a:ext cx="2540000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379538"/>
            <a:ext cx="2362200" cy="3636962"/>
          </a:xfrm>
        </p:spPr>
        <p:txBody>
          <a:bodyPr>
            <a:normAutofit fontScale="70000" lnSpcReduction="20000"/>
          </a:bodyPr>
          <a:lstStyle/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12 кВт компактного линейного массива JBL VRX-серии. Высокая эстетика, компактность, концертное качество звука.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Свыше 100 световых приборов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30000 алмн видео-проекции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Обеспечение технических райдеров в условиях регулярной смены коллективов на площадке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Центральный </a:t>
            </a:r>
            <a:r>
              <a:rPr lang="ru-RU" dirty="0" err="1" smtClean="0">
                <a:solidFill>
                  <a:schemeClr val="tx1"/>
                </a:solidFill>
              </a:rPr>
              <a:t>перфоманс</a:t>
            </a:r>
            <a:r>
              <a:rPr lang="ru-RU" dirty="0" smtClean="0">
                <a:solidFill>
                  <a:schemeClr val="tx1"/>
                </a:solidFill>
              </a:rPr>
              <a:t>, прописанный по тайм-коду.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Прямая видео-трансляция на экраны</a:t>
            </a:r>
          </a:p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Съемка подготовки и хода проекта с 5 камер.</a:t>
            </a:r>
            <a:endParaRPr lang="ru-RU" dirty="0">
              <a:solidFill>
                <a:schemeClr val="tx1"/>
              </a:solidFill>
            </a:endParaRPr>
          </a:p>
          <a:p>
            <a:pPr fontAlgn="auto">
              <a:buFont typeface="Wingdings 2"/>
              <a:buNone/>
              <a:defRPr/>
            </a:pPr>
            <a:endParaRPr lang="ru-RU" dirty="0"/>
          </a:p>
        </p:txBody>
      </p:sp>
      <p:sp>
        <p:nvSpPr>
          <p:cNvPr id="20483" name="TextBox 5"/>
          <p:cNvSpPr txBox="1">
            <a:spLocks noChangeArrowheads="1"/>
          </p:cNvSpPr>
          <p:nvPr/>
        </p:nvSpPr>
        <p:spPr bwMode="auto">
          <a:xfrm>
            <a:off x="381000" y="682026"/>
            <a:ext cx="23622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C7406"/>
                </a:solidFill>
                <a:latin typeface="Georgia" pitchFamily="18" charset="0"/>
              </a:rPr>
              <a:t>Звук, свет, мультимедиа</a:t>
            </a:r>
          </a:p>
        </p:txBody>
      </p:sp>
      <p:pic>
        <p:nvPicPr>
          <p:cNvPr id="20485" name="Изображение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48000" y="654050"/>
            <a:ext cx="5842000" cy="389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6848669" y="17034"/>
            <a:ext cx="22060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rgbClr val="9C7406"/>
                </a:solidFill>
                <a:latin typeface="+mj-lt"/>
              </a:rPr>
              <a:t>Идея и решение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rgbClr val="9C7406"/>
                </a:solidFill>
              </a:rPr>
              <a:t>Имплементация</a:t>
            </a:r>
            <a:endParaRPr lang="ru-RU" dirty="0">
              <a:solidFill>
                <a:srgbClr val="9C7406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81000" y="1270000"/>
            <a:ext cx="8243888" cy="3694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latin typeface="+mn-lt"/>
                <a:cs typeface="+mn-cs"/>
              </a:rPr>
              <a:t>Разработка технического проекта. Компьютерное моделирование на основе предварительного макетирования декоративных элементов      (3 месяца до шоу).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latin typeface="+mn-lt"/>
                <a:cs typeface="+mn-cs"/>
              </a:rPr>
              <a:t>Инженерные расчеты. Произведение замеров, анализ технической документации по оборудованию и площадке, расчеты весовых и электрических нагрузок (2 месяца до шоу).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latin typeface="+mn-lt"/>
                <a:cs typeface="+mn-cs"/>
              </a:rPr>
              <a:t>Согласование проекта с площадкой проведения мероприятия (2 недели до шоу).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latin typeface="+mn-lt"/>
                <a:cs typeface="+mn-cs"/>
              </a:rPr>
              <a:t>Подбор рабочей группы, создание монтажных планов, подготовка аудио-визуального контента (2 недели до шоу).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latin typeface="+mn-lt"/>
                <a:cs typeface="+mn-cs"/>
              </a:rPr>
              <a:t>Монтаж и настройка оборудования (48 часов).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ru-RU" dirty="0">
                <a:latin typeface="+mn-lt"/>
                <a:cs typeface="+mn-cs"/>
              </a:rPr>
              <a:t>Реализация мероприятия (6 часов).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+mn-lt"/>
              <a:cs typeface="+mn-cs"/>
            </a:endParaRPr>
          </a:p>
        </p:txBody>
      </p:sp>
      <p:pic>
        <p:nvPicPr>
          <p:cNvPr id="21507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772400" y="38354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5"/>
          <p:cNvSpPr txBox="1">
            <a:spLocks noChangeArrowheads="1"/>
          </p:cNvSpPr>
          <p:nvPr/>
        </p:nvSpPr>
        <p:spPr bwMode="auto">
          <a:xfrm>
            <a:off x="5461000" y="0"/>
            <a:ext cx="33353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C7406"/>
                </a:solidFill>
                <a:latin typeface="Georgia" pitchFamily="18" charset="0"/>
              </a:rPr>
              <a:t>Проблемы и сложности</a:t>
            </a:r>
          </a:p>
        </p:txBody>
      </p:sp>
      <p:sp>
        <p:nvSpPr>
          <p:cNvPr id="22530" name="TextBox 6"/>
          <p:cNvSpPr txBox="1">
            <a:spLocks noChangeArrowheads="1"/>
          </p:cNvSpPr>
          <p:nvPr/>
        </p:nvSpPr>
        <p:spPr bwMode="auto">
          <a:xfrm>
            <a:off x="3122613" y="514350"/>
            <a:ext cx="28273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Georgia" pitchFamily="18" charset="0"/>
              </a:rPr>
              <a:t>Борьба с лишним весом.</a:t>
            </a:r>
          </a:p>
        </p:txBody>
      </p:sp>
      <p:sp>
        <p:nvSpPr>
          <p:cNvPr id="22531" name="TextBox 7"/>
          <p:cNvSpPr txBox="1">
            <a:spLocks noChangeArrowheads="1"/>
          </p:cNvSpPr>
          <p:nvPr/>
        </p:nvSpPr>
        <p:spPr bwMode="auto">
          <a:xfrm>
            <a:off x="3122613" y="2914650"/>
            <a:ext cx="3278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>
                <a:latin typeface="Georgia" pitchFamily="18" charset="0"/>
              </a:rPr>
              <a:t>Перфекционизм в действии.</a:t>
            </a:r>
          </a:p>
        </p:txBody>
      </p:sp>
      <p:sp>
        <p:nvSpPr>
          <p:cNvPr id="22532" name="TextBox 8"/>
          <p:cNvSpPr txBox="1">
            <a:spLocks noChangeArrowheads="1"/>
          </p:cNvSpPr>
          <p:nvPr/>
        </p:nvSpPr>
        <p:spPr bwMode="auto">
          <a:xfrm>
            <a:off x="4413250" y="882650"/>
            <a:ext cx="4383088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Georgia" pitchFamily="18" charset="0"/>
              </a:rPr>
              <a:t>Для снижения нагрузок на несущие конструкции здания, на выставочный фанерный недемонтируемый подиум Ярмарки, на фермовый каркас и перила была предпринята активная борьба с «лишним весом». Перераспределение нагрузок, использование ультралегкого техноплекса, преимущественное использование компактного оборудования, светодиодного света и прочих решений.</a:t>
            </a:r>
          </a:p>
        </p:txBody>
      </p:sp>
      <p:sp>
        <p:nvSpPr>
          <p:cNvPr id="22533" name="TextBox 9"/>
          <p:cNvSpPr txBox="1">
            <a:spLocks noChangeArrowheads="1"/>
          </p:cNvSpPr>
          <p:nvPr/>
        </p:nvSpPr>
        <p:spPr bwMode="auto">
          <a:xfrm>
            <a:off x="4413250" y="3287713"/>
            <a:ext cx="43830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Georgia" pitchFamily="18" charset="0"/>
              </a:rPr>
              <a:t>Для размещения звука в подвес в идеальной точке, был переработан технический проект и внесены дополнительные конструктивные элементы в сценическую конструкцию. Только ради этого все инженерные расчеты делались заново.</a:t>
            </a:r>
          </a:p>
        </p:txBody>
      </p:sp>
      <p:sp>
        <p:nvSpPr>
          <p:cNvPr id="22534" name="TextBox 10"/>
          <p:cNvSpPr txBox="1">
            <a:spLocks noChangeArrowheads="1"/>
          </p:cNvSpPr>
          <p:nvPr/>
        </p:nvSpPr>
        <p:spPr bwMode="auto">
          <a:xfrm>
            <a:off x="254000" y="804863"/>
            <a:ext cx="20923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>
                <a:latin typeface="Georgia" pitchFamily="18" charset="0"/>
              </a:rPr>
              <a:t>Прочие сложности:</a:t>
            </a:r>
          </a:p>
          <a:p>
            <a:endParaRPr lang="ru-RU" sz="1400">
              <a:solidFill>
                <a:srgbClr val="9C7406"/>
              </a:solidFill>
              <a:latin typeface="Georgia" pitchFamily="18" charset="0"/>
            </a:endParaRPr>
          </a:p>
          <a:p>
            <a:endParaRPr lang="ru-RU" sz="1200">
              <a:solidFill>
                <a:srgbClr val="000000"/>
              </a:solidFill>
              <a:latin typeface="Georgia" pitchFamily="18" charset="0"/>
            </a:endParaRPr>
          </a:p>
          <a:p>
            <a:endParaRPr lang="ru-RU" sz="1400">
              <a:solidFill>
                <a:srgbClr val="9C7406"/>
              </a:solidFill>
              <a:latin typeface="Georgia" pitchFamily="18" charset="0"/>
            </a:endParaRPr>
          </a:p>
        </p:txBody>
      </p:sp>
      <p:sp>
        <p:nvSpPr>
          <p:cNvPr id="22535" name="TextBox 11"/>
          <p:cNvSpPr txBox="1">
            <a:spLocks noChangeArrowheads="1"/>
          </p:cNvSpPr>
          <p:nvPr/>
        </p:nvSpPr>
        <p:spPr bwMode="auto">
          <a:xfrm>
            <a:off x="765175" y="1268413"/>
            <a:ext cx="1997075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>
                <a:latin typeface="Georgia" pitchFamily="18" charset="0"/>
              </a:rPr>
              <a:t>Работа в историческом здании, с нежной отделкой и сложной архитектурой</a:t>
            </a:r>
          </a:p>
          <a:p>
            <a:endParaRPr lang="ru-RU" sz="1200">
              <a:latin typeface="Georgia" pitchFamily="18" charset="0"/>
            </a:endParaRPr>
          </a:p>
          <a:p>
            <a:r>
              <a:rPr lang="ru-RU" sz="1200">
                <a:latin typeface="Georgia" pitchFamily="18" charset="0"/>
              </a:rPr>
              <a:t>Сжатые сроки монтажей, условия «новогодней лихорадки» - большой штат монтажников</a:t>
            </a:r>
          </a:p>
          <a:p>
            <a:endParaRPr lang="ru-RU" sz="1200">
              <a:latin typeface="Georgia" pitchFamily="18" charset="0"/>
            </a:endParaRPr>
          </a:p>
          <a:p>
            <a:r>
              <a:rPr lang="ru-RU" sz="1200">
                <a:latin typeface="Georgia" pitchFamily="18" charset="0"/>
              </a:rPr>
              <a:t>Искушенный клиент </a:t>
            </a:r>
          </a:p>
          <a:p>
            <a:endParaRPr lang="ru-RU" sz="1200">
              <a:latin typeface="Georgia" pitchFamily="18" charset="0"/>
            </a:endParaRPr>
          </a:p>
          <a:p>
            <a:r>
              <a:rPr lang="ru-RU" sz="1200">
                <a:latin typeface="Georgia" pitchFamily="18" charset="0"/>
              </a:rPr>
              <a:t>Большие расстояния, проблемы с коммутацией</a:t>
            </a:r>
          </a:p>
          <a:p>
            <a:endParaRPr lang="ru-RU" sz="1200">
              <a:latin typeface="Georgia" pitchFamily="18" charset="0"/>
            </a:endParaRPr>
          </a:p>
          <a:p>
            <a:r>
              <a:rPr lang="ru-RU" sz="1200">
                <a:latin typeface="Georgia" pitchFamily="18" charset="0"/>
              </a:rPr>
              <a:t>Не безграничный бюджет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dirty="0" smtClean="0">
                <a:solidFill>
                  <a:schemeClr val="accent2"/>
                </a:solidFill>
              </a:rPr>
              <a:t>Реализация</a:t>
            </a:r>
            <a:endParaRPr lang="ru-RU" dirty="0">
              <a:solidFill>
                <a:schemeClr val="accent2"/>
              </a:solidFill>
            </a:endParaRPr>
          </a:p>
        </p:txBody>
      </p:sp>
      <p:sp>
        <p:nvSpPr>
          <p:cNvPr id="23554" name="TextBox 3"/>
          <p:cNvSpPr txBox="1">
            <a:spLocks noChangeArrowheads="1"/>
          </p:cNvSpPr>
          <p:nvPr/>
        </p:nvSpPr>
        <p:spPr bwMode="auto">
          <a:xfrm>
            <a:off x="392113" y="1512888"/>
            <a:ext cx="844391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Georgia" pitchFamily="18" charset="0"/>
              </a:rPr>
              <a:t>Проект реализовывался в тесном сотрудничестве с нашей event-компанией. </a:t>
            </a:r>
          </a:p>
          <a:p>
            <a:endParaRPr lang="ru-RU">
              <a:latin typeface="Georgia" pitchFamily="18" charset="0"/>
            </a:endParaRPr>
          </a:p>
          <a:p>
            <a:r>
              <a:rPr lang="ru-RU">
                <a:latin typeface="Georgia" pitchFamily="18" charset="0"/>
              </a:rPr>
              <a:t>Многие недели весь этаж нашего здания гудел спорами, жаркими обсуждениями идеи и мнений. </a:t>
            </a:r>
          </a:p>
          <a:p>
            <a:r>
              <a:rPr lang="ru-RU">
                <a:latin typeface="Georgia" pitchFamily="18" charset="0"/>
              </a:rPr>
              <a:t>Техническая команда сутками готовила оборудование, паяла дополнительные провода, ломала голову над инженерными решениями.</a:t>
            </a:r>
          </a:p>
          <a:p>
            <a:endParaRPr lang="ru-RU">
              <a:latin typeface="Georgia" pitchFamily="18" charset="0"/>
            </a:endParaRPr>
          </a:p>
          <a:p>
            <a:r>
              <a:rPr lang="ru-RU">
                <a:latin typeface="Georgia" pitchFamily="18" charset="0"/>
              </a:rPr>
              <a:t>Итог: каждый элемент технического оснащения был выполнен в срок, в полном объеме и качестве. </a:t>
            </a:r>
          </a:p>
          <a:p>
            <a:endParaRPr lang="ru-RU">
              <a:latin typeface="Georgia" pitchFamily="18" charset="0"/>
            </a:endParaRPr>
          </a:p>
          <a:p>
            <a:r>
              <a:rPr lang="ru-RU">
                <a:latin typeface="Georgia" pitchFamily="18" charset="0"/>
              </a:rPr>
              <a:t>							ps: см. видео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Результаты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485900"/>
            <a:ext cx="2362200" cy="3108325"/>
          </a:xfrm>
        </p:spPr>
        <p:txBody>
          <a:bodyPr>
            <a:normAutofit fontScale="92500"/>
          </a:bodyPr>
          <a:lstStyle/>
          <a:p>
            <a:pPr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Уже более 4-х лет Нижегородская Нотариальная Палата доверяет нам все свои проекты, а главное – ИДЕИ! Самые смелые фантазии воплощаются в красивые, интересные и захватывающие проекты.</a:t>
            </a:r>
          </a:p>
          <a:p>
            <a:pPr algn="r" fontAlgn="auto">
              <a:buFont typeface="Wingdings 2"/>
              <a:buNone/>
              <a:defRPr/>
            </a:pPr>
            <a:r>
              <a:rPr lang="ru-RU" dirty="0" smtClean="0">
                <a:solidFill>
                  <a:schemeClr val="tx1"/>
                </a:solidFill>
              </a:rPr>
              <a:t>Это и есть наш РЕЗУЛЬТАТ.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6596063" y="53975"/>
            <a:ext cx="216693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b="1">
                <a:solidFill>
                  <a:srgbClr val="D09A08"/>
                </a:solidFill>
                <a:latin typeface="Georgia" pitchFamily="18" charset="0"/>
              </a:rPr>
              <a:t>Эффективность</a:t>
            </a:r>
          </a:p>
        </p:txBody>
      </p:sp>
      <p:pic>
        <p:nvPicPr>
          <p:cNvPr id="24580" name="Изображение 5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13138" y="1868488"/>
            <a:ext cx="1897062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Изображение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513138" y="539750"/>
            <a:ext cx="1897062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Изображение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486400" y="539750"/>
            <a:ext cx="2784475" cy="417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301625" y="96838"/>
            <a:ext cx="8534400" cy="569912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2000" dirty="0" smtClean="0">
                <a:solidFill>
                  <a:schemeClr val="accent4"/>
                </a:solidFill>
              </a:rPr>
              <a:t>Особенности и дополнительная информация</a:t>
            </a:r>
            <a:endParaRPr lang="ru-RU" sz="2000" dirty="0">
              <a:solidFill>
                <a:schemeClr val="accent4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01625" y="1028700"/>
            <a:ext cx="4038600" cy="3511550"/>
          </a:xfrm>
        </p:spPr>
        <p:txBody>
          <a:bodyPr>
            <a:normAutofit fontScale="85000" lnSpcReduction="20000"/>
          </a:bodyPr>
          <a:lstStyle/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/>
              <a:t>Страсть клиента к техническим фишкам. Идея всего </a:t>
            </a:r>
            <a:r>
              <a:rPr lang="ru-RU" sz="1600" dirty="0" err="1" smtClean="0"/>
              <a:t>ивента</a:t>
            </a:r>
            <a:r>
              <a:rPr lang="ru-RU" sz="1600" dirty="0" smtClean="0"/>
              <a:t> отталкивается от уникальной техническо-декоративной «фишки». Первыми, к кому обращается клиент, является наша Прокатная Компания. А уже наши идеи и предложения перетекают в бриф по организации проекта.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ru-RU" sz="1600" dirty="0" smtClean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/>
              <a:t>Задача сделать банальное не банальным. Давно «</a:t>
            </a:r>
            <a:r>
              <a:rPr lang="ru-RU" sz="1600" dirty="0" err="1" smtClean="0"/>
              <a:t>искатанная</a:t>
            </a:r>
            <a:r>
              <a:rPr lang="ru-RU" sz="1600" dirty="0" smtClean="0"/>
              <a:t>» тема африканского нового года должна была приобрести новое звучание и характер.</a:t>
            </a:r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ru-RU" sz="1600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1600" dirty="0" smtClean="0"/>
              <a:t>Весь проект был заранее визуализирован, что позволяло клиенту корректировать его, а нам подготовиться к каждому элементу шоу так, чтобы во время мероприятия не произошло ни единой помарки.</a:t>
            </a:r>
            <a:endParaRPr lang="ru-RU" sz="1600" dirty="0"/>
          </a:p>
          <a:p>
            <a:pPr marL="0" indent="0" fontAlgn="auto">
              <a:spcAft>
                <a:spcPts val="0"/>
              </a:spcAft>
              <a:buFont typeface="Wingdings 2"/>
              <a:buNone/>
              <a:defRPr/>
            </a:pPr>
            <a:endParaRPr lang="ru-RU" dirty="0"/>
          </a:p>
        </p:txBody>
      </p:sp>
      <p:pic>
        <p:nvPicPr>
          <p:cNvPr id="25603" name="Изображение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21488" y="1741488"/>
            <a:ext cx="2014537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Изображение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821488" y="2868613"/>
            <a:ext cx="2014537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Изображение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19638" y="2868613"/>
            <a:ext cx="2014537" cy="1090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Изображение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719638" y="1741488"/>
            <a:ext cx="2022475" cy="109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Название 2"/>
          <p:cNvSpPr>
            <a:spLocks noGrp="1"/>
          </p:cNvSpPr>
          <p:nvPr>
            <p:ph type="title"/>
          </p:nvPr>
        </p:nvSpPr>
        <p:spPr>
          <a:xfrm>
            <a:off x="722313" y="476250"/>
            <a:ext cx="7772400" cy="792163"/>
          </a:xfrm>
        </p:spPr>
        <p:txBody>
          <a:bodyPr/>
          <a:lstStyle/>
          <a:p>
            <a:r>
              <a:rPr lang="ru-RU" sz="3200" smtClean="0">
                <a:solidFill>
                  <a:srgbClr val="824F1C"/>
                </a:solidFill>
              </a:rPr>
              <a:t>Прокатная компания «АРТон-НН»</a:t>
            </a:r>
          </a:p>
        </p:txBody>
      </p:sp>
      <p:sp>
        <p:nvSpPr>
          <p:cNvPr id="26626" name="TextBox 4"/>
          <p:cNvSpPr txBox="1">
            <a:spLocks noChangeArrowheads="1"/>
          </p:cNvSpPr>
          <p:nvPr/>
        </p:nvSpPr>
        <p:spPr bwMode="auto">
          <a:xfrm>
            <a:off x="4471988" y="2503488"/>
            <a:ext cx="40227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ru-RU">
                <a:latin typeface="Georgia" pitchFamily="18" charset="0"/>
              </a:rPr>
              <a:t>Статин Артем Сергеевич, директор</a:t>
            </a:r>
          </a:p>
          <a:p>
            <a:pPr algn="r"/>
            <a:r>
              <a:rPr lang="ru-RU">
                <a:latin typeface="Georgia" pitchFamily="18" charset="0"/>
              </a:rPr>
              <a:t>8-920-252-15-15</a:t>
            </a:r>
          </a:p>
          <a:p>
            <a:pPr algn="r"/>
            <a:r>
              <a:rPr lang="en-US">
                <a:latin typeface="Georgia" pitchFamily="18" charset="0"/>
                <a:hlinkClick r:id="rId2"/>
              </a:rPr>
              <a:t>a</a:t>
            </a:r>
            <a:r>
              <a:rPr lang="ru-RU">
                <a:latin typeface="Georgia" pitchFamily="18" charset="0"/>
                <a:hlinkClick r:id="rId2"/>
              </a:rPr>
              <a:t>rton_sales@mail.ru</a:t>
            </a:r>
            <a:endParaRPr lang="ru-RU">
              <a:latin typeface="Georgia" pitchFamily="18" charset="0"/>
            </a:endParaRPr>
          </a:p>
          <a:p>
            <a:pPr algn="r"/>
            <a:r>
              <a:rPr lang="en-US">
                <a:latin typeface="Georgia" pitchFamily="18" charset="0"/>
              </a:rPr>
              <a:t>a</a:t>
            </a:r>
            <a:r>
              <a:rPr lang="ru-RU">
                <a:latin typeface="Georgia" pitchFamily="18" charset="0"/>
              </a:rPr>
              <a:t>rton-nn.ru</a:t>
            </a:r>
          </a:p>
          <a:p>
            <a:pPr algn="r"/>
            <a:endParaRPr lang="ru-RU">
              <a:latin typeface="Georgia" pitchFamily="18" charset="0"/>
            </a:endParaRPr>
          </a:p>
        </p:txBody>
      </p:sp>
      <p:pic>
        <p:nvPicPr>
          <p:cNvPr id="26627" name="Изображение 6" descr="лого_20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3" y="1843088"/>
            <a:ext cx="2147887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4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474913" y="3111500"/>
            <a:ext cx="1473200" cy="147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b="1" dirty="0" smtClean="0"/>
              <a:t>          </a:t>
            </a:r>
            <a:r>
              <a:rPr lang="ru-RU" sz="2000" b="1" dirty="0" smtClean="0"/>
              <a:t>Информация </a:t>
            </a:r>
            <a:r>
              <a:rPr lang="ru-RU" sz="2000" b="1" dirty="0" smtClean="0"/>
              <a:t>для жюри конкурса </a:t>
            </a:r>
            <a:r>
              <a:rPr lang="en-US" sz="2000" b="1" dirty="0" smtClean="0"/>
              <a:t>Event-</a:t>
            </a:r>
            <a:r>
              <a:rPr lang="ru-RU" sz="2000" b="1" dirty="0" smtClean="0"/>
              <a:t>Прорыв</a:t>
            </a:r>
            <a:endParaRPr lang="ru-RU" sz="2000" b="1" dirty="0" smtClean="0">
              <a:latin typeface="Tahoma" pitchFamily="34" charset="0"/>
              <a:cs typeface="Tahoma" pitchFamily="34" charset="0"/>
            </a:endParaRPr>
          </a:p>
        </p:txBody>
      </p:sp>
      <p:sp>
        <p:nvSpPr>
          <p:cNvPr id="14340" name="TextBox 4"/>
          <p:cNvSpPr txBox="1">
            <a:spLocks noChangeArrowheads="1"/>
          </p:cNvSpPr>
          <p:nvPr/>
        </p:nvSpPr>
        <p:spPr bwMode="auto">
          <a:xfrm>
            <a:off x="172824" y="857250"/>
            <a:ext cx="8818776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После просмотра данной презентации Вам необходимо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авторизоваться  на сайте 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http://www.eventnn.ru/</a:t>
            </a:r>
            <a:r>
              <a:rPr lang="ru-RU" dirty="0">
                <a:solidFill>
                  <a:srgbClr val="000000"/>
                </a:solidFill>
              </a:rPr>
              <a:t> </a:t>
            </a:r>
            <a:r>
              <a:rPr lang="en-US" dirty="0">
                <a:solidFill>
                  <a:srgbClr val="000000"/>
                </a:solidFill>
              </a:rPr>
              <a:t>  </a:t>
            </a:r>
            <a:r>
              <a:rPr lang="ru-RU" dirty="0">
                <a:solidFill>
                  <a:srgbClr val="000000"/>
                </a:solidFill>
              </a:rPr>
              <a:t>и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выставить оценку  на странице 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http://</a:t>
            </a:r>
            <a:r>
              <a:rPr lang="en-US" dirty="0">
                <a:solidFill>
                  <a:srgbClr val="000000"/>
                </a:solidFill>
                <a:hlinkClick r:id="rId2"/>
              </a:rPr>
              <a:t>www.</a:t>
            </a:r>
            <a:r>
              <a:rPr lang="en-US" dirty="0">
                <a:solidFill>
                  <a:srgbClr val="000000"/>
                </a:solidFill>
                <a:hlinkClick r:id="rId3"/>
              </a:rPr>
              <a:t>eventnn.ru/contest</a:t>
            </a:r>
            <a:r>
              <a:rPr lang="en-US" dirty="0">
                <a:solidFill>
                  <a:srgbClr val="000000"/>
                </a:solidFill>
              </a:rPr>
              <a:t>/</a:t>
            </a:r>
            <a:r>
              <a:rPr lang="ru-RU" dirty="0">
                <a:solidFill>
                  <a:srgbClr val="00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 в строке, соответствующей данной заявке.</a:t>
            </a:r>
            <a:endParaRPr lang="en-US" dirty="0">
              <a:solidFill>
                <a:srgbClr val="00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dirty="0">
                <a:solidFill>
                  <a:srgbClr val="000000"/>
                </a:solidFill>
              </a:rPr>
              <a:t>Для подтверждения оценки необходимо ввести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уникальный для каждой презентации двухзначный 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ru-RU" dirty="0">
                <a:solidFill>
                  <a:srgbClr val="000000"/>
                </a:solidFill>
              </a:rPr>
              <a:t>код подтверждения оценки, представленный ниже.</a:t>
            </a: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FF0000"/>
                </a:solidFill>
              </a:rPr>
              <a:t>Код подтверждения оценки  = 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en-US" b="1" dirty="0" smtClean="0">
                <a:solidFill>
                  <a:srgbClr val="FF0000"/>
                </a:solidFill>
              </a:rPr>
              <a:t>6H</a:t>
            </a:r>
            <a:r>
              <a:rPr lang="ru-RU" b="1" dirty="0" smtClean="0">
                <a:solidFill>
                  <a:srgbClr val="FF0000"/>
                </a:solidFill>
              </a:rPr>
              <a:t>   </a:t>
            </a:r>
            <a:endParaRPr lang="en-US" b="1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sz="1400" b="1" dirty="0">
                <a:solidFill>
                  <a:srgbClr val="000000"/>
                </a:solidFill>
              </a:rPr>
              <a:t>(язык английский, шрифт заглавный)</a:t>
            </a:r>
          </a:p>
          <a:p>
            <a:pPr algn="just">
              <a:lnSpc>
                <a:spcPct val="150000"/>
              </a:lnSpc>
            </a:pPr>
            <a:r>
              <a:rPr lang="ru-RU" sz="1200" dirty="0">
                <a:solidFill>
                  <a:srgbClr val="000000"/>
                </a:solidFill>
              </a:rPr>
              <a:t>Примечание: В случае нахождения на странице сайта более 20 минут авторизация прекращается автоматически. Необходимо обновить страницу и повторно авторизоваться. При возникновении проблем с голосованием направьте ваши оценки в любом понятном виде на адрес </a:t>
            </a:r>
            <a:r>
              <a:rPr lang="en-US" sz="1200" b="1" dirty="0">
                <a:solidFill>
                  <a:srgbClr val="000000"/>
                </a:solidFill>
                <a:hlinkClick r:id="rId4"/>
              </a:rPr>
              <a:t>sergey@eventnn.ru</a:t>
            </a:r>
            <a:r>
              <a:rPr lang="ru-RU" sz="1200" dirty="0">
                <a:solidFill>
                  <a:srgbClr val="000000"/>
                </a:solidFill>
              </a:rPr>
              <a:t>.</a:t>
            </a:r>
            <a:endParaRPr lang="en-US" sz="1200" dirty="0">
              <a:solidFill>
                <a:srgbClr val="000000"/>
              </a:solidFill>
            </a:endParaRPr>
          </a:p>
        </p:txBody>
      </p:sp>
      <p:pic>
        <p:nvPicPr>
          <p:cNvPr id="6" name="Picture 8" descr="F:\Конкурс Event-Проектов 2015\Фирменный стиль Прорыв 15\Лого\logo-event-proriv_в кривых2015-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824" y="0"/>
            <a:ext cx="1219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Другое 3">
      <a:dk1>
        <a:sysClr val="windowText" lastClr="000000"/>
      </a:dk1>
      <a:lt1>
        <a:sysClr val="window" lastClr="FFFFFF"/>
      </a:lt1>
      <a:dk2>
        <a:srgbClr val="738450"/>
      </a:dk2>
      <a:lt2>
        <a:srgbClr val="A6FF4D"/>
      </a:lt2>
      <a:accent1>
        <a:srgbClr val="6FB014"/>
      </a:accent1>
      <a:accent2>
        <a:srgbClr val="D09A08"/>
      </a:accent2>
      <a:accent3>
        <a:srgbClr val="F2EC86"/>
      </a:accent3>
      <a:accent4>
        <a:srgbClr val="824F1C"/>
      </a:accent4>
      <a:accent5>
        <a:srgbClr val="511818"/>
      </a:accent5>
      <a:accent6>
        <a:srgbClr val="553876"/>
      </a:accent6>
      <a:hlink>
        <a:srgbClr val="929547"/>
      </a:hlink>
      <a:folHlink>
        <a:srgbClr val="56633C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Официальная.thmx</Template>
  <TotalTime>664</TotalTime>
  <Words>862</Words>
  <Application>Microsoft Office PowerPoint</Application>
  <PresentationFormat>Экран (16:9)</PresentationFormat>
  <Paragraphs>112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Civic</vt:lpstr>
      <vt:lpstr>Номинация – Техническое Обеспечение Мероприятия Проект «Африканский Новый Год». Корпоративное мероприятие для Нижегородской Нотариальной Палаты  Участник – Прокатная Компания «АРТон-НН»</vt:lpstr>
      <vt:lpstr>Вводные данные</vt:lpstr>
      <vt:lpstr>БРИФ   Мы все придумали…Хотим в Африку!)</vt:lpstr>
      <vt:lpstr>Идея и решение</vt:lpstr>
      <vt:lpstr>Слайд 5</vt:lpstr>
      <vt:lpstr>Слайд 6</vt:lpstr>
      <vt:lpstr>Слайд 7</vt:lpstr>
      <vt:lpstr>Слайд 8</vt:lpstr>
      <vt:lpstr>Имплементация</vt:lpstr>
      <vt:lpstr>Слайд 10</vt:lpstr>
      <vt:lpstr>Реализация</vt:lpstr>
      <vt:lpstr>Результаты</vt:lpstr>
      <vt:lpstr>Особенности и дополнительная информация</vt:lpstr>
      <vt:lpstr>Прокатная компания «АРТон-НН»</vt:lpstr>
      <vt:lpstr>          Информация для жюри конкурса Event-Прорыв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Номинация – Техническое Обеспечение Мероприятия Проект «Африканский Новый Год», Корпоративное мероприятие для Нижегородской Нотариальной Палаты  Участник – Прокатная Компания «АРТон-НН»</dc:title>
  <dc:creator>Ольга</dc:creator>
  <cp:lastModifiedBy>Сергей</cp:lastModifiedBy>
  <cp:revision>30</cp:revision>
  <dcterms:created xsi:type="dcterms:W3CDTF">2016-02-17T08:53:04Z</dcterms:created>
  <dcterms:modified xsi:type="dcterms:W3CDTF">2016-02-28T16:25:34Z</dcterms:modified>
</cp:coreProperties>
</file>