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9" r:id="rId2"/>
    <p:sldId id="280" r:id="rId3"/>
    <p:sldId id="281" r:id="rId4"/>
    <p:sldId id="282" r:id="rId5"/>
    <p:sldId id="283" r:id="rId6"/>
    <p:sldId id="285" r:id="rId7"/>
    <p:sldId id="286" r:id="rId8"/>
    <p:sldId id="287" r:id="rId9"/>
    <p:sldId id="290" r:id="rId10"/>
    <p:sldId id="284" r:id="rId11"/>
    <p:sldId id="288" r:id="rId12"/>
    <p:sldId id="291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990099"/>
    <a:srgbClr val="FF00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 Narrow" charset="0"/>
                <a:ea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DF4487A-6822-4DB7-A5B1-2E24E3BF2EE6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 Narrow" charset="0"/>
                <a:ea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4F078A4-C8A0-4542-AEED-8077090803E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1pPr>
    <a:lvl2pPr marL="457200" algn="l" defTabSz="457200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2pPr>
    <a:lvl3pPr marL="914400" algn="l" defTabSz="457200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3pPr>
    <a:lvl4pPr marL="1371600" algn="l" defTabSz="457200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4pPr>
    <a:lvl5pPr marL="1828800" algn="l" defTabSz="457200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kumimoji="0" lang="ru-RU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FA0F647-1644-4B3A-B326-7EB4F129C302}" type="slidenum">
              <a:rPr lang="ru-RU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8AFD7-002B-4423-B2E2-B246F3B1DAF1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2A816-46D6-4669-B4DB-CA98860F00B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C7BB14-55D3-4383-BA5F-BC5BD44BB798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C06912-8F30-40D0-B9C2-891F6112A11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2D8FB5-BA88-4941-B511-93FD247D2BD2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0B7BF-49C2-481D-8FDF-409B07F35F6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B59A8C-C4CD-4DE2-BC2D-19912604A8CC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36FCA8-4EDC-44C8-9C33-C915C4ECBE6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002311-5218-490F-83D5-BFEF5A9DDAC9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99867-1F18-4267-9181-3654422EB4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799F1F-03D4-4B79-BF9A-EDD466F06C17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F3F2A-F5A9-4825-8B70-2B20AE89CA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BFFB0D-C60E-4EF6-B642-6B1E357C57CE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03DEA3-C9E9-461A-9C8E-5D9892583DA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7DB275E-8862-42B5-A22A-1587BC2561DF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E0548D-D68D-47A5-87D7-568F4F346B7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F82E42-A48A-4613-A78A-73C3A3A96C4F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FB7ED-406B-4B8A-8DD4-628E890ADA6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CDF094-6DE8-47E7-BEE9-A13678109ADF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BD0A3-4197-4AEA-AE29-673B41128A0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197223-21A8-44F9-A3D6-B6BA1C6389B7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7BFA4-2578-4A92-AC77-517833141D9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D5D6484-BC49-451A-919D-45C131749815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B115110-B8F3-4948-BFC4-0F37D08D3FB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6"/>
          <p:cNvSpPr>
            <a:spLocks noChangeArrowheads="1"/>
          </p:cNvSpPr>
          <p:nvPr/>
        </p:nvSpPr>
        <p:spPr bwMode="auto">
          <a:xfrm>
            <a:off x="539750" y="3500438"/>
            <a:ext cx="82073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rgbClr val="990099"/>
                </a:solidFill>
                <a:latin typeface="Arial" charset="0"/>
              </a:rPr>
              <a:t>Официальное открытие косметологической клиники</a:t>
            </a:r>
          </a:p>
          <a:p>
            <a:pPr algn="ctr"/>
            <a:r>
              <a:rPr lang="en-US" sz="1600">
                <a:solidFill>
                  <a:srgbClr val="990099"/>
                </a:solidFill>
                <a:latin typeface="Arial" charset="0"/>
              </a:rPr>
              <a:t>Anti Aging Center </a:t>
            </a:r>
            <a:r>
              <a:rPr lang="ru-RU" sz="1600">
                <a:solidFill>
                  <a:srgbClr val="990099"/>
                </a:solidFill>
                <a:latin typeface="Arial" charset="0"/>
              </a:rPr>
              <a:t>«</a:t>
            </a:r>
            <a:r>
              <a:rPr lang="en-US" sz="1600">
                <a:solidFill>
                  <a:srgbClr val="990099"/>
                </a:solidFill>
                <a:latin typeface="Arial" charset="0"/>
              </a:rPr>
              <a:t>PROMOITALIA</a:t>
            </a:r>
            <a:r>
              <a:rPr lang="ru-RU" sz="1600">
                <a:solidFill>
                  <a:srgbClr val="990099"/>
                </a:solidFill>
                <a:latin typeface="Arial" charset="0"/>
              </a:rPr>
              <a:t>»</a:t>
            </a:r>
            <a:endParaRPr lang="en-US" sz="1600">
              <a:solidFill>
                <a:srgbClr val="990099"/>
              </a:solidFill>
              <a:latin typeface="Arial" charset="0"/>
            </a:endParaRPr>
          </a:p>
          <a:p>
            <a:pPr algn="ctr"/>
            <a:r>
              <a:rPr lang="ru-RU" sz="1600">
                <a:solidFill>
                  <a:srgbClr val="990099"/>
                </a:solidFill>
                <a:latin typeface="Arial" charset="0"/>
              </a:rPr>
              <a:t>Номинация: Лучшее event-marketing мероприятие</a:t>
            </a:r>
          </a:p>
        </p:txBody>
      </p:sp>
      <p:pic>
        <p:nvPicPr>
          <p:cNvPr id="15363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6"/>
          <p:cNvSpPr txBox="1">
            <a:spLocks noChangeArrowheads="1"/>
          </p:cNvSpPr>
          <p:nvPr/>
        </p:nvSpPr>
        <p:spPr bwMode="auto">
          <a:xfrm>
            <a:off x="5508625" y="2349500"/>
            <a:ext cx="36353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rgbClr val="990099"/>
                </a:solidFill>
                <a:latin typeface="Arial" charset="0"/>
              </a:rPr>
              <a:t>ЗАКАЗЧИК: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Anti Aging Center PROMOITALIA</a:t>
            </a:r>
          </a:p>
        </p:txBody>
      </p:sp>
      <p:sp>
        <p:nvSpPr>
          <p:cNvPr id="16388" name="TextBox 4"/>
          <p:cNvSpPr txBox="1">
            <a:spLocks noChangeArrowheads="1"/>
          </p:cNvSpPr>
          <p:nvPr/>
        </p:nvSpPr>
        <p:spPr bwMode="auto">
          <a:xfrm>
            <a:off x="5508625" y="1879600"/>
            <a:ext cx="2393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Arial" charset="0"/>
              </a:rPr>
              <a:t>Вводные данные</a:t>
            </a:r>
          </a:p>
        </p:txBody>
      </p:sp>
      <p:sp>
        <p:nvSpPr>
          <p:cNvPr id="16389" name="TextBox 6"/>
          <p:cNvSpPr txBox="1">
            <a:spLocks noChangeArrowheads="1"/>
          </p:cNvSpPr>
          <p:nvPr/>
        </p:nvSpPr>
        <p:spPr bwMode="auto">
          <a:xfrm>
            <a:off x="5507038" y="2794000"/>
            <a:ext cx="23050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rgbClr val="990099"/>
                </a:solidFill>
                <a:latin typeface="Arial" charset="0"/>
              </a:rPr>
              <a:t>ДАТА:</a:t>
            </a:r>
            <a:r>
              <a:rPr lang="en-US" sz="1200">
                <a:solidFill>
                  <a:schemeClr val="bg1"/>
                </a:solidFill>
                <a:latin typeface="Arial" charset="0"/>
              </a:rPr>
              <a:t>12.03.2015</a:t>
            </a:r>
            <a:r>
              <a:rPr lang="en-US" sz="1200">
                <a:solidFill>
                  <a:srgbClr val="990099"/>
                </a:solidFill>
                <a:latin typeface="Arial" charset="0"/>
              </a:rPr>
              <a:t> </a:t>
            </a:r>
            <a:endParaRPr lang="ru-RU" sz="1200">
              <a:solidFill>
                <a:srgbClr val="990099"/>
              </a:solidFill>
              <a:latin typeface="Arial" charset="0"/>
            </a:endParaRPr>
          </a:p>
        </p:txBody>
      </p:sp>
      <p:sp>
        <p:nvSpPr>
          <p:cNvPr id="16390" name="TextBox 6"/>
          <p:cNvSpPr txBox="1">
            <a:spLocks noChangeArrowheads="1"/>
          </p:cNvSpPr>
          <p:nvPr/>
        </p:nvSpPr>
        <p:spPr bwMode="auto">
          <a:xfrm>
            <a:off x="5508625" y="3284538"/>
            <a:ext cx="3455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rgbClr val="990099"/>
                </a:solidFill>
                <a:latin typeface="Arial" charset="0"/>
              </a:rPr>
              <a:t>МЕСТО: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ГБУК НО НГИАМЗ</a:t>
            </a:r>
            <a:r>
              <a:rPr lang="ru-RU" sz="1200">
                <a:latin typeface="Arial" charset="0"/>
              </a:rPr>
              <a:t>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«Усадьба Рукавишниковых»</a:t>
            </a:r>
          </a:p>
        </p:txBody>
      </p:sp>
      <p:sp>
        <p:nvSpPr>
          <p:cNvPr id="16391" name="TextBox 6"/>
          <p:cNvSpPr txBox="1">
            <a:spLocks noChangeArrowheads="1"/>
          </p:cNvSpPr>
          <p:nvPr/>
        </p:nvSpPr>
        <p:spPr bwMode="auto">
          <a:xfrm>
            <a:off x="5508625" y="3860800"/>
            <a:ext cx="367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rgbClr val="990099"/>
                </a:solidFill>
                <a:latin typeface="Arial" charset="0"/>
              </a:rPr>
              <a:t>ТИП МЕРОПРИЯТИЯ:</a:t>
            </a:r>
            <a:r>
              <a:rPr lang="en-US" sz="12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Торжественное открытие, светское мероприятие</a:t>
            </a:r>
          </a:p>
        </p:txBody>
      </p:sp>
      <p:sp>
        <p:nvSpPr>
          <p:cNvPr id="16392" name="TextBox 6"/>
          <p:cNvSpPr txBox="1">
            <a:spLocks noChangeArrowheads="1"/>
          </p:cNvSpPr>
          <p:nvPr/>
        </p:nvSpPr>
        <p:spPr bwMode="auto">
          <a:xfrm>
            <a:off x="5508625" y="4508500"/>
            <a:ext cx="3565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rgbClr val="990099"/>
                </a:solidFill>
                <a:latin typeface="Arial" charset="0"/>
              </a:rPr>
              <a:t>КОЛИЧЕСТВО УЧАСТНИКОВ:</a:t>
            </a:r>
            <a:r>
              <a:rPr lang="en-US" sz="1200">
                <a:solidFill>
                  <a:srgbClr val="990099"/>
                </a:solidFill>
                <a:latin typeface="Arial" charset="0"/>
              </a:rPr>
              <a:t> </a:t>
            </a:r>
            <a:endParaRPr lang="ru-RU" sz="1200">
              <a:solidFill>
                <a:srgbClr val="990099"/>
              </a:solidFill>
              <a:latin typeface="Arial" charset="0"/>
            </a:endParaRPr>
          </a:p>
          <a:p>
            <a:r>
              <a:rPr lang="ru-RU" sz="1200">
                <a:solidFill>
                  <a:schemeClr val="bg1"/>
                </a:solidFill>
                <a:latin typeface="Arial" charset="0"/>
              </a:rPr>
              <a:t>до</a:t>
            </a:r>
            <a:r>
              <a:rPr lang="en-US" sz="1200">
                <a:solidFill>
                  <a:schemeClr val="bg1"/>
                </a:solidFill>
                <a:latin typeface="Arial" charset="0"/>
              </a:rPr>
              <a:t>100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человек</a:t>
            </a:r>
          </a:p>
        </p:txBody>
      </p:sp>
      <p:sp>
        <p:nvSpPr>
          <p:cNvPr id="16393" name="TextBox 6"/>
          <p:cNvSpPr txBox="1">
            <a:spLocks noChangeArrowheads="1"/>
          </p:cNvSpPr>
          <p:nvPr/>
        </p:nvSpPr>
        <p:spPr bwMode="auto">
          <a:xfrm>
            <a:off x="5508625" y="5157788"/>
            <a:ext cx="3708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rgbClr val="990099"/>
                </a:solidFill>
                <a:latin typeface="Arial" charset="0"/>
              </a:rPr>
              <a:t>ПОДРЯДЧИКИ ИСПОЛНИТЕЛЯ: </a:t>
            </a:r>
          </a:p>
          <a:p>
            <a:r>
              <a:rPr lang="ru-RU" sz="1200">
                <a:solidFill>
                  <a:schemeClr val="bg1"/>
                </a:solidFill>
                <a:latin typeface="Arial" charset="0"/>
              </a:rPr>
              <a:t>Прокатная компания «АРТон-НН»</a:t>
            </a:r>
          </a:p>
          <a:p>
            <a:r>
              <a:rPr lang="en-US" sz="1200">
                <a:solidFill>
                  <a:schemeClr val="bg1"/>
                </a:solidFill>
                <a:latin typeface="Arial" charset="0"/>
              </a:rPr>
              <a:t>Dream Laser (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3</a:t>
            </a:r>
            <a:r>
              <a:rPr lang="en-US" sz="1200">
                <a:solidFill>
                  <a:schemeClr val="bg1"/>
                </a:solidFill>
                <a:latin typeface="Arial" charset="0"/>
              </a:rPr>
              <a:t>D Mapping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)</a:t>
            </a:r>
          </a:p>
          <a:p>
            <a:r>
              <a:rPr lang="en-US" sz="1200">
                <a:solidFill>
                  <a:schemeClr val="bg1"/>
                </a:solidFill>
                <a:latin typeface="Arial" charset="0"/>
              </a:rPr>
              <a:t>Style Catering (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кейтеринг)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6"/>
          <p:cNvSpPr>
            <a:spLocks noChangeArrowheads="1"/>
          </p:cNvSpPr>
          <p:nvPr/>
        </p:nvSpPr>
        <p:spPr bwMode="auto">
          <a:xfrm>
            <a:off x="3995738" y="13414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990099"/>
                </a:solidFill>
                <a:latin typeface="Arial" charset="0"/>
              </a:rPr>
              <a:t>Цель:</a:t>
            </a:r>
          </a:p>
        </p:txBody>
      </p:sp>
      <p:pic>
        <p:nvPicPr>
          <p:cNvPr id="1741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Box 19"/>
          <p:cNvSpPr txBox="1">
            <a:spLocks noChangeArrowheads="1"/>
          </p:cNvSpPr>
          <p:nvPr/>
        </p:nvSpPr>
        <p:spPr bwMode="auto">
          <a:xfrm>
            <a:off x="4140200" y="1765300"/>
            <a:ext cx="4608513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Arial" charset="0"/>
              </a:rPr>
              <a:t>Организовать торжественное открытие</a:t>
            </a:r>
            <a:r>
              <a:rPr lang="en-US" sz="1400">
                <a:latin typeface="Arial" charset="0"/>
              </a:rPr>
              <a:t> </a:t>
            </a:r>
            <a:r>
              <a:rPr lang="ru-RU" sz="1400">
                <a:latin typeface="Arial" charset="0"/>
              </a:rPr>
              <a:t>первой в Нижнем Новгороде клиники международной сети Anti Aging Center PROMOITALIA.</a:t>
            </a:r>
          </a:p>
        </p:txBody>
      </p:sp>
      <p:sp>
        <p:nvSpPr>
          <p:cNvPr id="17413" name="Прямоугольник 6"/>
          <p:cNvSpPr>
            <a:spLocks noChangeArrowheads="1"/>
          </p:cNvSpPr>
          <p:nvPr/>
        </p:nvSpPr>
        <p:spPr bwMode="auto">
          <a:xfrm>
            <a:off x="4140200" y="2924175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990099"/>
                </a:solidFill>
                <a:latin typeface="Arial" charset="0"/>
              </a:rPr>
              <a:t>Задачи:</a:t>
            </a:r>
          </a:p>
        </p:txBody>
      </p:sp>
      <p:sp>
        <p:nvSpPr>
          <p:cNvPr id="17414" name="TextBox 19"/>
          <p:cNvSpPr txBox="1">
            <a:spLocks noChangeArrowheads="1"/>
          </p:cNvSpPr>
          <p:nvPr/>
        </p:nvSpPr>
        <p:spPr bwMode="auto">
          <a:xfrm>
            <a:off x="4140200" y="3357563"/>
            <a:ext cx="4752975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Создать информационный повод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Заявить новый бренд на высококонкурентном рынке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Продемонстрировать новый бренд «избалованной» светской публике города с лучшей стороны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Создать атмосферу</a:t>
            </a:r>
            <a:r>
              <a:rPr lang="en-US" sz="1400">
                <a:latin typeface="Arial" charset="0"/>
              </a:rPr>
              <a:t> </a:t>
            </a:r>
            <a:r>
              <a:rPr lang="ru-RU" sz="1400">
                <a:latin typeface="Arial" charset="0"/>
              </a:rPr>
              <a:t>светского мероприятия для формирования устойчивого положительного стереотипа бренда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Реализовать </a:t>
            </a:r>
            <a:r>
              <a:rPr lang="en-US" sz="1400">
                <a:latin typeface="Arial" charset="0"/>
              </a:rPr>
              <a:t>event </a:t>
            </a:r>
            <a:r>
              <a:rPr lang="ru-RU" sz="1400">
                <a:latin typeface="Arial" charset="0"/>
              </a:rPr>
              <a:t>на двух площадках (в самой кинике и на площадке для массового мероприятия)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4140200" y="1549400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990099"/>
                </a:solidFill>
                <a:latin typeface="Arial" charset="0"/>
              </a:rPr>
              <a:t>Идея:</a:t>
            </a:r>
          </a:p>
        </p:txBody>
      </p:sp>
      <p:sp>
        <p:nvSpPr>
          <p:cNvPr id="19460" name="TextBox 19"/>
          <p:cNvSpPr txBox="1">
            <a:spLocks noChangeArrowheads="1"/>
          </p:cNvSpPr>
          <p:nvPr/>
        </p:nvSpPr>
        <p:spPr bwMode="auto">
          <a:xfrm>
            <a:off x="4283075" y="1930400"/>
            <a:ext cx="4752975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>
                <a:latin typeface="Arial" charset="0"/>
              </a:rPr>
              <a:t>Anti Aging Center PROMOITALIA - это часть международной компании, являющаяся лидером в области эстетической медицины и пластической хирургии. Компания сама производит медицинское оборудование, косметику, создает новые тенденции, новые направления в сфере эстетической медицины. Именно это дает ей возможность выделиться среди множества конкурентных компаний. Философия компании заключена в их слогане: «Многие считают, что красота и здоровье зависят от природы и возраста. Мы — нет!».</a:t>
            </a:r>
          </a:p>
          <a:p>
            <a:r>
              <a:rPr lang="ru-RU" sz="1300">
                <a:latin typeface="Arial" charset="0"/>
              </a:rPr>
              <a:t>За основу мероприятия мы взяли </a:t>
            </a:r>
            <a:r>
              <a:rPr lang="ru-RU" sz="1300" b="1">
                <a:latin typeface="Arial" charset="0"/>
              </a:rPr>
              <a:t>идею</a:t>
            </a:r>
            <a:r>
              <a:rPr lang="ru-RU" sz="1300">
                <a:latin typeface="Arial" charset="0"/>
              </a:rPr>
              <a:t> – «красота, как искусство». Так как традиционно родиной всего самого прекрасного считается Италия, страна происхождения бренда заказчика, нами была выбрана </a:t>
            </a:r>
            <a:r>
              <a:rPr lang="ru-RU" sz="1300" b="1">
                <a:latin typeface="Arial" charset="0"/>
              </a:rPr>
              <a:t>тематика мероприятия</a:t>
            </a:r>
            <a:r>
              <a:rPr lang="ru-RU" sz="1300">
                <a:latin typeface="Arial" charset="0"/>
              </a:rPr>
              <a:t> - «красота по-итальянски». Мы соединили красоту и итальянское искусство.</a:t>
            </a:r>
          </a:p>
          <a:p>
            <a:endParaRPr lang="ru-RU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6"/>
          <p:cNvSpPr>
            <a:spLocks noChangeArrowheads="1"/>
          </p:cNvSpPr>
          <p:nvPr/>
        </p:nvSpPr>
        <p:spPr bwMode="auto">
          <a:xfrm>
            <a:off x="946150" y="16287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Выполнение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pic>
        <p:nvPicPr>
          <p:cNvPr id="2048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Box 19"/>
          <p:cNvSpPr txBox="1">
            <a:spLocks noChangeArrowheads="1"/>
          </p:cNvSpPr>
          <p:nvPr/>
        </p:nvSpPr>
        <p:spPr bwMode="auto">
          <a:xfrm>
            <a:off x="898525" y="1955800"/>
            <a:ext cx="4897438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Подготовка к мероприятию длилась около 3-х месяцев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Создание и утверждение сценария мероприятия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Создание и разработка дизайна мероприятия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Визуализация проекта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Разработка и утверждение тайминга мероприятия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Букинг площадки мероприятия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Подбор артистов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Проведено 3 репетиции мероприятия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Создание системы коммуникаций с заказчиком посредством поиска и привлечения переводчиков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Привлечение технических специалистов для реализации художественного светового и звукового оформления</a:t>
            </a:r>
          </a:p>
          <a:p>
            <a:pPr>
              <a:buFontTx/>
              <a:buChar char="•"/>
            </a:pPr>
            <a:r>
              <a:rPr lang="ru-RU" sz="1400">
                <a:latin typeface="Arial" charset="0"/>
              </a:rPr>
              <a:t>Использование 3</a:t>
            </a:r>
            <a:r>
              <a:rPr lang="en-US" sz="1400">
                <a:latin typeface="Arial" charset="0"/>
              </a:rPr>
              <a:t>D mapping</a:t>
            </a:r>
            <a:r>
              <a:rPr lang="ru-RU" sz="1400">
                <a:latin typeface="Arial" charset="0"/>
              </a:rPr>
              <a:t>, создание программы под мероприятие и согласование с заказчиком</a:t>
            </a:r>
          </a:p>
          <a:p>
            <a:pPr>
              <a:buFontTx/>
              <a:buChar char="•"/>
            </a:pPr>
            <a:endParaRPr lang="ru-RU" sz="1400">
              <a:latin typeface="Arial" charset="0"/>
            </a:endParaRPr>
          </a:p>
          <a:p>
            <a:r>
              <a:rPr lang="ru-RU" sz="1400">
                <a:latin typeface="Arial" charset="0"/>
              </a:rPr>
              <a:t>Для реализации данного проекты были задействованы все сотрудники нашей организации, потребовалось привлечение 3 подрядчиков.</a:t>
            </a:r>
          </a:p>
          <a:p>
            <a:pPr>
              <a:buFontTx/>
              <a:buChar char="•"/>
            </a:pPr>
            <a:endParaRPr lang="ru-RU" sz="1400">
              <a:latin typeface="Arial" charset="0"/>
            </a:endParaRPr>
          </a:p>
          <a:p>
            <a:endParaRPr lang="en-US" sz="1400">
              <a:latin typeface="Arial" charset="0"/>
            </a:endParaRPr>
          </a:p>
          <a:p>
            <a:pPr>
              <a:buFontTx/>
              <a:buChar char="•"/>
            </a:pPr>
            <a:endParaRPr lang="ru-RU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6"/>
          <p:cNvSpPr>
            <a:spLocks noChangeArrowheads="1"/>
          </p:cNvSpPr>
          <p:nvPr/>
        </p:nvSpPr>
        <p:spPr bwMode="auto">
          <a:xfrm>
            <a:off x="3754438" y="119062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Реализация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pic>
        <p:nvPicPr>
          <p:cNvPr id="2150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19"/>
          <p:cNvSpPr txBox="1">
            <a:spLocks noChangeArrowheads="1"/>
          </p:cNvSpPr>
          <p:nvPr/>
        </p:nvSpPr>
        <p:spPr bwMode="auto">
          <a:xfrm>
            <a:off x="395288" y="1700213"/>
            <a:ext cx="4176712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b="1">
                <a:latin typeface="Arial" charset="0"/>
              </a:rPr>
              <a:t>Наполнение вечера</a:t>
            </a:r>
            <a:r>
              <a:rPr lang="ru-RU" sz="1200">
                <a:latin typeface="Arial" charset="0"/>
              </a:rPr>
              <a:t> - погружение гостей мероприятия в эстетичную светскую атмосферу, наполненную итальянским шиком, зарубежными артистами, привлечение скульптора для создания скульптуры в процессе мероприятия, показ свадебной моды итальянского бренда, использование уникального светового и 3</a:t>
            </a:r>
            <a:r>
              <a:rPr lang="en-US" sz="1200">
                <a:latin typeface="Arial" charset="0"/>
              </a:rPr>
              <a:t>D mapping</a:t>
            </a:r>
            <a:r>
              <a:rPr lang="ru-RU" sz="1200">
                <a:latin typeface="Arial" charset="0"/>
              </a:rPr>
              <a:t> шоу, пробные процедуры для гостей от специалистов клиники</a:t>
            </a:r>
            <a:r>
              <a:rPr lang="en-US" sz="1200">
                <a:latin typeface="Arial" charset="0"/>
              </a:rPr>
              <a:t>.</a:t>
            </a:r>
            <a:endParaRPr lang="ru-RU" sz="1200">
              <a:latin typeface="Arial" charset="0"/>
            </a:endParaRPr>
          </a:p>
          <a:p>
            <a:endParaRPr lang="ru-RU" sz="1200">
              <a:latin typeface="Arial" charset="0"/>
            </a:endParaRPr>
          </a:p>
          <a:p>
            <a:r>
              <a:rPr lang="ru-RU" sz="1200" b="1">
                <a:latin typeface="Arial" charset="0"/>
              </a:rPr>
              <a:t>Локальные зоны для отдыха: </a:t>
            </a:r>
            <a:r>
              <a:rPr lang="ru-RU" sz="1200">
                <a:latin typeface="Arial" charset="0"/>
              </a:rPr>
              <a:t>тематически оформленная </a:t>
            </a:r>
            <a:r>
              <a:rPr lang="en-US" sz="1200">
                <a:latin typeface="Arial" charset="0"/>
              </a:rPr>
              <a:t>body-art</a:t>
            </a:r>
            <a:r>
              <a:rPr lang="ru-RU" sz="1200">
                <a:latin typeface="Arial" charset="0"/>
              </a:rPr>
              <a:t> фотозона, эксклюзивный кейтеринг с итальянскими винами.</a:t>
            </a:r>
          </a:p>
          <a:p>
            <a:endParaRPr lang="ru-RU" sz="1200">
              <a:latin typeface="Arial" charset="0"/>
            </a:endParaRPr>
          </a:p>
          <a:p>
            <a:endParaRPr lang="ru-RU" sz="1400">
              <a:latin typeface="Arial" charset="0"/>
            </a:endParaRPr>
          </a:p>
        </p:txBody>
      </p:sp>
      <p:sp>
        <p:nvSpPr>
          <p:cNvPr id="21509" name="TextBox 19"/>
          <p:cNvSpPr txBox="1">
            <a:spLocks noChangeArrowheads="1"/>
          </p:cNvSpPr>
          <p:nvPr/>
        </p:nvSpPr>
        <p:spPr bwMode="auto">
          <a:xfrm>
            <a:off x="4572000" y="1700213"/>
            <a:ext cx="4465638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latin typeface="Arial" charset="0"/>
              </a:rPr>
              <a:t>Мероприятие началось с выступления струнного квартета и тематического фуршета. Прибывающие гости смогли попробовать интересные коктейли от ребят из команды Cocktail Panda, а также сфотографироваться в весьма необычной фотозоне, главным элементом которой стали девушки в боди-арте.</a:t>
            </a:r>
          </a:p>
          <a:p>
            <a:endParaRPr lang="ru-RU" sz="1200">
              <a:latin typeface="Arial" charset="0"/>
            </a:endParaRPr>
          </a:p>
          <a:p>
            <a:r>
              <a:rPr lang="ru-RU" sz="1200">
                <a:latin typeface="Arial" charset="0"/>
              </a:rPr>
              <a:t>Кульминацией мероприятия стало 3D-маппинг шоу, изюминкой которого стала видеопроекция на тело живого человека!</a:t>
            </a:r>
          </a:p>
          <a:p>
            <a:endParaRPr lang="ru-RU" sz="1200">
              <a:latin typeface="Arial" charset="0"/>
            </a:endParaRPr>
          </a:p>
          <a:p>
            <a:r>
              <a:rPr lang="ru-RU" sz="1200">
                <a:latin typeface="Arial" charset="0"/>
              </a:rPr>
              <a:t>Тема красоты получила свое развитие в ходе большого показала свадебной моды от итальянской марки Gabbiano.</a:t>
            </a:r>
          </a:p>
          <a:p>
            <a:endParaRPr lang="ru-RU" sz="1200">
              <a:latin typeface="Arial" charset="0"/>
            </a:endParaRPr>
          </a:p>
          <a:p>
            <a:r>
              <a:rPr lang="ru-RU" sz="1200">
                <a:latin typeface="Arial" charset="0"/>
              </a:rPr>
              <a:t>Мероприятие продолжилось выступлением итальянских исполнителей Lino Pariota и Marco Esposito.</a:t>
            </a:r>
            <a:endParaRPr lang="en-US" sz="1200">
              <a:latin typeface="Arial" charset="0"/>
            </a:endParaRPr>
          </a:p>
          <a:p>
            <a:pPr>
              <a:buFontTx/>
              <a:buChar char="•"/>
            </a:pPr>
            <a:endParaRPr lang="ru-RU" sz="12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Прямоугольник 6"/>
          <p:cNvSpPr>
            <a:spLocks noChangeArrowheads="1"/>
          </p:cNvSpPr>
          <p:nvPr/>
        </p:nvSpPr>
        <p:spPr bwMode="auto">
          <a:xfrm>
            <a:off x="3563938" y="1909763"/>
            <a:ext cx="19446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Особенности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sp>
        <p:nvSpPr>
          <p:cNvPr id="22532" name="TextBox 19"/>
          <p:cNvSpPr txBox="1">
            <a:spLocks noChangeArrowheads="1"/>
          </p:cNvSpPr>
          <p:nvPr/>
        </p:nvSpPr>
        <p:spPr bwMode="auto">
          <a:xfrm>
            <a:off x="1547813" y="2276475"/>
            <a:ext cx="62642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Светская часть мероприятия прошла в доме-усадьбе Рукавишниковых. Нашей команде удалось совместить творческий подход к event-наполнению и уникальное техническое обеспечение мероприятия. Главной идеей мероприятия стала "красота по-итальянски", что воплотилось в каждом его элементе.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3D-маппинг шоу в сочетании со стенами музея и атмосферой Италии…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Нам удалось совместить классику, современность и красоту по-итальянски.</a:t>
            </a:r>
          </a:p>
          <a:p>
            <a:endParaRPr lang="ru-RU" sz="130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6"/>
          <p:cNvSpPr>
            <a:spLocks noChangeArrowheads="1"/>
          </p:cNvSpPr>
          <p:nvPr/>
        </p:nvSpPr>
        <p:spPr bwMode="auto">
          <a:xfrm>
            <a:off x="469900" y="2998788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Дополнительная информация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sp>
        <p:nvSpPr>
          <p:cNvPr id="23556" name="TextBox 19"/>
          <p:cNvSpPr txBox="1">
            <a:spLocks noChangeArrowheads="1"/>
          </p:cNvSpPr>
          <p:nvPr/>
        </p:nvSpPr>
        <p:spPr bwMode="auto">
          <a:xfrm>
            <a:off x="468313" y="3503613"/>
            <a:ext cx="4681537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Arial" charset="0"/>
              </a:rPr>
              <a:t>Интересным элементом мероприятия стала скульптура девушки, изготовленная в процессе торжественного вечера. Тематический кейтеринг с итальянскими винами географического наименования приятно дополнял насыщенную программу. На память гостям были вручены памятные подарки – зеркала, выполненные по индивидуальному заказу с логотипом бренда.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Прямоугольник 6"/>
          <p:cNvSpPr>
            <a:spLocks noChangeArrowheads="1"/>
          </p:cNvSpPr>
          <p:nvPr/>
        </p:nvSpPr>
        <p:spPr bwMode="auto">
          <a:xfrm>
            <a:off x="827088" y="1700213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Проблематика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sp>
        <p:nvSpPr>
          <p:cNvPr id="24579" name="TextBox 19"/>
          <p:cNvSpPr txBox="1">
            <a:spLocks noChangeArrowheads="1"/>
          </p:cNvSpPr>
          <p:nvPr/>
        </p:nvSpPr>
        <p:spPr bwMode="auto">
          <a:xfrm>
            <a:off x="827088" y="2125663"/>
            <a:ext cx="7345362" cy="173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latin typeface="Arial" charset="0"/>
              </a:rPr>
              <a:t>Основной проблемой в реализации проекта стал букинг площадки. Сложности возникли в вопросе разрешения проведения подобного мероприятия на территории музея. Для решения данной проблемы нами был использован административный ресурс. </a:t>
            </a:r>
          </a:p>
          <a:p>
            <a:endParaRPr lang="ru-RU" sz="1200">
              <a:latin typeface="Arial" charset="0"/>
            </a:endParaRPr>
          </a:p>
          <a:p>
            <a:r>
              <a:rPr lang="ru-RU" sz="1200">
                <a:latin typeface="Arial" charset="0"/>
              </a:rPr>
              <a:t>Кроме того, требовалось трепетное и бережное отношение к пространству, но при этом была необходимость размещения тяжелых сценических конструкций в историческом месте. Нам удалось справиться с данной проблемой путем дополнительной защиты напольных покрытий и настенного декора на территории всех задействованных залов музея на время монтажа, а также дополнительной подготовки технических конструкций.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Прямоугольник 6"/>
          <p:cNvSpPr>
            <a:spLocks noChangeArrowheads="1"/>
          </p:cNvSpPr>
          <p:nvPr/>
        </p:nvSpPr>
        <p:spPr bwMode="auto">
          <a:xfrm>
            <a:off x="827088" y="14128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Эффективность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sp>
        <p:nvSpPr>
          <p:cNvPr id="25604" name="TextBox 19"/>
          <p:cNvSpPr txBox="1">
            <a:spLocks noChangeArrowheads="1"/>
          </p:cNvSpPr>
          <p:nvPr/>
        </p:nvSpPr>
        <p:spPr bwMode="auto">
          <a:xfrm>
            <a:off x="827088" y="1846263"/>
            <a:ext cx="4681537" cy="392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latin typeface="Arial" charset="0"/>
              </a:rPr>
              <a:t>С самого начала мероприятия, которое проходило непосредственно в стенах клиники, чувствовалась торжественность мероприятия и воплощение стиля Италии. К вечеру гости прибыли в Усадьбу Рукавишниковых для продолжения торжества. </a:t>
            </a:r>
          </a:p>
          <a:p>
            <a:endParaRPr lang="ru-RU" sz="1200">
              <a:latin typeface="Arial" charset="0"/>
            </a:endParaRPr>
          </a:p>
          <a:p>
            <a:r>
              <a:rPr lang="ru-RU" sz="1200">
                <a:latin typeface="Arial" charset="0"/>
              </a:rPr>
              <a:t>Самое красивое историческое помещение города было превращено в сказочное, стильное пространство, создана светская атмосфера, качественно представлена новая клиника. Каждый из гостей был впечатлен происходящим. </a:t>
            </a:r>
          </a:p>
          <a:p>
            <a:endParaRPr lang="ru-RU" sz="1200">
              <a:latin typeface="Arial" charset="0"/>
            </a:endParaRPr>
          </a:p>
          <a:p>
            <a:r>
              <a:rPr lang="ru-RU" sz="1200">
                <a:latin typeface="Arial" charset="0"/>
              </a:rPr>
              <a:t>Атмосфера и главная идея проекта были реализованы в каждой составляющей мероприятия – от места проведения и наполнения программы до кейтеринга и сувенирной продукции. </a:t>
            </a:r>
          </a:p>
          <a:p>
            <a:endParaRPr lang="ru-RU" sz="1200">
              <a:latin typeface="Arial" charset="0"/>
            </a:endParaRPr>
          </a:p>
          <a:p>
            <a:r>
              <a:rPr lang="ru-RU" sz="1200">
                <a:latin typeface="Arial" charset="0"/>
              </a:rPr>
              <a:t>Проект вызвал широкий общественный резонанс и закрепил позитивный стереотип бренда в сознании целевой аудитории, что подтверждается успешной работой клиники в Нижнем Новгороде по сей день даже в условиях экономического кризиса.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6"/>
          <p:cNvSpPr>
            <a:spLocks noChangeArrowheads="1"/>
          </p:cNvSpPr>
          <p:nvPr/>
        </p:nvSpPr>
        <p:spPr bwMode="auto">
          <a:xfrm>
            <a:off x="3060700" y="155733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Goudy Old Style" pitchFamily="18" charset="0"/>
              </a:rPr>
              <a:t>Контакты</a:t>
            </a:r>
            <a:r>
              <a:rPr lang="ru-RU">
                <a:solidFill>
                  <a:srgbClr val="990099"/>
                </a:solidFill>
                <a:latin typeface="Goudy Old Style" pitchFamily="18" charset="0"/>
              </a:rPr>
              <a:t>:</a:t>
            </a:r>
          </a:p>
        </p:txBody>
      </p:sp>
      <p:pic>
        <p:nvPicPr>
          <p:cNvPr id="2662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Box 19"/>
          <p:cNvSpPr txBox="1">
            <a:spLocks noChangeArrowheads="1"/>
          </p:cNvSpPr>
          <p:nvPr/>
        </p:nvSpPr>
        <p:spPr bwMode="auto">
          <a:xfrm>
            <a:off x="3060700" y="2493963"/>
            <a:ext cx="259238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5F5F5F"/>
                </a:solidFill>
              </a:rPr>
              <a:t>Генеральный директор </a:t>
            </a:r>
          </a:p>
          <a:p>
            <a:r>
              <a:rPr lang="ru-RU" sz="1400">
                <a:solidFill>
                  <a:srgbClr val="5F5F5F"/>
                </a:solidFill>
              </a:rPr>
              <a:t>ООО «Идеи Ивента»</a:t>
            </a:r>
          </a:p>
          <a:p>
            <a:r>
              <a:rPr lang="ru-RU" sz="1400">
                <a:solidFill>
                  <a:srgbClr val="5F5F5F"/>
                </a:solidFill>
              </a:rPr>
              <a:t>89202523100</a:t>
            </a:r>
          </a:p>
          <a:p>
            <a:r>
              <a:rPr lang="ru-RU" sz="1400">
                <a:solidFill>
                  <a:srgbClr val="5F5F5F"/>
                </a:solidFill>
              </a:rPr>
              <a:t>diturtsev@gmail.com</a:t>
            </a:r>
          </a:p>
        </p:txBody>
      </p:sp>
      <p:sp>
        <p:nvSpPr>
          <p:cNvPr id="26629" name="TextBox 10"/>
          <p:cNvSpPr txBox="1">
            <a:spLocks noChangeArrowheads="1"/>
          </p:cNvSpPr>
          <p:nvPr/>
        </p:nvSpPr>
        <p:spPr bwMode="auto">
          <a:xfrm>
            <a:off x="3060700" y="2060575"/>
            <a:ext cx="32400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solidFill>
                  <a:srgbClr val="5F5F5F"/>
                </a:solidFill>
                <a:latin typeface="Goudy Old Style" pitchFamily="18" charset="0"/>
              </a:rPr>
              <a:t>ТУРЦЕВ ДМИТРИЙ</a:t>
            </a:r>
          </a:p>
        </p:txBody>
      </p:sp>
      <p:sp>
        <p:nvSpPr>
          <p:cNvPr id="26630" name="TextBox 19"/>
          <p:cNvSpPr txBox="1">
            <a:spLocks noChangeArrowheads="1"/>
          </p:cNvSpPr>
          <p:nvPr/>
        </p:nvSpPr>
        <p:spPr bwMode="auto">
          <a:xfrm>
            <a:off x="5365750" y="2493963"/>
            <a:ext cx="259238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5F5F5F"/>
                </a:solidFill>
              </a:rPr>
              <a:t>Маркетолог </a:t>
            </a:r>
          </a:p>
          <a:p>
            <a:r>
              <a:rPr lang="ru-RU" sz="1400">
                <a:solidFill>
                  <a:srgbClr val="5F5F5F"/>
                </a:solidFill>
              </a:rPr>
              <a:t>ООО «Идеи Ивента»</a:t>
            </a:r>
          </a:p>
          <a:p>
            <a:r>
              <a:rPr lang="ru-RU" sz="1400">
                <a:solidFill>
                  <a:srgbClr val="5F5F5F"/>
                </a:solidFill>
              </a:rPr>
              <a:t>89200008971</a:t>
            </a:r>
          </a:p>
          <a:p>
            <a:r>
              <a:rPr lang="en-US" sz="1400">
                <a:solidFill>
                  <a:srgbClr val="5F5F5F"/>
                </a:solidFill>
              </a:rPr>
              <a:t>elien17</a:t>
            </a:r>
            <a:r>
              <a:rPr lang="ru-RU" sz="1400">
                <a:solidFill>
                  <a:srgbClr val="5F5F5F"/>
                </a:solidFill>
              </a:rPr>
              <a:t>@mail.</a:t>
            </a:r>
            <a:r>
              <a:rPr lang="en-US" sz="1400">
                <a:solidFill>
                  <a:srgbClr val="5F5F5F"/>
                </a:solidFill>
              </a:rPr>
              <a:t>ru</a:t>
            </a:r>
            <a:endParaRPr lang="ru-RU" sz="1400">
              <a:solidFill>
                <a:srgbClr val="5F5F5F"/>
              </a:solidFill>
            </a:endParaRPr>
          </a:p>
        </p:txBody>
      </p:sp>
      <p:sp>
        <p:nvSpPr>
          <p:cNvPr id="26631" name="TextBox 10"/>
          <p:cNvSpPr txBox="1">
            <a:spLocks noChangeArrowheads="1"/>
          </p:cNvSpPr>
          <p:nvPr/>
        </p:nvSpPr>
        <p:spPr bwMode="auto">
          <a:xfrm>
            <a:off x="5364163" y="2060575"/>
            <a:ext cx="324008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solidFill>
                  <a:srgbClr val="5F5F5F"/>
                </a:solidFill>
                <a:latin typeface="Goudy Old Style" pitchFamily="18" charset="0"/>
              </a:rPr>
              <a:t>СОКОЛОВА ЛЮБОВЬ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7J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2503</TotalTime>
  <Words>930</Words>
  <Application>Microsoft Office PowerPoint</Application>
  <PresentationFormat>Экран (4:3)</PresentationFormat>
  <Paragraphs>90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 Narrow</vt:lpstr>
      <vt:lpstr>Arial</vt:lpstr>
      <vt:lpstr>Calibri</vt:lpstr>
      <vt:lpstr>Goudy Old Style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82</cp:revision>
  <dcterms:modified xsi:type="dcterms:W3CDTF">2016-02-28T16:31:10Z</dcterms:modified>
</cp:coreProperties>
</file>