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81" r:id="rId4"/>
    <p:sldId id="282" r:id="rId5"/>
    <p:sldId id="283" r:id="rId6"/>
    <p:sldId id="284" r:id="rId7"/>
    <p:sldId id="285" r:id="rId8"/>
    <p:sldId id="290" r:id="rId9"/>
    <p:sldId id="286" r:id="rId10"/>
    <p:sldId id="287" r:id="rId11"/>
    <p:sldId id="288" r:id="rId12"/>
    <p:sldId id="291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33"/>
    <a:srgbClr val="00CC00"/>
    <a:srgbClr val="3399FF"/>
    <a:srgbClr val="0066FF"/>
    <a:srgbClr val="5F5F5F"/>
    <a:srgbClr val="990099"/>
    <a:srgbClr val="FF0000"/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1122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48BC349-5CC4-408C-A9BF-5E473C31B6A9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D4060B-69F9-4537-A255-AB5E77C41A2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FD852A9-45BD-45C7-A5EA-6DB84172D47E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4A90AE-4CB5-449A-B684-4ECC12569C7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D81F986-1264-44EB-BEDF-52A04EC6774A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044667-76A2-469D-8BA3-FF211970005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91C50A-D584-4A22-9151-85DC9961AE9F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C80ADB-F9F9-4260-A8F9-9D5E26F4C35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232FDE8-EC46-43B8-AD7F-CBB3DA3A92E0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0BDE52-35D4-43AB-AF2B-0A8DA7CDDBE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551E58C-778F-4219-8800-DA5730C7B871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517CEB-1E71-4201-8F7F-D67768A63DE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46AA685-367F-4FAB-87F8-B93A4F8E76F4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77ADC-3D6A-4100-B79A-3D2C20DA9A8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F6F5CA-E6C0-4049-9416-5941C35CE1F4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37D971-4D26-4DA2-96AA-7B09434C01E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9BBB0D-9BE2-4430-AB40-D3DD22C897D6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03D4FF-0D56-4619-AA84-505E5310857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BB72496-2D76-46FA-BCA4-213CEB8BFC81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4B9241-C9E2-4411-923A-290F83BBB9A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E64D66D-CBCA-46A1-9EC5-97102AF3F15E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A4701D-BF92-4AD9-90CA-68A3392B193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C8D12244-60A0-40A7-A292-58CB231B6507}" type="datetimeFigureOut">
              <a:rPr lang="ru-RU"/>
              <a:pPr/>
              <a:t>28.02.2016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1DD5148B-7025-446F-BDFA-7B67DEA7D122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Arial" charset="0"/>
          <a:cs typeface="Arial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3200" kern="1200">
          <a:solidFill>
            <a:schemeClr val="tx1"/>
          </a:solidFill>
          <a:latin typeface="+mn-lt"/>
          <a:ea typeface="Arial" charset="0"/>
          <a:cs typeface="Arial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800" kern="1200">
          <a:solidFill>
            <a:schemeClr val="tx1"/>
          </a:solidFill>
          <a:latin typeface="+mn-lt"/>
          <a:ea typeface="Arial" charset="0"/>
          <a:cs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+mn-lt"/>
          <a:ea typeface="Arial" charset="0"/>
          <a:cs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000" kern="1200">
          <a:solidFill>
            <a:schemeClr val="tx1"/>
          </a:solidFill>
          <a:latin typeface="+mn-lt"/>
          <a:ea typeface="Arial" charset="0"/>
          <a:cs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000" kern="1200">
          <a:solidFill>
            <a:schemeClr val="tx1"/>
          </a:solidFill>
          <a:latin typeface="+mn-lt"/>
          <a:ea typeface="Arial" charset="0"/>
          <a:cs typeface="Arial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image" Target="../media/image18.jpeg"/><Relationship Id="rId3" Type="http://schemas.openxmlformats.org/officeDocument/2006/relationships/image" Target="../media/image2.jpeg"/><Relationship Id="rId7" Type="http://schemas.openxmlformats.org/officeDocument/2006/relationships/image" Target="../media/image12.jpeg"/><Relationship Id="rId12" Type="http://schemas.openxmlformats.org/officeDocument/2006/relationships/image" Target="../media/image1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Relationship Id="rId1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6"/>
          <p:cNvSpPr>
            <a:spLocks noChangeArrowheads="1"/>
          </p:cNvSpPr>
          <p:nvPr/>
        </p:nvSpPr>
        <p:spPr bwMode="auto">
          <a:xfrm>
            <a:off x="468313" y="5740400"/>
            <a:ext cx="82073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700" b="1">
                <a:solidFill>
                  <a:srgbClr val="990099"/>
                </a:solidFill>
                <a:latin typeface="Arial" charset="0"/>
              </a:rPr>
              <a:t>Номинация:</a:t>
            </a:r>
            <a:r>
              <a:rPr lang="ru-RU" sz="1700" b="1">
                <a:solidFill>
                  <a:schemeClr val="bg1"/>
                </a:solidFill>
                <a:latin typeface="Arial" charset="0"/>
              </a:rPr>
              <a:t> </a:t>
            </a:r>
            <a:r>
              <a:rPr lang="ru-RU" b="1">
                <a:solidFill>
                  <a:schemeClr val="bg1"/>
                </a:solidFill>
                <a:latin typeface="Arial" charset="0"/>
              </a:rPr>
              <a:t>Лучшее корпоративное мероприятия</a:t>
            </a:r>
            <a:r>
              <a:rPr lang="ru-RU">
                <a:latin typeface="Arial" charset="0"/>
              </a:rPr>
              <a:t> </a:t>
            </a:r>
          </a:p>
          <a:p>
            <a:pPr algn="ctr"/>
            <a:r>
              <a:rPr lang="ru-RU" b="1">
                <a:solidFill>
                  <a:schemeClr val="bg1"/>
                </a:solidFill>
                <a:latin typeface="Arial" charset="0"/>
              </a:rPr>
              <a:t>Свыше 400 т. р.</a:t>
            </a:r>
          </a:p>
        </p:txBody>
      </p:sp>
      <p:pic>
        <p:nvPicPr>
          <p:cNvPr id="14339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Прямоугольник 6"/>
          <p:cNvSpPr>
            <a:spLocks noChangeArrowheads="1"/>
          </p:cNvSpPr>
          <p:nvPr/>
        </p:nvSpPr>
        <p:spPr bwMode="auto">
          <a:xfrm>
            <a:off x="395288" y="4867275"/>
            <a:ext cx="82073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>
                <a:solidFill>
                  <a:srgbClr val="00CC00"/>
                </a:solidFill>
                <a:latin typeface="Arial" charset="0"/>
              </a:rPr>
              <a:t>Новогоднее праздничное мероприятие</a:t>
            </a:r>
          </a:p>
          <a:p>
            <a:pPr algn="ctr"/>
            <a:r>
              <a:rPr lang="ru-RU" sz="2000" b="1">
                <a:solidFill>
                  <a:srgbClr val="00CC00"/>
                </a:solidFill>
                <a:latin typeface="Arial" charset="0"/>
              </a:rPr>
              <a:t>Нотариальной Палаты Нижегородской области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Box 6"/>
          <p:cNvSpPr txBox="1">
            <a:spLocks noChangeArrowheads="1"/>
          </p:cNvSpPr>
          <p:nvPr/>
        </p:nvSpPr>
        <p:spPr bwMode="auto">
          <a:xfrm>
            <a:off x="5435600" y="2817813"/>
            <a:ext cx="36353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solidFill>
                  <a:srgbClr val="3399FF"/>
                </a:solidFill>
                <a:latin typeface="Arial" charset="0"/>
              </a:rPr>
              <a:t>ЗАКАЗЧИК:</a:t>
            </a:r>
            <a:r>
              <a:rPr lang="ru-RU" sz="1400">
                <a:solidFill>
                  <a:srgbClr val="990099"/>
                </a:solidFill>
                <a:latin typeface="Arial" charset="0"/>
              </a:rPr>
              <a:t> </a:t>
            </a:r>
            <a:r>
              <a:rPr lang="ru-RU" sz="1600">
                <a:solidFill>
                  <a:schemeClr val="bg1"/>
                </a:solidFill>
                <a:latin typeface="Arial" charset="0"/>
              </a:rPr>
              <a:t>Нотариальная палата Нижегородской области</a:t>
            </a:r>
          </a:p>
        </p:txBody>
      </p:sp>
      <p:sp>
        <p:nvSpPr>
          <p:cNvPr id="15364" name="TextBox 4"/>
          <p:cNvSpPr txBox="1">
            <a:spLocks noChangeArrowheads="1"/>
          </p:cNvSpPr>
          <p:nvPr/>
        </p:nvSpPr>
        <p:spPr bwMode="auto">
          <a:xfrm>
            <a:off x="6215063" y="2276475"/>
            <a:ext cx="2393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chemeClr val="bg1"/>
                </a:solidFill>
                <a:latin typeface="Arial" charset="0"/>
              </a:rPr>
              <a:t>Вводные данные</a:t>
            </a:r>
          </a:p>
        </p:txBody>
      </p:sp>
      <p:sp>
        <p:nvSpPr>
          <p:cNvPr id="15365" name="TextBox 6"/>
          <p:cNvSpPr txBox="1">
            <a:spLocks noChangeArrowheads="1"/>
          </p:cNvSpPr>
          <p:nvPr/>
        </p:nvSpPr>
        <p:spPr bwMode="auto">
          <a:xfrm>
            <a:off x="6010275" y="3521075"/>
            <a:ext cx="23050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solidFill>
                  <a:srgbClr val="3399FF"/>
                </a:solidFill>
                <a:latin typeface="Arial" charset="0"/>
              </a:rPr>
              <a:t>ДАТА:</a:t>
            </a:r>
            <a:r>
              <a:rPr lang="en-US" sz="1400">
                <a:solidFill>
                  <a:schemeClr val="bg1"/>
                </a:solidFill>
                <a:latin typeface="Arial" charset="0"/>
              </a:rPr>
              <a:t>1</a:t>
            </a:r>
            <a:r>
              <a:rPr lang="ru-RU" sz="1400">
                <a:solidFill>
                  <a:schemeClr val="bg1"/>
                </a:solidFill>
                <a:latin typeface="Arial" charset="0"/>
              </a:rPr>
              <a:t>7</a:t>
            </a:r>
            <a:r>
              <a:rPr lang="en-US" sz="1400">
                <a:solidFill>
                  <a:schemeClr val="bg1"/>
                </a:solidFill>
                <a:latin typeface="Arial" charset="0"/>
              </a:rPr>
              <a:t>.</a:t>
            </a:r>
            <a:r>
              <a:rPr lang="ru-RU" sz="1400">
                <a:solidFill>
                  <a:schemeClr val="bg1"/>
                </a:solidFill>
                <a:latin typeface="Arial" charset="0"/>
              </a:rPr>
              <a:t>12</a:t>
            </a:r>
            <a:r>
              <a:rPr lang="en-US" sz="1400">
                <a:solidFill>
                  <a:schemeClr val="bg1"/>
                </a:solidFill>
                <a:latin typeface="Arial" charset="0"/>
              </a:rPr>
              <a:t>.2015</a:t>
            </a:r>
            <a:r>
              <a:rPr lang="en-US" sz="1400">
                <a:solidFill>
                  <a:srgbClr val="990099"/>
                </a:solidFill>
                <a:latin typeface="Arial" charset="0"/>
              </a:rPr>
              <a:t> </a:t>
            </a:r>
            <a:endParaRPr lang="ru-RU" sz="1400">
              <a:solidFill>
                <a:srgbClr val="990099"/>
              </a:solidFill>
              <a:latin typeface="Arial" charset="0"/>
            </a:endParaRPr>
          </a:p>
        </p:txBody>
      </p:sp>
      <p:sp>
        <p:nvSpPr>
          <p:cNvPr id="15366" name="TextBox 6"/>
          <p:cNvSpPr txBox="1">
            <a:spLocks noChangeArrowheads="1"/>
          </p:cNvSpPr>
          <p:nvPr/>
        </p:nvSpPr>
        <p:spPr bwMode="auto">
          <a:xfrm>
            <a:off x="5435600" y="3892550"/>
            <a:ext cx="3455988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solidFill>
                  <a:srgbClr val="3399FF"/>
                </a:solidFill>
                <a:latin typeface="Arial" charset="0"/>
              </a:rPr>
              <a:t>МЕСТО:</a:t>
            </a:r>
            <a:r>
              <a:rPr lang="ru-RU" sz="1400">
                <a:solidFill>
                  <a:srgbClr val="990099"/>
                </a:solidFill>
                <a:latin typeface="Arial" charset="0"/>
              </a:rPr>
              <a:t> </a:t>
            </a:r>
            <a:r>
              <a:rPr lang="ru-RU" sz="1600">
                <a:solidFill>
                  <a:schemeClr val="bg1"/>
                </a:solidFill>
                <a:latin typeface="Arial" charset="0"/>
              </a:rPr>
              <a:t>Гербовый зал Нижегородской ярмарки</a:t>
            </a:r>
          </a:p>
        </p:txBody>
      </p:sp>
      <p:sp>
        <p:nvSpPr>
          <p:cNvPr id="15367" name="TextBox 6"/>
          <p:cNvSpPr txBox="1">
            <a:spLocks noChangeArrowheads="1"/>
          </p:cNvSpPr>
          <p:nvPr/>
        </p:nvSpPr>
        <p:spPr bwMode="auto">
          <a:xfrm>
            <a:off x="5435600" y="4611688"/>
            <a:ext cx="3671888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solidFill>
                  <a:srgbClr val="3399FF"/>
                </a:solidFill>
                <a:latin typeface="Arial" charset="0"/>
              </a:rPr>
              <a:t>ТИП МЕРОПРИЯТИЯ:</a:t>
            </a:r>
            <a:r>
              <a:rPr lang="en-US" sz="1400">
                <a:solidFill>
                  <a:srgbClr val="990099"/>
                </a:solidFill>
                <a:latin typeface="Arial" charset="0"/>
              </a:rPr>
              <a:t> </a:t>
            </a:r>
            <a:r>
              <a:rPr lang="ru-RU" sz="1600">
                <a:solidFill>
                  <a:schemeClr val="bg1"/>
                </a:solidFill>
                <a:latin typeface="Arial" charset="0"/>
              </a:rPr>
              <a:t>Новогоднее праздничное мероприятие</a:t>
            </a:r>
          </a:p>
        </p:txBody>
      </p:sp>
      <p:sp>
        <p:nvSpPr>
          <p:cNvPr id="15368" name="TextBox 6"/>
          <p:cNvSpPr txBox="1">
            <a:spLocks noChangeArrowheads="1"/>
          </p:cNvSpPr>
          <p:nvPr/>
        </p:nvSpPr>
        <p:spPr bwMode="auto">
          <a:xfrm>
            <a:off x="5435600" y="5364163"/>
            <a:ext cx="35655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solidFill>
                  <a:srgbClr val="3399FF"/>
                </a:solidFill>
                <a:latin typeface="Arial" charset="0"/>
              </a:rPr>
              <a:t>КОЛИЧЕСТВО УЧАСТНИКОВ:</a:t>
            </a:r>
            <a:r>
              <a:rPr lang="en-US" sz="1400">
                <a:solidFill>
                  <a:srgbClr val="3399FF"/>
                </a:solidFill>
                <a:latin typeface="Arial" charset="0"/>
              </a:rPr>
              <a:t> </a:t>
            </a:r>
            <a:endParaRPr lang="ru-RU" sz="1400">
              <a:solidFill>
                <a:srgbClr val="3399FF"/>
              </a:solidFill>
              <a:latin typeface="Arial" charset="0"/>
            </a:endParaRPr>
          </a:p>
          <a:p>
            <a:pPr algn="ctr"/>
            <a:r>
              <a:rPr lang="ru-RU" sz="1600">
                <a:solidFill>
                  <a:schemeClr val="bg1"/>
                </a:solidFill>
                <a:latin typeface="Arial" charset="0"/>
              </a:rPr>
              <a:t>До 2</a:t>
            </a:r>
            <a:r>
              <a:rPr lang="en-US" sz="1600">
                <a:solidFill>
                  <a:schemeClr val="bg1"/>
                </a:solidFill>
                <a:latin typeface="Arial" charset="0"/>
              </a:rPr>
              <a:t>00 </a:t>
            </a:r>
            <a:r>
              <a:rPr lang="ru-RU" sz="1600">
                <a:solidFill>
                  <a:schemeClr val="bg1"/>
                </a:solidFill>
                <a:latin typeface="Arial" charset="0"/>
              </a:rPr>
              <a:t>человек</a:t>
            </a:r>
          </a:p>
        </p:txBody>
      </p:sp>
      <p:sp>
        <p:nvSpPr>
          <p:cNvPr id="15369" name="TextBox 6"/>
          <p:cNvSpPr txBox="1">
            <a:spLocks noChangeArrowheads="1"/>
          </p:cNvSpPr>
          <p:nvPr/>
        </p:nvSpPr>
        <p:spPr bwMode="auto">
          <a:xfrm>
            <a:off x="5435600" y="6084888"/>
            <a:ext cx="37084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solidFill>
                  <a:srgbClr val="3399FF"/>
                </a:solidFill>
                <a:latin typeface="Arial" charset="0"/>
              </a:rPr>
              <a:t>ПОДРЯДЧИКИ ИСПОЛНИТЕЛЯ:</a:t>
            </a:r>
            <a:r>
              <a:rPr lang="ru-RU" sz="1400">
                <a:solidFill>
                  <a:srgbClr val="990099"/>
                </a:solidFill>
                <a:latin typeface="Arial" charset="0"/>
              </a:rPr>
              <a:t> </a:t>
            </a:r>
            <a:r>
              <a:rPr lang="ru-RU" sz="1600">
                <a:solidFill>
                  <a:schemeClr val="bg1"/>
                </a:solidFill>
                <a:latin typeface="Arial" charset="0"/>
              </a:rPr>
              <a:t>Прокатная компания «АРТон-НН»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6"/>
          <p:cNvSpPr>
            <a:spLocks noChangeArrowheads="1"/>
          </p:cNvSpPr>
          <p:nvPr/>
        </p:nvSpPr>
        <p:spPr bwMode="auto">
          <a:xfrm>
            <a:off x="4067175" y="1196975"/>
            <a:ext cx="1152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339933"/>
                </a:solidFill>
                <a:latin typeface="Arial" charset="0"/>
              </a:rPr>
              <a:t>Задача:</a:t>
            </a:r>
          </a:p>
        </p:txBody>
      </p:sp>
      <p:pic>
        <p:nvPicPr>
          <p:cNvPr id="16387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TextBox 19"/>
          <p:cNvSpPr txBox="1">
            <a:spLocks noChangeArrowheads="1"/>
          </p:cNvSpPr>
          <p:nvPr/>
        </p:nvSpPr>
        <p:spPr bwMode="auto">
          <a:xfrm>
            <a:off x="4140200" y="1622425"/>
            <a:ext cx="4608513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Организовать новогоднее праздничное мероприятие в африканском стиле (идея заказчика) под ключ. </a:t>
            </a:r>
          </a:p>
        </p:txBody>
      </p:sp>
      <p:sp>
        <p:nvSpPr>
          <p:cNvPr id="16389" name="Прямоугольник 6"/>
          <p:cNvSpPr>
            <a:spLocks noChangeArrowheads="1"/>
          </p:cNvSpPr>
          <p:nvPr/>
        </p:nvSpPr>
        <p:spPr bwMode="auto">
          <a:xfrm>
            <a:off x="3995738" y="2205038"/>
            <a:ext cx="1152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339933"/>
                </a:solidFill>
                <a:latin typeface="Arial" charset="0"/>
              </a:rPr>
              <a:t>Цели:</a:t>
            </a:r>
          </a:p>
        </p:txBody>
      </p:sp>
      <p:sp>
        <p:nvSpPr>
          <p:cNvPr id="16390" name="TextBox 19"/>
          <p:cNvSpPr txBox="1">
            <a:spLocks noChangeArrowheads="1"/>
          </p:cNvSpPr>
          <p:nvPr/>
        </p:nvSpPr>
        <p:spPr bwMode="auto">
          <a:xfrm>
            <a:off x="4140200" y="2573338"/>
            <a:ext cx="4752975" cy="392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ru-RU" sz="1400">
                <a:solidFill>
                  <a:schemeClr val="bg1"/>
                </a:solidFill>
                <a:latin typeface="Arial" charset="0"/>
              </a:rPr>
              <a:t>В соответствии с требованиями заказчика организовать праздничное мероприятие</a:t>
            </a:r>
          </a:p>
          <a:p>
            <a:pPr>
              <a:buFontTx/>
              <a:buChar char="•"/>
            </a:pPr>
            <a:r>
              <a:rPr lang="ru-RU" sz="1400">
                <a:solidFill>
                  <a:schemeClr val="bg1"/>
                </a:solidFill>
                <a:latin typeface="Arial" charset="0"/>
              </a:rPr>
              <a:t>Подобрать необычную программу для мероприятия, учитывающую тематику </a:t>
            </a:r>
          </a:p>
          <a:p>
            <a:pPr>
              <a:buFontTx/>
              <a:buChar char="•"/>
            </a:pPr>
            <a:r>
              <a:rPr lang="ru-RU" sz="1400">
                <a:solidFill>
                  <a:schemeClr val="bg1"/>
                </a:solidFill>
                <a:latin typeface="Arial" charset="0"/>
              </a:rPr>
              <a:t>Создать атмосферу</a:t>
            </a:r>
            <a:r>
              <a:rPr lang="en-US" sz="1400">
                <a:solidFill>
                  <a:schemeClr val="bg1"/>
                </a:solidFill>
                <a:latin typeface="Arial" charset="0"/>
              </a:rPr>
              <a:t> </a:t>
            </a:r>
            <a:r>
              <a:rPr lang="ru-RU" sz="1400">
                <a:solidFill>
                  <a:schemeClr val="bg1"/>
                </a:solidFill>
                <a:latin typeface="Arial" charset="0"/>
              </a:rPr>
              <a:t>жаркого африканского континента</a:t>
            </a:r>
          </a:p>
          <a:p>
            <a:pPr>
              <a:buFontTx/>
              <a:buChar char="•"/>
            </a:pPr>
            <a:r>
              <a:rPr lang="ru-RU" sz="1400">
                <a:solidFill>
                  <a:schemeClr val="bg1"/>
                </a:solidFill>
                <a:latin typeface="Arial" charset="0"/>
              </a:rPr>
              <a:t>Грамотно интегрировать африканскую тематику в традиционную новогоднюю атмосферу</a:t>
            </a:r>
          </a:p>
          <a:p>
            <a:pPr>
              <a:buFontTx/>
              <a:buChar char="•"/>
            </a:pPr>
            <a:r>
              <a:rPr lang="ru-RU" sz="1400">
                <a:solidFill>
                  <a:schemeClr val="bg1"/>
                </a:solidFill>
                <a:latin typeface="Arial" charset="0"/>
              </a:rPr>
              <a:t>Использовать инновационные подходы в оформлении</a:t>
            </a:r>
            <a:endParaRPr lang="en-US" sz="140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Char char="•"/>
            </a:pPr>
            <a:r>
              <a:rPr lang="ru-RU" sz="1400">
                <a:solidFill>
                  <a:schemeClr val="bg1"/>
                </a:solidFill>
                <a:latin typeface="Arial" charset="0"/>
              </a:rPr>
              <a:t>Реализовать погружение в тематику с помощью звуковых и световых эффектов</a:t>
            </a:r>
            <a:endParaRPr lang="en-US" sz="1400">
              <a:solidFill>
                <a:schemeClr val="bg1"/>
              </a:solidFill>
              <a:latin typeface="Arial" charset="0"/>
            </a:endParaRPr>
          </a:p>
          <a:p>
            <a:pPr>
              <a:buFontTx/>
              <a:buChar char="•"/>
            </a:pPr>
            <a:r>
              <a:rPr lang="ru-RU" sz="1400">
                <a:solidFill>
                  <a:schemeClr val="bg1"/>
                </a:solidFill>
                <a:latin typeface="Arial" charset="0"/>
              </a:rPr>
              <a:t>Превратить официальное помещение в африканские джунгли</a:t>
            </a:r>
          </a:p>
          <a:p>
            <a:pPr>
              <a:buFontTx/>
              <a:buChar char="•"/>
            </a:pPr>
            <a:r>
              <a:rPr lang="ru-RU" sz="1400">
                <a:solidFill>
                  <a:schemeClr val="bg1"/>
                </a:solidFill>
                <a:latin typeface="Arial" charset="0"/>
              </a:rPr>
              <a:t>Добиться </a:t>
            </a:r>
            <a:r>
              <a:rPr lang="en-US" sz="1400">
                <a:solidFill>
                  <a:schemeClr val="bg1"/>
                </a:solidFill>
                <a:latin typeface="Arial" charset="0"/>
              </a:rPr>
              <a:t>WOW-</a:t>
            </a:r>
            <a:r>
              <a:rPr lang="ru-RU" sz="1400">
                <a:solidFill>
                  <a:schemeClr val="bg1"/>
                </a:solidFill>
                <a:latin typeface="Arial" charset="0"/>
              </a:rPr>
              <a:t>эффекта с момента самого входа на площадку</a:t>
            </a:r>
          </a:p>
          <a:p>
            <a:pPr>
              <a:buFontTx/>
              <a:buChar char="•"/>
            </a:pPr>
            <a:r>
              <a:rPr lang="ru-RU" sz="1400">
                <a:solidFill>
                  <a:schemeClr val="bg1"/>
                </a:solidFill>
                <a:latin typeface="Arial" charset="0"/>
              </a:rPr>
              <a:t>Использовать бюджет мероприятия по максимуму эффективно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Прямоугольник 6"/>
          <p:cNvSpPr>
            <a:spLocks noChangeArrowheads="1"/>
          </p:cNvSpPr>
          <p:nvPr/>
        </p:nvSpPr>
        <p:spPr bwMode="auto">
          <a:xfrm>
            <a:off x="4067175" y="1341438"/>
            <a:ext cx="11525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339933"/>
                </a:solidFill>
                <a:latin typeface="Arial" charset="0"/>
              </a:rPr>
              <a:t>Идея:</a:t>
            </a:r>
          </a:p>
        </p:txBody>
      </p:sp>
      <p:sp>
        <p:nvSpPr>
          <p:cNvPr id="17412" name="TextBox 19"/>
          <p:cNvSpPr txBox="1">
            <a:spLocks noChangeArrowheads="1"/>
          </p:cNvSpPr>
          <p:nvPr/>
        </p:nvSpPr>
        <p:spPr bwMode="auto">
          <a:xfrm>
            <a:off x="4211638" y="1700213"/>
            <a:ext cx="4752975" cy="3344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solidFill>
                <a:schemeClr val="bg1"/>
              </a:solidFill>
              <a:latin typeface="Arial" charset="0"/>
            </a:endParaRP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Новогоднее праздничное корпоративное мероприятие, воплощенное в африканских мотивах.</a:t>
            </a:r>
            <a:endParaRPr lang="en-US" sz="1400">
              <a:solidFill>
                <a:schemeClr val="bg1"/>
              </a:solidFill>
              <a:latin typeface="Arial" charset="0"/>
            </a:endParaRPr>
          </a:p>
          <a:p>
            <a:endParaRPr lang="ru-RU" sz="1400">
              <a:solidFill>
                <a:schemeClr val="bg1"/>
              </a:solidFill>
              <a:latin typeface="Arial" charset="0"/>
            </a:endParaRPr>
          </a:p>
          <a:p>
            <a:r>
              <a:rPr lang="ru-RU" sz="1400" b="1">
                <a:solidFill>
                  <a:schemeClr val="bg1"/>
                </a:solidFill>
                <a:latin typeface="Arial" charset="0"/>
              </a:rPr>
              <a:t>Тематика мероприятия</a:t>
            </a:r>
            <a:r>
              <a:rPr lang="ru-RU" sz="1400">
                <a:solidFill>
                  <a:schemeClr val="bg1"/>
                </a:solidFill>
                <a:latin typeface="Arial" charset="0"/>
              </a:rPr>
              <a:t> -  «Африканские мотивы", формат- корпоративное мероприятие.</a:t>
            </a:r>
          </a:p>
          <a:p>
            <a:endParaRPr lang="ru-RU" sz="1400">
              <a:solidFill>
                <a:schemeClr val="bg1"/>
              </a:solidFill>
              <a:latin typeface="Arial" charset="0"/>
            </a:endParaRPr>
          </a:p>
          <a:p>
            <a:r>
              <a:rPr lang="ru-RU" sz="1400" b="1">
                <a:solidFill>
                  <a:schemeClr val="bg1"/>
                </a:solidFill>
                <a:latin typeface="Arial" charset="0"/>
              </a:rPr>
              <a:t>Наполнение вечера</a:t>
            </a:r>
            <a:r>
              <a:rPr lang="ru-RU" sz="1400">
                <a:solidFill>
                  <a:schemeClr val="bg1"/>
                </a:solidFill>
                <a:latin typeface="Arial" charset="0"/>
              </a:rPr>
              <a:t> - погружение гостей мероприятия в атмосферу Черного континента, наполненную ярким оформлением и тематической программой. </a:t>
            </a:r>
          </a:p>
          <a:p>
            <a:endParaRPr lang="ru-RU" sz="1400">
              <a:solidFill>
                <a:schemeClr val="bg1"/>
              </a:solidFill>
              <a:latin typeface="Arial" charset="0"/>
            </a:endParaRPr>
          </a:p>
          <a:p>
            <a:r>
              <a:rPr lang="ru-RU" sz="1400" b="1">
                <a:solidFill>
                  <a:schemeClr val="bg1"/>
                </a:solidFill>
                <a:latin typeface="Arial" charset="0"/>
              </a:rPr>
              <a:t>Зоны оформления: </a:t>
            </a:r>
            <a:r>
              <a:rPr lang="ru-RU" sz="1400">
                <a:solidFill>
                  <a:schemeClr val="bg1"/>
                </a:solidFill>
                <a:latin typeface="Arial" charset="0"/>
              </a:rPr>
              <a:t>фойе, лестница, пространство второго этажа, вход в зал, Гербовый  зал, главный элемент –  сцена.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ольник 6"/>
          <p:cNvSpPr>
            <a:spLocks noChangeArrowheads="1"/>
          </p:cNvSpPr>
          <p:nvPr/>
        </p:nvSpPr>
        <p:spPr bwMode="auto">
          <a:xfrm>
            <a:off x="4859338" y="908050"/>
            <a:ext cx="22336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3399FF"/>
                </a:solidFill>
                <a:latin typeface="Arial" charset="0"/>
              </a:rPr>
              <a:t>Выполнение:</a:t>
            </a:r>
          </a:p>
        </p:txBody>
      </p:sp>
      <p:sp>
        <p:nvSpPr>
          <p:cNvPr id="18435" name="TextBox 19"/>
          <p:cNvSpPr txBox="1">
            <a:spLocks noChangeArrowheads="1"/>
          </p:cNvSpPr>
          <p:nvPr/>
        </p:nvSpPr>
        <p:spPr bwMode="auto">
          <a:xfrm>
            <a:off x="5148263" y="1154113"/>
            <a:ext cx="3744912" cy="571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sz="1400">
              <a:solidFill>
                <a:schemeClr val="bg1"/>
              </a:solidFill>
              <a:latin typeface="Arial" charset="0"/>
            </a:endParaRPr>
          </a:p>
          <a:p>
            <a:r>
              <a:rPr lang="ru-RU" sz="1400" b="1">
                <a:solidFill>
                  <a:schemeClr val="bg1"/>
                </a:solidFill>
                <a:latin typeface="Arial" charset="0"/>
              </a:rPr>
              <a:t>Подготовка к проекту длилась в течении двух месяцев и состояла из основных моментов:</a:t>
            </a:r>
            <a:endParaRPr lang="en-US" sz="1400" b="1">
              <a:solidFill>
                <a:schemeClr val="bg1"/>
              </a:solidFill>
              <a:latin typeface="Arial" charset="0"/>
            </a:endParaRPr>
          </a:p>
          <a:p>
            <a:endParaRPr lang="ru-RU" sz="1400" b="1">
              <a:solidFill>
                <a:schemeClr val="bg1"/>
              </a:solidFill>
              <a:latin typeface="Arial" charset="0"/>
            </a:endParaRPr>
          </a:p>
          <a:p>
            <a:r>
              <a:rPr lang="ru-RU" sz="1300">
                <a:solidFill>
                  <a:schemeClr val="bg1"/>
                </a:solidFill>
                <a:latin typeface="Arial" charset="0"/>
              </a:rPr>
              <a:t>-разработка подхода к реализации идеи</a:t>
            </a:r>
          </a:p>
          <a:p>
            <a:r>
              <a:rPr lang="ru-RU" sz="1300">
                <a:solidFill>
                  <a:schemeClr val="bg1"/>
                </a:solidFill>
                <a:latin typeface="Arial" charset="0"/>
              </a:rPr>
              <a:t>-разработка тайминга мероприятия</a:t>
            </a:r>
          </a:p>
          <a:p>
            <a:r>
              <a:rPr lang="ru-RU" sz="1300">
                <a:solidFill>
                  <a:schemeClr val="bg1"/>
                </a:solidFill>
                <a:latin typeface="Arial" charset="0"/>
              </a:rPr>
              <a:t>-привлечение артистов</a:t>
            </a:r>
          </a:p>
          <a:p>
            <a:r>
              <a:rPr lang="ru-RU" sz="1300">
                <a:solidFill>
                  <a:schemeClr val="bg1"/>
                </a:solidFill>
                <a:latin typeface="Arial" charset="0"/>
              </a:rPr>
              <a:t>-постановка танцевального шоу</a:t>
            </a:r>
          </a:p>
          <a:p>
            <a:r>
              <a:rPr lang="ru-RU" sz="1300">
                <a:solidFill>
                  <a:schemeClr val="bg1"/>
                </a:solidFill>
                <a:latin typeface="Arial" charset="0"/>
              </a:rPr>
              <a:t>-распределение зон мероприятия и их оформление</a:t>
            </a:r>
          </a:p>
          <a:p>
            <a:r>
              <a:rPr lang="ru-RU" sz="1300">
                <a:solidFill>
                  <a:schemeClr val="bg1"/>
                </a:solidFill>
                <a:latin typeface="Arial" charset="0"/>
              </a:rPr>
              <a:t>-закупка материалов для оформления и реквизита  </a:t>
            </a:r>
          </a:p>
          <a:p>
            <a:r>
              <a:rPr lang="ru-RU" sz="1300">
                <a:solidFill>
                  <a:schemeClr val="bg1"/>
                </a:solidFill>
                <a:latin typeface="Arial" charset="0"/>
              </a:rPr>
              <a:t>-букинг артистов</a:t>
            </a:r>
          </a:p>
          <a:p>
            <a:r>
              <a:rPr lang="ru-RU" sz="1300">
                <a:solidFill>
                  <a:schemeClr val="bg1"/>
                </a:solidFill>
                <a:latin typeface="Arial" charset="0"/>
              </a:rPr>
              <a:t>-разработка и создание печатных материалов</a:t>
            </a:r>
          </a:p>
          <a:p>
            <a:r>
              <a:rPr lang="ru-RU" sz="1300">
                <a:solidFill>
                  <a:schemeClr val="bg1"/>
                </a:solidFill>
                <a:latin typeface="Arial" charset="0"/>
              </a:rPr>
              <a:t>--привлечение дополнительного персонала</a:t>
            </a:r>
          </a:p>
          <a:p>
            <a:r>
              <a:rPr lang="ru-RU" sz="1300">
                <a:solidFill>
                  <a:schemeClr val="bg1"/>
                </a:solidFill>
                <a:latin typeface="Arial" charset="0"/>
              </a:rPr>
              <a:t>-визуализация проекта в 3d редакторе</a:t>
            </a:r>
          </a:p>
          <a:p>
            <a:r>
              <a:rPr lang="ru-RU" sz="1300">
                <a:solidFill>
                  <a:schemeClr val="bg1"/>
                </a:solidFill>
                <a:latin typeface="Arial" charset="0"/>
              </a:rPr>
              <a:t>-согласование оформления и наполнения вечера с заказчиком</a:t>
            </a:r>
          </a:p>
          <a:p>
            <a:r>
              <a:rPr lang="ru-RU" sz="1300">
                <a:solidFill>
                  <a:schemeClr val="bg1"/>
                </a:solidFill>
                <a:latin typeface="Arial" charset="0"/>
              </a:rPr>
              <a:t>-самостоятельное создание конструкций</a:t>
            </a:r>
          </a:p>
          <a:p>
            <a:r>
              <a:rPr lang="ru-RU" sz="1300">
                <a:solidFill>
                  <a:schemeClr val="bg1"/>
                </a:solidFill>
                <a:latin typeface="Arial" charset="0"/>
              </a:rPr>
              <a:t>-разработка и создание печатных материалов</a:t>
            </a:r>
          </a:p>
          <a:p>
            <a:r>
              <a:rPr lang="ru-RU" sz="1300">
                <a:solidFill>
                  <a:schemeClr val="bg1"/>
                </a:solidFill>
                <a:latin typeface="Arial" charset="0"/>
              </a:rPr>
              <a:t>-привлечение подрядчиков по сценическому, звуковому, световому и проекционному оборудованию</a:t>
            </a:r>
          </a:p>
          <a:p>
            <a:r>
              <a:rPr lang="ru-RU" sz="1300">
                <a:solidFill>
                  <a:schemeClr val="bg1"/>
                </a:solidFill>
                <a:latin typeface="Arial" charset="0"/>
              </a:rPr>
              <a:t>-привлечение дополнительного персонала</a:t>
            </a:r>
          </a:p>
          <a:p>
            <a:endParaRPr lang="ru-RU" sz="130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1843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Прямоугольник 6"/>
          <p:cNvSpPr>
            <a:spLocks noChangeArrowheads="1"/>
          </p:cNvSpPr>
          <p:nvPr/>
        </p:nvSpPr>
        <p:spPr bwMode="auto">
          <a:xfrm>
            <a:off x="5002213" y="1838325"/>
            <a:ext cx="22336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3399FF"/>
                </a:solidFill>
                <a:latin typeface="Arial" charset="0"/>
              </a:rPr>
              <a:t>Эффективность:</a:t>
            </a:r>
          </a:p>
        </p:txBody>
      </p:sp>
      <p:sp>
        <p:nvSpPr>
          <p:cNvPr id="19460" name="TextBox 19"/>
          <p:cNvSpPr txBox="1">
            <a:spLocks noChangeArrowheads="1"/>
          </p:cNvSpPr>
          <p:nvPr/>
        </p:nvSpPr>
        <p:spPr bwMode="auto">
          <a:xfrm>
            <a:off x="5076825" y="2322513"/>
            <a:ext cx="3816350" cy="326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300">
                <a:solidFill>
                  <a:schemeClr val="bg1"/>
                </a:solidFill>
                <a:latin typeface="Arial" charset="0"/>
              </a:rPr>
              <a:t>Под ритмы жаркого континента, под звуки живых африканских тамтамов каждый из гостей пробудил в себе первобытную силу африканского континента, почувствовал его жар и космическую энергию.</a:t>
            </a:r>
          </a:p>
          <a:p>
            <a:endParaRPr lang="ru-RU" sz="1300">
              <a:solidFill>
                <a:schemeClr val="bg1"/>
              </a:solidFill>
              <a:latin typeface="Arial" charset="0"/>
            </a:endParaRPr>
          </a:p>
          <a:p>
            <a:r>
              <a:rPr lang="ru-RU" sz="1300">
                <a:solidFill>
                  <a:schemeClr val="bg1"/>
                </a:solidFill>
                <a:latin typeface="Arial" charset="0"/>
              </a:rPr>
              <a:t>Основной  проблемой для нас стало нахождение баланса между чисто африканской тропической тематикой и традиционным русским новогодним разгуляем. Проблема была решена синтезом двух тематик в наполнении программы. Темнокожий ведущий с традиционными русскими тостами и интерактивами, живая группа с темнокожими солистами и русским репертуаром, а также многое другое</a:t>
            </a:r>
            <a:r>
              <a:rPr lang="is-IS" sz="1300">
                <a:solidFill>
                  <a:schemeClr val="bg1"/>
                </a:solidFill>
                <a:latin typeface="Arial" charset="0"/>
              </a:rPr>
              <a:t>…</a:t>
            </a:r>
            <a:endParaRPr lang="ru-RU" sz="1300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Прямоугольник 6"/>
          <p:cNvSpPr>
            <a:spLocks noChangeArrowheads="1"/>
          </p:cNvSpPr>
          <p:nvPr/>
        </p:nvSpPr>
        <p:spPr bwMode="auto">
          <a:xfrm>
            <a:off x="3851275" y="1989138"/>
            <a:ext cx="4130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00CC00"/>
                </a:solidFill>
                <a:latin typeface="Arial" charset="0"/>
              </a:rPr>
              <a:t>Реализация</a:t>
            </a:r>
            <a:r>
              <a:rPr lang="ru-RU">
                <a:solidFill>
                  <a:srgbClr val="00CC00"/>
                </a:solidFill>
                <a:latin typeface="Arial" charset="0"/>
              </a:rPr>
              <a:t>:</a:t>
            </a:r>
          </a:p>
        </p:txBody>
      </p:sp>
      <p:sp>
        <p:nvSpPr>
          <p:cNvPr id="20484" name="TextBox 19"/>
          <p:cNvSpPr txBox="1">
            <a:spLocks noChangeArrowheads="1"/>
          </p:cNvSpPr>
          <p:nvPr/>
        </p:nvSpPr>
        <p:spPr bwMode="auto">
          <a:xfrm>
            <a:off x="3851275" y="2417763"/>
            <a:ext cx="5041900" cy="406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300">
                <a:solidFill>
                  <a:schemeClr val="bg1"/>
                </a:solidFill>
                <a:latin typeface="Arial" charset="0"/>
              </a:rPr>
              <a:t>Театрализованное постановочное представление с использованием светового оснащения и спецэффектов стало уникальным перфомансом с режиссерской постановкой. Артисты в стилизованных костюмах африканских животных (зебра, гепард, косуля и кугуар), с использованием боди-арта исполнили эксклюзивный номер в стилистике </a:t>
            </a:r>
            <a:r>
              <a:rPr lang="en-US" sz="1300">
                <a:solidFill>
                  <a:schemeClr val="bg1"/>
                </a:solidFill>
                <a:latin typeface="Arial" charset="0"/>
              </a:rPr>
              <a:t>afro-jazz</a:t>
            </a:r>
            <a:r>
              <a:rPr lang="ru-RU" sz="1300">
                <a:solidFill>
                  <a:schemeClr val="bg1"/>
                </a:solidFill>
                <a:latin typeface="Arial" charset="0"/>
              </a:rPr>
              <a:t>. В основной части шоу-программы приняло участие множество артистов: афро-шоу "WAKA-WAKA", кавер-группа "Black Stars", студия этнических барабанов "Ветер Фанга", шоу-балет "Куклы". Изюминкой программы стал темнокожий ведущий Эрик. </a:t>
            </a:r>
            <a:endParaRPr lang="en-US" sz="1300">
              <a:solidFill>
                <a:schemeClr val="bg1"/>
              </a:solidFill>
              <a:latin typeface="Arial" charset="0"/>
            </a:endParaRPr>
          </a:p>
          <a:p>
            <a:r>
              <a:rPr lang="ru-RU" sz="1300">
                <a:solidFill>
                  <a:schemeClr val="bg1"/>
                </a:solidFill>
                <a:latin typeface="Arial" charset="0"/>
              </a:rPr>
              <a:t>При входе в зал гостей встречала тематическая фотозона под пальмой в виде "живой" стены из тропических лиан и папоротников, а также коктейль-бар в колониальном стиле. С самого входа на площадку создавался WOW-эффект и погружение в атмосферу мероприятия. Чтобы попасть в зал, гостям нужно было пройти сквозь темную и заросшую лианами пещеру. Племенная маска необъятного размера встречала гостей в дикой обстановке под завораживающие звуки тамтамов.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9" descr="1_27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6600" y="3068638"/>
            <a:ext cx="2732088" cy="182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10" descr="1_32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888" y="3068638"/>
            <a:ext cx="2736850" cy="182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12" descr="1_37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8550" y="1700213"/>
            <a:ext cx="19431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13" descr="1_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38325" y="574675"/>
            <a:ext cx="158115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2" name="Picture 14" descr="1_1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97550" y="525463"/>
            <a:ext cx="1654175" cy="110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3" name="Picture 15" descr="1_6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97550" y="1700213"/>
            <a:ext cx="19431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4" name="Picture 16" descr="1_69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3075" y="4967288"/>
            <a:ext cx="2728913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5" name="Picture 17" descr="1_124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477963" y="1700213"/>
            <a:ext cx="1944687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6" name="Picture 18" descr="1_136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084888" y="4989513"/>
            <a:ext cx="2735262" cy="182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7" name="Picture 19" descr="1_16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73075" y="3097213"/>
            <a:ext cx="2730500" cy="182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8" name="Picture 20" descr="1_6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276600" y="4967288"/>
            <a:ext cx="2730500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Прямоугольник 6"/>
          <p:cNvSpPr>
            <a:spLocks noChangeArrowheads="1"/>
          </p:cNvSpPr>
          <p:nvPr/>
        </p:nvSpPr>
        <p:spPr bwMode="auto">
          <a:xfrm>
            <a:off x="3609975" y="3925888"/>
            <a:ext cx="4130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3399FF"/>
                </a:solidFill>
                <a:latin typeface="Arial" charset="0"/>
              </a:rPr>
              <a:t>Особенности</a:t>
            </a:r>
            <a:r>
              <a:rPr lang="ru-RU">
                <a:solidFill>
                  <a:srgbClr val="3399FF"/>
                </a:solidFill>
                <a:latin typeface="Arial" charset="0"/>
              </a:rPr>
              <a:t>:</a:t>
            </a:r>
          </a:p>
        </p:txBody>
      </p:sp>
      <p:sp>
        <p:nvSpPr>
          <p:cNvPr id="22532" name="TextBox 19"/>
          <p:cNvSpPr txBox="1">
            <a:spLocks noChangeArrowheads="1"/>
          </p:cNvSpPr>
          <p:nvPr/>
        </p:nvSpPr>
        <p:spPr bwMode="auto">
          <a:xfrm>
            <a:off x="395288" y="4365625"/>
            <a:ext cx="8424862" cy="200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Этническая непосредственность мероприятия во главе с темнокожим ведущим с африканской кровью и русской душой, стали изюминкой вечера.</a:t>
            </a: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Особенностью мероприятия стал уникальный перфоманс с режиссерской постановкой, а также оформление мероприятия, что обеспечило полное погружение гостей в африканскую атмосферу. </a:t>
            </a: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Нами было использовано более 1 км лиан! Распечатано и реализовано более 100 м2 полиграфической продукции, использовано около 80 м2 пеноплекса. </a:t>
            </a: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В создании атмосферы участвовало более 20 сотрудников. </a:t>
            </a: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Пространство освещало более 70 световых приборов.</a:t>
            </a: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Более 1 литра краски было потрачено на создание образов диких животных.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Прямоугольник 6"/>
          <p:cNvSpPr>
            <a:spLocks noChangeArrowheads="1"/>
          </p:cNvSpPr>
          <p:nvPr/>
        </p:nvSpPr>
        <p:spPr bwMode="auto">
          <a:xfrm>
            <a:off x="4257675" y="1909763"/>
            <a:ext cx="41306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FF0000"/>
                </a:solidFill>
                <a:latin typeface="Arial" charset="0"/>
              </a:rPr>
              <a:t>Дополнительная информация</a:t>
            </a:r>
            <a:r>
              <a:rPr lang="ru-RU">
                <a:solidFill>
                  <a:srgbClr val="FF0000"/>
                </a:solidFill>
                <a:latin typeface="Arial" charset="0"/>
              </a:rPr>
              <a:t>:</a:t>
            </a:r>
          </a:p>
        </p:txBody>
      </p:sp>
      <p:sp>
        <p:nvSpPr>
          <p:cNvPr id="23556" name="TextBox 19"/>
          <p:cNvSpPr txBox="1">
            <a:spLocks noChangeArrowheads="1"/>
          </p:cNvSpPr>
          <p:nvPr/>
        </p:nvSpPr>
        <p:spPr bwMode="auto">
          <a:xfrm>
            <a:off x="4211638" y="2347913"/>
            <a:ext cx="4681537" cy="307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Волшебниками и заводилами вечера были русская красавица Снегурочка и очаровательный Дед Мороз из жаркого Камеруна. Интернациональный дуэт вызвал бурю эмоций у гостей мероприятия. Тропические конкурсы и экзотические викторины на столько понравились всем присутствующим, что каждый хотел бы прожить этот вечер вновь и вновь.</a:t>
            </a: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Интересным моментом в оформлении мероприятия стали живые люди, которые несколько часов перевоплощались в диких животных в опытных руках художников. Тигр, гепард, газель и зебра слились с декорациями, как и полагается в дикой природе. Кульминацией их появления стало танцевальное шоу с режиссерской постановкой.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 b="-135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Прямоугольник 6"/>
          <p:cNvSpPr>
            <a:spLocks noChangeArrowheads="1"/>
          </p:cNvSpPr>
          <p:nvPr/>
        </p:nvSpPr>
        <p:spPr bwMode="auto">
          <a:xfrm>
            <a:off x="3924300" y="4357688"/>
            <a:ext cx="20161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chemeClr val="bg1"/>
                </a:solidFill>
                <a:latin typeface="Arial" charset="0"/>
              </a:rPr>
              <a:t>Контакты</a:t>
            </a:r>
            <a:r>
              <a:rPr lang="ru-RU">
                <a:solidFill>
                  <a:schemeClr val="bg1"/>
                </a:solidFill>
                <a:latin typeface="Arial" charset="0"/>
              </a:rPr>
              <a:t>:</a:t>
            </a:r>
          </a:p>
        </p:txBody>
      </p:sp>
      <p:pic>
        <p:nvPicPr>
          <p:cNvPr id="24579" name="Picture 5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TextBox 19"/>
          <p:cNvSpPr txBox="1">
            <a:spLocks noChangeArrowheads="1"/>
          </p:cNvSpPr>
          <p:nvPr/>
        </p:nvSpPr>
        <p:spPr bwMode="auto">
          <a:xfrm>
            <a:off x="2555875" y="5302250"/>
            <a:ext cx="259238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Генеральный директор </a:t>
            </a: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ООО «Идеи Ивента»</a:t>
            </a: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89202523100</a:t>
            </a: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diturtsev@gmail.com</a:t>
            </a:r>
          </a:p>
        </p:txBody>
      </p:sp>
      <p:sp>
        <p:nvSpPr>
          <p:cNvPr id="24581" name="TextBox 10"/>
          <p:cNvSpPr txBox="1">
            <a:spLocks noChangeArrowheads="1"/>
          </p:cNvSpPr>
          <p:nvPr/>
        </p:nvSpPr>
        <p:spPr bwMode="auto">
          <a:xfrm>
            <a:off x="2555875" y="4868863"/>
            <a:ext cx="3240088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500">
                <a:solidFill>
                  <a:schemeClr val="bg1"/>
                </a:solidFill>
                <a:latin typeface="Arial" charset="0"/>
              </a:rPr>
              <a:t>ТУРЦЕВ ДМИТРИЙ</a:t>
            </a:r>
          </a:p>
        </p:txBody>
      </p:sp>
      <p:sp>
        <p:nvSpPr>
          <p:cNvPr id="24582" name="TextBox 19"/>
          <p:cNvSpPr txBox="1">
            <a:spLocks noChangeArrowheads="1"/>
          </p:cNvSpPr>
          <p:nvPr/>
        </p:nvSpPr>
        <p:spPr bwMode="auto">
          <a:xfrm>
            <a:off x="4860925" y="5302250"/>
            <a:ext cx="259238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Маркетолог </a:t>
            </a: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ООО «Идеи Ивента»</a:t>
            </a:r>
          </a:p>
          <a:p>
            <a:r>
              <a:rPr lang="ru-RU" sz="1400">
                <a:solidFill>
                  <a:schemeClr val="bg1"/>
                </a:solidFill>
                <a:latin typeface="Arial" charset="0"/>
              </a:rPr>
              <a:t>89200008971</a:t>
            </a:r>
          </a:p>
          <a:p>
            <a:r>
              <a:rPr lang="en-US" sz="1400">
                <a:solidFill>
                  <a:schemeClr val="bg1"/>
                </a:solidFill>
                <a:latin typeface="Arial" charset="0"/>
              </a:rPr>
              <a:t>elien17</a:t>
            </a:r>
            <a:r>
              <a:rPr lang="ru-RU" sz="1400">
                <a:solidFill>
                  <a:schemeClr val="bg1"/>
                </a:solidFill>
                <a:latin typeface="Arial" charset="0"/>
              </a:rPr>
              <a:t>@mail.</a:t>
            </a:r>
            <a:r>
              <a:rPr lang="en-US" sz="1400">
                <a:solidFill>
                  <a:schemeClr val="bg1"/>
                </a:solidFill>
                <a:latin typeface="Arial" charset="0"/>
              </a:rPr>
              <a:t>ru</a:t>
            </a:r>
            <a:endParaRPr lang="ru-RU" sz="140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24583" name="TextBox 10"/>
          <p:cNvSpPr txBox="1">
            <a:spLocks noChangeArrowheads="1"/>
          </p:cNvSpPr>
          <p:nvPr/>
        </p:nvSpPr>
        <p:spPr bwMode="auto">
          <a:xfrm>
            <a:off x="4859338" y="4868863"/>
            <a:ext cx="3240087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500">
                <a:solidFill>
                  <a:schemeClr val="bg1"/>
                </a:solidFill>
                <a:latin typeface="Arial" charset="0"/>
              </a:rPr>
              <a:t>СОКОЛОВА ЛЮБОВЬ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/>
              <a:t>Информация для жюри конкурса </a:t>
            </a:r>
            <a:r>
              <a:rPr lang="en-US" sz="2000" b="1" smtClean="0"/>
              <a:t>Event-</a:t>
            </a:r>
            <a:r>
              <a:rPr lang="ru-RU" sz="2000" b="1" smtClean="0"/>
              <a:t>Прорыв</a:t>
            </a:r>
            <a:endParaRPr lang="ru-RU" sz="2000" b="1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8K</a:t>
            </a:r>
            <a:r>
              <a:rPr lang="ru-RU" b="1" dirty="0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3402</TotalTime>
  <Words>859</Words>
  <Application>Microsoft Office PowerPoint</Application>
  <PresentationFormat>Экран (4:3)</PresentationFormat>
  <Paragraphs>89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 Narrow</vt:lpstr>
      <vt:lpstr>Arial</vt:lpstr>
      <vt:lpstr>Calibri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Дмитрий</dc:creator>
  <cp:lastModifiedBy>Сергей</cp:lastModifiedBy>
  <cp:revision>87</cp:revision>
  <dcterms:modified xsi:type="dcterms:W3CDTF">2016-02-28T16:35:30Z</dcterms:modified>
</cp:coreProperties>
</file>