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91" r:id="rId11"/>
    <p:sldId id="288" r:id="rId12"/>
    <p:sldId id="292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00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A6B167-7E5A-4916-9775-EAD113CF251B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7623D-4ABF-43E4-9213-56F1EE4ABA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4436D2-7079-416E-A4FA-0F3309C8B07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748A4-1EDC-4C7F-A417-DA1796F1A66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7E5874-E7C7-46BA-8E3E-5E4FC3D46D41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92298C-5104-4D03-A5C8-D8572BB347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411115-293F-441D-81B1-313FBACF59F8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499E4-8121-4390-9620-19B3187812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45C88C-3137-4DE0-B3C9-2B0A303FFF2A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877B6-5655-4C1C-8330-FACB0BCDE6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201C15-2571-405D-A350-0521B9BE3278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5F26C-2354-4922-99E6-7C8428D361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9DF95A-92FC-4333-98FD-0742A6CE4EB6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D1C63F-0B17-4A2B-9B75-7801A0B5C9C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CD2DA8-B8BE-481B-9EC4-E3964AD7274C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197C4-4184-4823-9BF8-4F948989AB7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C79A23-3A7F-4458-BDC8-F82F5813DB07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24996-FE46-43D3-A5FA-4B07F2842B6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8CEFFF-ABEF-49C1-B97E-58DBE02589A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D9D01-6F94-41D1-BEDE-7107116BE7F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D2171-E9E2-4C8D-9C10-2893578B47AC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C857E-7639-426F-A604-466559D3556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7C299BE-9719-4FBB-93D5-0AA41F0208BA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5E6E5661-AE6D-48C4-8DEF-B3C27BD8B36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04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468313" y="5589588"/>
            <a:ext cx="82073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chemeClr val="bg1"/>
                </a:solidFill>
              </a:rPr>
              <a:t>Ежегодный спортивно-культурный мотофестиваль</a:t>
            </a:r>
          </a:p>
          <a:p>
            <a:pPr algn="ctr"/>
            <a:r>
              <a:rPr lang="ru-RU">
                <a:solidFill>
                  <a:schemeClr val="bg1"/>
                </a:solidFill>
              </a:rPr>
              <a:t>«Bike Open Берег Маугли»</a:t>
            </a:r>
            <a:endParaRPr lang="en-US">
              <a:solidFill>
                <a:schemeClr val="bg1"/>
              </a:solidFill>
            </a:endParaRPr>
          </a:p>
          <a:p>
            <a:pPr algn="ctr"/>
            <a:r>
              <a:rPr lang="ru-RU">
                <a:solidFill>
                  <a:schemeClr val="bg1"/>
                </a:solidFill>
              </a:rPr>
              <a:t>Номинация:</a:t>
            </a:r>
            <a:r>
              <a:rPr lang="ru-RU"/>
              <a:t>  </a:t>
            </a:r>
            <a:r>
              <a:rPr lang="ru-RU" sz="2000">
                <a:solidFill>
                  <a:schemeClr val="bg1"/>
                </a:solidFill>
              </a:rPr>
              <a:t>Лучшее массовое мероприятие </a:t>
            </a:r>
          </a:p>
        </p:txBody>
      </p:sp>
      <p:pic>
        <p:nvPicPr>
          <p:cNvPr id="14339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19"/>
          <p:cNvSpPr txBox="1">
            <a:spLocks noChangeArrowheads="1"/>
          </p:cNvSpPr>
          <p:nvPr/>
        </p:nvSpPr>
        <p:spPr bwMode="auto">
          <a:xfrm>
            <a:off x="3348038" y="1349375"/>
            <a:ext cx="631190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solidFill>
                  <a:schemeClr val="bg1"/>
                </a:solidFill>
              </a:rPr>
              <a:t>ОБЛАСТНАЯ ОБЩЕСТВЕННАЯ ОРГАНИЗАЦИЯ </a:t>
            </a:r>
          </a:p>
          <a:p>
            <a:pPr algn="ctr"/>
            <a:r>
              <a:rPr lang="ru-RU" sz="1200" b="1">
                <a:solidFill>
                  <a:schemeClr val="bg1"/>
                </a:solidFill>
              </a:rPr>
              <a:t>«МОТОКЛУБ </a:t>
            </a:r>
          </a:p>
          <a:p>
            <a:pPr algn="ctr"/>
            <a:r>
              <a:rPr lang="ru-RU" sz="1200" b="1">
                <a:solidFill>
                  <a:schemeClr val="bg1"/>
                </a:solidFill>
              </a:rPr>
              <a:t>«НОЧНЫЕ ВОЛКИ»</a:t>
            </a:r>
          </a:p>
        </p:txBody>
      </p:sp>
      <p:sp>
        <p:nvSpPr>
          <p:cNvPr id="15364" name="TextBox 27"/>
          <p:cNvSpPr txBox="1">
            <a:spLocks noChangeArrowheads="1"/>
          </p:cNvSpPr>
          <p:nvPr/>
        </p:nvSpPr>
        <p:spPr bwMode="auto">
          <a:xfrm>
            <a:off x="4271963" y="3284538"/>
            <a:ext cx="4694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solidFill>
                  <a:schemeClr val="bg1"/>
                </a:solidFill>
              </a:rPr>
              <a:t>ЛЕВЫЙ БЕРЕГ РЕКИ ОКА В ПАВЛОВСКОМ </a:t>
            </a:r>
            <a:endParaRPr lang="en-US" sz="1200" b="1">
              <a:solidFill>
                <a:schemeClr val="bg1"/>
              </a:solidFill>
            </a:endParaRPr>
          </a:p>
          <a:p>
            <a:pPr algn="ctr"/>
            <a:r>
              <a:rPr lang="ru-RU" sz="1200" b="1">
                <a:solidFill>
                  <a:schemeClr val="bg1"/>
                </a:solidFill>
              </a:rPr>
              <a:t>РАЙОНЕ НИЖЕГОРОДСКОЙ ОБЛАСТИ</a:t>
            </a:r>
          </a:p>
        </p:txBody>
      </p:sp>
      <p:sp>
        <p:nvSpPr>
          <p:cNvPr id="15365" name="TextBox 29"/>
          <p:cNvSpPr txBox="1">
            <a:spLocks noChangeArrowheads="1"/>
          </p:cNvSpPr>
          <p:nvPr/>
        </p:nvSpPr>
        <p:spPr bwMode="auto">
          <a:xfrm>
            <a:off x="4500563" y="4437063"/>
            <a:ext cx="4222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200" b="1">
                <a:solidFill>
                  <a:schemeClr val="bg1"/>
                </a:solidFill>
              </a:rPr>
              <a:t>МОТОФЕСТИВАЛЬ, КОНЦЕРТ </a:t>
            </a:r>
          </a:p>
        </p:txBody>
      </p:sp>
      <p:sp>
        <p:nvSpPr>
          <p:cNvPr id="15366" name="TextBox 36"/>
          <p:cNvSpPr txBox="1">
            <a:spLocks noChangeArrowheads="1"/>
          </p:cNvSpPr>
          <p:nvPr/>
        </p:nvSpPr>
        <p:spPr bwMode="auto">
          <a:xfrm>
            <a:off x="4500563" y="2492375"/>
            <a:ext cx="4224337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solidFill>
                  <a:schemeClr val="bg1"/>
                </a:solidFill>
              </a:rPr>
              <a:t>3-5 ИЮЛЯ 2015</a:t>
            </a:r>
            <a:r>
              <a:rPr lang="en-US" sz="1200" b="1">
                <a:solidFill>
                  <a:schemeClr val="bg1"/>
                </a:solidFill>
              </a:rPr>
              <a:t> </a:t>
            </a:r>
            <a:r>
              <a:rPr lang="ru-RU" sz="1200" b="1">
                <a:solidFill>
                  <a:schemeClr val="bg1"/>
                </a:solidFill>
              </a:rPr>
              <a:t>г. г</a:t>
            </a:r>
          </a:p>
        </p:txBody>
      </p:sp>
      <p:sp>
        <p:nvSpPr>
          <p:cNvPr id="15367" name="TextBox 29"/>
          <p:cNvSpPr txBox="1">
            <a:spLocks noChangeArrowheads="1"/>
          </p:cNvSpPr>
          <p:nvPr/>
        </p:nvSpPr>
        <p:spPr bwMode="auto">
          <a:xfrm>
            <a:off x="4597400" y="5373688"/>
            <a:ext cx="42227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200" b="1">
                <a:solidFill>
                  <a:schemeClr val="bg1"/>
                </a:solidFill>
              </a:rPr>
              <a:t>ДО 10 000 ЧЕЛОВЕК</a:t>
            </a:r>
          </a:p>
        </p:txBody>
      </p:sp>
      <p:sp>
        <p:nvSpPr>
          <p:cNvPr id="15368" name="TextBox 29"/>
          <p:cNvSpPr txBox="1">
            <a:spLocks noChangeArrowheads="1"/>
          </p:cNvSpPr>
          <p:nvPr/>
        </p:nvSpPr>
        <p:spPr bwMode="auto">
          <a:xfrm>
            <a:off x="4643438" y="6140450"/>
            <a:ext cx="422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200" b="1">
                <a:solidFill>
                  <a:schemeClr val="bg1"/>
                </a:solidFill>
              </a:rPr>
              <a:t>ПРОКАТНАЯ КОМПАНИЯ «АРТон-НН»</a:t>
            </a:r>
          </a:p>
        </p:txBody>
      </p:sp>
      <p:sp>
        <p:nvSpPr>
          <p:cNvPr id="15369" name="TextBox 6"/>
          <p:cNvSpPr txBox="1">
            <a:spLocks noChangeArrowheads="1"/>
          </p:cNvSpPr>
          <p:nvPr/>
        </p:nvSpPr>
        <p:spPr bwMode="auto">
          <a:xfrm>
            <a:off x="5364163" y="1052513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FF0000"/>
                </a:solidFill>
              </a:rPr>
              <a:t>ЗАКАЗЧИК</a:t>
            </a:r>
          </a:p>
        </p:txBody>
      </p:sp>
      <p:sp>
        <p:nvSpPr>
          <p:cNvPr id="15370" name="TextBox 8"/>
          <p:cNvSpPr txBox="1">
            <a:spLocks noChangeArrowheads="1"/>
          </p:cNvSpPr>
          <p:nvPr/>
        </p:nvSpPr>
        <p:spPr bwMode="auto">
          <a:xfrm>
            <a:off x="5508625" y="2908300"/>
            <a:ext cx="210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FF0000"/>
                </a:solidFill>
              </a:rPr>
              <a:t>МЕСТО</a:t>
            </a:r>
          </a:p>
        </p:txBody>
      </p:sp>
      <p:sp>
        <p:nvSpPr>
          <p:cNvPr id="15371" name="TextBox 10"/>
          <p:cNvSpPr txBox="1">
            <a:spLocks noChangeArrowheads="1"/>
          </p:cNvSpPr>
          <p:nvPr/>
        </p:nvSpPr>
        <p:spPr bwMode="auto">
          <a:xfrm>
            <a:off x="5219700" y="3860800"/>
            <a:ext cx="27781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FF0000"/>
                </a:solidFill>
              </a:rPr>
              <a:t>ТИП</a:t>
            </a:r>
            <a:br>
              <a:rPr lang="ru-RU" sz="1400">
                <a:solidFill>
                  <a:srgbClr val="FF0000"/>
                </a:solidFill>
              </a:rPr>
            </a:br>
            <a:r>
              <a:rPr lang="ru-RU" sz="1400">
                <a:solidFill>
                  <a:srgbClr val="FF0000"/>
                </a:solidFill>
              </a:rPr>
              <a:t>МЕРОПРИЯТИЯ</a:t>
            </a:r>
          </a:p>
        </p:txBody>
      </p:sp>
      <p:sp>
        <p:nvSpPr>
          <p:cNvPr id="15372" name="TextBox 12"/>
          <p:cNvSpPr txBox="1">
            <a:spLocks noChangeArrowheads="1"/>
          </p:cNvSpPr>
          <p:nvPr/>
        </p:nvSpPr>
        <p:spPr bwMode="auto">
          <a:xfrm>
            <a:off x="5076825" y="5013325"/>
            <a:ext cx="32400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FF0000"/>
                </a:solidFill>
              </a:rPr>
              <a:t>КОЛИЧЕСТВО УЧАСТНИКОВ</a:t>
            </a:r>
          </a:p>
        </p:txBody>
      </p:sp>
      <p:sp>
        <p:nvSpPr>
          <p:cNvPr id="15373" name="TextBox 14"/>
          <p:cNvSpPr txBox="1">
            <a:spLocks noChangeArrowheads="1"/>
          </p:cNvSpPr>
          <p:nvPr/>
        </p:nvSpPr>
        <p:spPr bwMode="auto">
          <a:xfrm>
            <a:off x="5364163" y="5788025"/>
            <a:ext cx="4016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FF0000"/>
                </a:solidFill>
              </a:rPr>
              <a:t>ПОДРЯДЧИКИ  ИСПОЛНИТЕЛЯ</a:t>
            </a:r>
          </a:p>
        </p:txBody>
      </p:sp>
      <p:sp>
        <p:nvSpPr>
          <p:cNvPr id="15374" name="TextBox 16"/>
          <p:cNvSpPr txBox="1">
            <a:spLocks noChangeArrowheads="1"/>
          </p:cNvSpPr>
          <p:nvPr/>
        </p:nvSpPr>
        <p:spPr bwMode="auto">
          <a:xfrm>
            <a:off x="5508625" y="2133600"/>
            <a:ext cx="210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FF0000"/>
                </a:solidFill>
              </a:rPr>
              <a:t>ДАТА</a:t>
            </a:r>
          </a:p>
        </p:txBody>
      </p:sp>
      <p:sp>
        <p:nvSpPr>
          <p:cNvPr id="15375" name="TextBox 4"/>
          <p:cNvSpPr txBox="1">
            <a:spLocks noChangeArrowheads="1"/>
          </p:cNvSpPr>
          <p:nvPr/>
        </p:nvSpPr>
        <p:spPr bwMode="auto">
          <a:xfrm>
            <a:off x="5219700" y="325438"/>
            <a:ext cx="2495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ВВОДНЫЕ ДАННЫЕ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4284663" y="176688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</a:rPr>
              <a:t>Задача: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19"/>
          <p:cNvSpPr txBox="1">
            <a:spLocks noChangeArrowheads="1"/>
          </p:cNvSpPr>
          <p:nvPr/>
        </p:nvSpPr>
        <p:spPr bwMode="auto">
          <a:xfrm>
            <a:off x="2268538" y="549275"/>
            <a:ext cx="6048375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FF0000"/>
                </a:solidFill>
              </a:rPr>
              <a:t>Мото-рок-фестиваль «Берег Маугли» – это грандиозное театрализованное действие с элементами спортивного экстрима, это традиционно тщательно подобранная музыкальная программа, которая качает «Берег» с двух сцен, это дух свободы, энергия мотоциклистов и рок-н-ролл!</a:t>
            </a:r>
          </a:p>
        </p:txBody>
      </p:sp>
      <p:sp>
        <p:nvSpPr>
          <p:cNvPr id="16389" name="TextBox 19"/>
          <p:cNvSpPr txBox="1">
            <a:spLocks noChangeArrowheads="1"/>
          </p:cNvSpPr>
          <p:nvPr/>
        </p:nvSpPr>
        <p:spPr bwMode="auto">
          <a:xfrm>
            <a:off x="1908175" y="2098675"/>
            <a:ext cx="669607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chemeClr val="bg1"/>
                </a:solidFill>
              </a:rPr>
              <a:t>Поднять ежегодный фестиваль на новый уровень. Не отходя от традиционной байкерской тематики в рамках серьезного юбилейного фестиваля, интегрировать патриотическую концепцию в мероприятие.</a:t>
            </a:r>
          </a:p>
        </p:txBody>
      </p:sp>
      <p:sp>
        <p:nvSpPr>
          <p:cNvPr id="16390" name="Прямоугольник 6"/>
          <p:cNvSpPr>
            <a:spLocks noChangeArrowheads="1"/>
          </p:cNvSpPr>
          <p:nvPr/>
        </p:nvSpPr>
        <p:spPr bwMode="auto">
          <a:xfrm>
            <a:off x="4572000" y="306228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</a:rPr>
              <a:t>Цели:</a:t>
            </a:r>
          </a:p>
        </p:txBody>
      </p:sp>
      <p:sp>
        <p:nvSpPr>
          <p:cNvPr id="16391" name="TextBox 19"/>
          <p:cNvSpPr txBox="1">
            <a:spLocks noChangeArrowheads="1"/>
          </p:cNvSpPr>
          <p:nvPr/>
        </p:nvSpPr>
        <p:spPr bwMode="auto">
          <a:xfrm>
            <a:off x="4257675" y="3429000"/>
            <a:ext cx="45624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200">
                <a:solidFill>
                  <a:schemeClr val="bg1"/>
                </a:solidFill>
              </a:rPr>
              <a:t>провести фестиваль в рамках сложившихся традиций с добавлением новых элементов программы, вывести программу фестиваля на новый уровень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200">
                <a:solidFill>
                  <a:schemeClr val="bg1"/>
                </a:solidFill>
              </a:rPr>
              <a:t>выйти на окупаемость проекта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200">
                <a:solidFill>
                  <a:schemeClr val="bg1"/>
                </a:solidFill>
              </a:rPr>
              <a:t>интегрировать патриотическую концепцию юбилея Победы в мероприятие.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200">
                <a:solidFill>
                  <a:schemeClr val="bg1"/>
                </a:solidFill>
              </a:rPr>
              <a:t>сделать ретроспективу лучших моментов фестиваля за 9 лет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200">
                <a:solidFill>
                  <a:schemeClr val="bg1"/>
                </a:solidFill>
              </a:rPr>
              <a:t>собрать большое количество близких по духу людей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200">
                <a:solidFill>
                  <a:schemeClr val="bg1"/>
                </a:solidFill>
              </a:rPr>
              <a:t>составить удачный во всех смыслах лайн</a:t>
            </a:r>
            <a:r>
              <a:rPr lang="en-US" sz="1200">
                <a:solidFill>
                  <a:schemeClr val="bg1"/>
                </a:solidFill>
              </a:rPr>
              <a:t>-</a:t>
            </a:r>
            <a:r>
              <a:rPr lang="ru-RU" sz="1200">
                <a:solidFill>
                  <a:schemeClr val="bg1"/>
                </a:solidFill>
              </a:rPr>
              <a:t>ап и тайминг мероприятия, учимтывая проводимый в эти же даты фестиваль «Нашествие»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6"/>
          <p:cNvSpPr>
            <a:spLocks noChangeArrowheads="1"/>
          </p:cNvSpPr>
          <p:nvPr/>
        </p:nvSpPr>
        <p:spPr bwMode="auto">
          <a:xfrm>
            <a:off x="3492500" y="549275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Идея:</a:t>
            </a:r>
          </a:p>
        </p:txBody>
      </p:sp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19"/>
          <p:cNvSpPr txBox="1">
            <a:spLocks noChangeArrowheads="1"/>
          </p:cNvSpPr>
          <p:nvPr/>
        </p:nvSpPr>
        <p:spPr bwMode="auto">
          <a:xfrm>
            <a:off x="3492500" y="908050"/>
            <a:ext cx="4752975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400">
              <a:solidFill>
                <a:schemeClr val="bg1"/>
              </a:solidFill>
            </a:endParaRPr>
          </a:p>
          <a:p>
            <a:r>
              <a:rPr lang="ru-RU" sz="1400">
                <a:solidFill>
                  <a:schemeClr val="bg1"/>
                </a:solidFill>
              </a:rPr>
              <a:t>БЕРЕГ МАУГЛИ - традиционно самое яркое и незабываемое событие с самобытным сценарием и эксклюзивными шоу-программами, составленными в традиционной байкерской и рок-стилистике.</a:t>
            </a:r>
          </a:p>
          <a:p>
            <a:endParaRPr lang="ru-RU" sz="1400">
              <a:solidFill>
                <a:schemeClr val="bg1"/>
              </a:solidFill>
            </a:endParaRPr>
          </a:p>
          <a:p>
            <a:r>
              <a:rPr lang="ru-RU" sz="1400">
                <a:solidFill>
                  <a:schemeClr val="bg1"/>
                </a:solidFill>
              </a:rPr>
              <a:t>Главная идея – объединить в рамках одного проекта музыкальное, спортивное, развлекательное и патриотическое направления.</a:t>
            </a:r>
            <a:endParaRPr lang="en-US" sz="1400">
              <a:solidFill>
                <a:schemeClr val="bg1"/>
              </a:solidFill>
            </a:endParaRPr>
          </a:p>
          <a:p>
            <a:endParaRPr lang="ru-RU" sz="1400">
              <a:solidFill>
                <a:schemeClr val="bg1"/>
              </a:solidFill>
            </a:endParaRPr>
          </a:p>
          <a:p>
            <a:r>
              <a:rPr lang="ru-RU" sz="1400" b="1">
                <a:solidFill>
                  <a:schemeClr val="bg1"/>
                </a:solidFill>
              </a:rPr>
              <a:t>Основа мероприятия</a:t>
            </a:r>
            <a:r>
              <a:rPr lang="ru-RU" sz="1400">
                <a:solidFill>
                  <a:schemeClr val="bg1"/>
                </a:solidFill>
              </a:rPr>
              <a:t> -  дух свободы, энергия мотоциклистов и рок-н-ролл!</a:t>
            </a:r>
          </a:p>
          <a:p>
            <a:r>
              <a:rPr lang="ru-RU" sz="1400" b="1">
                <a:solidFill>
                  <a:schemeClr val="bg1"/>
                </a:solidFill>
              </a:rPr>
              <a:t>Формат</a:t>
            </a:r>
            <a:r>
              <a:rPr lang="ru-RU" sz="1400">
                <a:solidFill>
                  <a:schemeClr val="bg1"/>
                </a:solidFill>
              </a:rPr>
              <a:t>- массовое мероприятие.</a:t>
            </a:r>
          </a:p>
          <a:p>
            <a:r>
              <a:rPr lang="ru-RU" sz="1400" b="1">
                <a:solidFill>
                  <a:schemeClr val="bg1"/>
                </a:solidFill>
              </a:rPr>
              <a:t>Наполнение вечера</a:t>
            </a:r>
            <a:r>
              <a:rPr lang="ru-RU" sz="1400">
                <a:solidFill>
                  <a:schemeClr val="bg1"/>
                </a:solidFill>
              </a:rPr>
              <a:t> - погружение гостей мероприятия в атмосферу, наполненную музыкальной программой, спортивным экстримом, элементами патриотического воспитания.</a:t>
            </a:r>
          </a:p>
          <a:p>
            <a:r>
              <a:rPr lang="ru-RU" sz="1400" b="1">
                <a:solidFill>
                  <a:schemeClr val="bg1"/>
                </a:solidFill>
              </a:rPr>
              <a:t>Зонирование: </a:t>
            </a:r>
            <a:r>
              <a:rPr lang="ru-RU" sz="1400">
                <a:solidFill>
                  <a:schemeClr val="bg1"/>
                </a:solidFill>
              </a:rPr>
              <a:t>малая сцена, главная сцена, реконструкторские лагеря, </a:t>
            </a:r>
            <a:r>
              <a:rPr lang="en-US" sz="1400">
                <a:solidFill>
                  <a:schemeClr val="bg1"/>
                </a:solidFill>
              </a:rPr>
              <a:t>Vip-</a:t>
            </a:r>
            <a:r>
              <a:rPr lang="ru-RU" sz="1400">
                <a:solidFill>
                  <a:schemeClr val="bg1"/>
                </a:solidFill>
              </a:rPr>
              <a:t>зона, детская зона, палаточный лагерь, Проспект Мира (центральная улица), банные комплексы, спортивные локации, фудкорт, ряды мерча.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Прямоугольник 6"/>
          <p:cNvSpPr>
            <a:spLocks noChangeArrowheads="1"/>
          </p:cNvSpPr>
          <p:nvPr/>
        </p:nvSpPr>
        <p:spPr bwMode="auto">
          <a:xfrm>
            <a:off x="4859338" y="685800"/>
            <a:ext cx="2233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FF"/>
                </a:solidFill>
              </a:rPr>
              <a:t>Выполнение:</a:t>
            </a:r>
          </a:p>
        </p:txBody>
      </p:sp>
      <p:sp>
        <p:nvSpPr>
          <p:cNvPr id="18440" name="TextBox 19"/>
          <p:cNvSpPr txBox="1">
            <a:spLocks noChangeArrowheads="1"/>
          </p:cNvSpPr>
          <p:nvPr/>
        </p:nvSpPr>
        <p:spPr bwMode="auto">
          <a:xfrm>
            <a:off x="5076825" y="1184275"/>
            <a:ext cx="3671888" cy="525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 b="1">
                <a:solidFill>
                  <a:schemeClr val="bg1"/>
                </a:solidFill>
              </a:rPr>
              <a:t>Подготовка к проекту длилась в течении четырех  месяцев и состояла из следующих моментов:</a:t>
            </a:r>
            <a:endParaRPr lang="en-US" sz="1300" b="1">
              <a:solidFill>
                <a:schemeClr val="bg1"/>
              </a:solidFill>
            </a:endParaRPr>
          </a:p>
          <a:p>
            <a:endParaRPr lang="ru-RU" sz="1300" b="1">
              <a:solidFill>
                <a:schemeClr val="bg1"/>
              </a:solidFill>
            </a:endParaRPr>
          </a:p>
          <a:p>
            <a:r>
              <a:rPr lang="ru-RU" sz="1300">
                <a:solidFill>
                  <a:schemeClr val="bg1"/>
                </a:solidFill>
              </a:rPr>
              <a:t>-разработка идеи</a:t>
            </a:r>
          </a:p>
          <a:p>
            <a:r>
              <a:rPr lang="ru-RU" sz="1300">
                <a:solidFill>
                  <a:schemeClr val="bg1"/>
                </a:solidFill>
              </a:rPr>
              <a:t>-разработка лайн-апа и тайминга мероприятия</a:t>
            </a:r>
          </a:p>
          <a:p>
            <a:r>
              <a:rPr lang="ru-RU" sz="1300">
                <a:solidFill>
                  <a:schemeClr val="bg1"/>
                </a:solidFill>
              </a:rPr>
              <a:t>-букинг артистов</a:t>
            </a:r>
          </a:p>
          <a:p>
            <a:r>
              <a:rPr lang="ru-RU" sz="1300">
                <a:solidFill>
                  <a:schemeClr val="bg1"/>
                </a:solidFill>
              </a:rPr>
              <a:t>-режиссура </a:t>
            </a:r>
          </a:p>
          <a:p>
            <a:r>
              <a:rPr lang="ru-RU" sz="1300">
                <a:solidFill>
                  <a:schemeClr val="bg1"/>
                </a:solidFill>
              </a:rPr>
              <a:t>-подготовка проекта «Рокот джунглей»</a:t>
            </a:r>
          </a:p>
          <a:p>
            <a:r>
              <a:rPr lang="ru-RU" sz="1300">
                <a:solidFill>
                  <a:schemeClr val="bg1"/>
                </a:solidFill>
              </a:rPr>
              <a:t>-подготовка к конкурсу «Королева Джунглей»</a:t>
            </a:r>
          </a:p>
          <a:p>
            <a:r>
              <a:rPr lang="ru-RU" sz="1300">
                <a:solidFill>
                  <a:schemeClr val="bg1"/>
                </a:solidFill>
              </a:rPr>
              <a:t>-подготовка и согласование проекта «Слава русского оружия»</a:t>
            </a:r>
          </a:p>
          <a:p>
            <a:r>
              <a:rPr lang="ru-RU" sz="1300">
                <a:solidFill>
                  <a:schemeClr val="bg1"/>
                </a:solidFill>
              </a:rPr>
              <a:t>-поиск и переговоры с партнерами мероприятия</a:t>
            </a:r>
          </a:p>
          <a:p>
            <a:r>
              <a:rPr lang="ru-RU" sz="1300">
                <a:solidFill>
                  <a:schemeClr val="bg1"/>
                </a:solidFill>
              </a:rPr>
              <a:t>-распределение зон мероприятия и их оформление</a:t>
            </a:r>
          </a:p>
          <a:p>
            <a:r>
              <a:rPr lang="ru-RU" sz="1300">
                <a:solidFill>
                  <a:schemeClr val="bg1"/>
                </a:solidFill>
              </a:rPr>
              <a:t>-закупка материалов для оформления и реквизита  </a:t>
            </a:r>
          </a:p>
          <a:p>
            <a:r>
              <a:rPr lang="ru-RU" sz="1300">
                <a:solidFill>
                  <a:schemeClr val="bg1"/>
                </a:solidFill>
              </a:rPr>
              <a:t>-разработка и создание печатных материалов</a:t>
            </a:r>
          </a:p>
          <a:p>
            <a:r>
              <a:rPr lang="ru-RU" sz="1300">
                <a:solidFill>
                  <a:schemeClr val="bg1"/>
                </a:solidFill>
              </a:rPr>
              <a:t>-привлечение подрядчиков по сценическому, звуковому и световому оборудованию</a:t>
            </a:r>
          </a:p>
          <a:p>
            <a:r>
              <a:rPr lang="ru-RU" sz="1300">
                <a:solidFill>
                  <a:schemeClr val="bg1"/>
                </a:solidFill>
              </a:rPr>
              <a:t>-привлечение дополнительного персонала</a:t>
            </a:r>
          </a:p>
          <a:p>
            <a:endParaRPr lang="ru-RU" sz="13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3492500" y="1262063"/>
            <a:ext cx="2233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00CC00"/>
                </a:solidFill>
              </a:rPr>
              <a:t>Эффективность:</a:t>
            </a:r>
          </a:p>
        </p:txBody>
      </p:sp>
      <p:sp>
        <p:nvSpPr>
          <p:cNvPr id="19460" name="TextBox 19"/>
          <p:cNvSpPr txBox="1">
            <a:spLocks noChangeArrowheads="1"/>
          </p:cNvSpPr>
          <p:nvPr/>
        </p:nvSpPr>
        <p:spPr bwMode="auto">
          <a:xfrm>
            <a:off x="900113" y="2017713"/>
            <a:ext cx="7632700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</a:rPr>
              <a:t>В этом году БЕРЕГ собрал порядка 10 000 гостей, более 3 000 мотоциклистов со всей России и ближнего зарубежья. BIKE OPEN БЕРЕГ МАУГЛИ сегодня - это главное событие мотоциклетного мира Поволжья, один из крупнейших региональных мотофестивалей, а также одно из самых значимых мероприятий , проводимых клубом НОЧНЫЕ ВОЛКИ.</a:t>
            </a:r>
            <a:r>
              <a:rPr lang="ru-RU" sz="1300"/>
              <a:t> </a:t>
            </a:r>
            <a:endParaRPr lang="ru-RU" sz="1300">
              <a:solidFill>
                <a:schemeClr val="bg1"/>
              </a:solidFill>
            </a:endParaRPr>
          </a:p>
          <a:p>
            <a:r>
              <a:rPr lang="ru-RU" sz="1300">
                <a:solidFill>
                  <a:schemeClr val="bg1"/>
                </a:solidFill>
              </a:rPr>
              <a:t>Проблемой для нас стала дата мероприятия, так как она совпадала еще с одним грандиозным событием – фестивалем «Нашествие», которое в свою очередь, нацелено во многом на ту же публику, что и «Берег Маугли».</a:t>
            </a:r>
          </a:p>
          <a:p>
            <a:r>
              <a:rPr lang="ru-RU" sz="1300">
                <a:solidFill>
                  <a:schemeClr val="bg1"/>
                </a:solidFill>
              </a:rPr>
              <a:t>Решением данной проблемы стала разработка и реализация сложной схемы логистики артистов, а также патриотическая направленность мероприятия и пропаганда ЗОЖ. Мы уверены, что немалая часть аудитории предпочла именно «Берег Маугли» благодаря разностороннему и разноформатному наполнению фестиваля.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Прямоугольник 6"/>
          <p:cNvSpPr>
            <a:spLocks noChangeArrowheads="1"/>
          </p:cNvSpPr>
          <p:nvPr/>
        </p:nvSpPr>
        <p:spPr bwMode="auto">
          <a:xfrm>
            <a:off x="4787900" y="119062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CC00"/>
                </a:solidFill>
              </a:rPr>
              <a:t>Реализация</a:t>
            </a:r>
            <a:r>
              <a:rPr lang="ru-RU">
                <a:solidFill>
                  <a:srgbClr val="00CC00"/>
                </a:solidFill>
              </a:rPr>
              <a:t>:</a:t>
            </a:r>
          </a:p>
        </p:txBody>
      </p:sp>
      <p:sp>
        <p:nvSpPr>
          <p:cNvPr id="11" name="TextBox 19"/>
          <p:cNvSpPr txBox="1">
            <a:spLocks noChangeArrowheads="1"/>
          </p:cNvSpPr>
          <p:nvPr/>
        </p:nvSpPr>
        <p:spPr bwMode="auto">
          <a:xfrm>
            <a:off x="4787900" y="1651000"/>
            <a:ext cx="4176713" cy="544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</a:rPr>
              <a:t>3 июля 2015 года торжественно состоялся десятый юбилейный фестиваль БЕРЕГ МАУГЛИ. Ровно в 14:23 минутой молчания участники и гости фестиваля почтили память павших героев Великой Отечественной войны. </a:t>
            </a:r>
          </a:p>
          <a:p>
            <a:endParaRPr lang="en-US" sz="1300">
              <a:solidFill>
                <a:schemeClr val="bg1"/>
              </a:solidFill>
            </a:endParaRPr>
          </a:p>
          <a:p>
            <a:r>
              <a:rPr lang="ru-RU" sz="1300">
                <a:solidFill>
                  <a:schemeClr val="bg1"/>
                </a:solidFill>
              </a:rPr>
              <a:t>- 2 сцены и 80КВт звука, лучшая инсталляция света </a:t>
            </a:r>
          </a:p>
          <a:p>
            <a:r>
              <a:rPr lang="ru-RU" sz="1300">
                <a:solidFill>
                  <a:schemeClr val="bg1"/>
                </a:solidFill>
              </a:rPr>
              <a:t>- более 30 музыкальных коллективов России и Ближнего Зарубежья</a:t>
            </a:r>
          </a:p>
          <a:p>
            <a:r>
              <a:rPr lang="ru-RU" sz="1300">
                <a:solidFill>
                  <a:schemeClr val="bg1"/>
                </a:solidFill>
              </a:rPr>
              <a:t>- хэдлайнеры фестиваля – Ольга Кормухина и Алексей Белов, Ногу Свело, Кукрыниксы, Черный Кофе и Черный Обелиск </a:t>
            </a:r>
          </a:p>
          <a:p>
            <a:r>
              <a:rPr lang="ru-RU" sz="1300">
                <a:solidFill>
                  <a:schemeClr val="bg1"/>
                </a:solidFill>
              </a:rPr>
              <a:t>- техношоу "Воля и Разум" </a:t>
            </a:r>
          </a:p>
          <a:p>
            <a:r>
              <a:rPr lang="ru-RU" sz="1300">
                <a:solidFill>
                  <a:schemeClr val="bg1"/>
                </a:solidFill>
              </a:rPr>
              <a:t>- мотогонки УралГон 2015 в трех классах мотоциклов</a:t>
            </a:r>
          </a:p>
          <a:p>
            <a:r>
              <a:rPr lang="ru-RU" sz="1300">
                <a:solidFill>
                  <a:schemeClr val="bg1"/>
                </a:solidFill>
              </a:rPr>
              <a:t>- спортивное шоу (бокс, силовой экстрим) 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</a:rPr>
              <a:t>конкурс красоты Королева Джунглей, 2ой сезон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</a:rPr>
              <a:t>выступления мотопланеристов и парашютистов </a:t>
            </a:r>
          </a:p>
          <a:p>
            <a:r>
              <a:rPr lang="ru-RU" sz="1300">
                <a:solidFill>
                  <a:schemeClr val="bg1"/>
                </a:solidFill>
              </a:rPr>
              <a:t>традиционные мотоконкурсы 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</a:rPr>
              <a:t> реконструкция «Слава Русского Оружия»</a:t>
            </a:r>
          </a:p>
          <a:p>
            <a:pPr>
              <a:buFontTx/>
              <a:buChar char="-"/>
            </a:pPr>
            <a:r>
              <a:rPr lang="ru-RU" sz="1300">
                <a:solidFill>
                  <a:schemeClr val="bg1"/>
                </a:solidFill>
              </a:rPr>
              <a:t>юбилейная Кульминация – специальное постановочное 40-минутное театрализованное шоу на главной сцене фестиваля</a:t>
            </a:r>
          </a:p>
          <a:p>
            <a:pPr>
              <a:buFontTx/>
              <a:buChar char="-"/>
            </a:pPr>
            <a:endParaRPr lang="ru-RU" sz="1300">
              <a:solidFill>
                <a:schemeClr val="bg1"/>
              </a:solidFill>
            </a:endParaRPr>
          </a:p>
          <a:p>
            <a:pPr>
              <a:buFontTx/>
              <a:buChar char="-"/>
            </a:pPr>
            <a:endParaRPr lang="ru-RU" sz="1300">
              <a:solidFill>
                <a:schemeClr val="bg1"/>
              </a:solidFill>
            </a:endParaRPr>
          </a:p>
          <a:p>
            <a:endParaRPr lang="ru-RU" sz="13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Прямоугольник 6"/>
          <p:cNvSpPr>
            <a:spLocks noChangeArrowheads="1"/>
          </p:cNvSpPr>
          <p:nvPr/>
        </p:nvSpPr>
        <p:spPr bwMode="auto">
          <a:xfrm>
            <a:off x="3321050" y="3716338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3399FF"/>
                </a:solidFill>
              </a:rPr>
              <a:t>Особенности</a:t>
            </a:r>
            <a:r>
              <a:rPr lang="ru-RU">
                <a:solidFill>
                  <a:srgbClr val="3399FF"/>
                </a:solidFill>
              </a:rPr>
              <a:t>:</a:t>
            </a:r>
          </a:p>
        </p:txBody>
      </p:sp>
      <p:sp>
        <p:nvSpPr>
          <p:cNvPr id="21508" name="TextBox 19"/>
          <p:cNvSpPr txBox="1">
            <a:spLocks noChangeArrowheads="1"/>
          </p:cNvSpPr>
          <p:nvPr/>
        </p:nvSpPr>
        <p:spPr bwMode="auto">
          <a:xfrm>
            <a:off x="3276600" y="4171950"/>
            <a:ext cx="55435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</a:rPr>
              <a:t>Особенностью юбилейного мотофестиваля </a:t>
            </a:r>
            <a:r>
              <a:rPr lang="ru-RU" sz="1300">
                <a:solidFill>
                  <a:schemeClr val="bg1"/>
                </a:solidFill>
              </a:rPr>
              <a:t>BIKE-OPEN БЕРЕГ МАУГЛИ</a:t>
            </a:r>
            <a:r>
              <a:rPr lang="en-US" sz="1300">
                <a:solidFill>
                  <a:schemeClr val="bg1"/>
                </a:solidFill>
              </a:rPr>
              <a:t> </a:t>
            </a:r>
            <a:r>
              <a:rPr lang="ru-RU" sz="1300">
                <a:solidFill>
                  <a:schemeClr val="bg1"/>
                </a:solidFill>
              </a:rPr>
              <a:t>стала рестроспектива самых запомнившихся моментов за предыдущие 9 лет. Мы не только рассказали, но и показали фрагменты и главных героев этих моментов. Это и показательные заезды различных классов мотоциклов, и интервью с каскадерами, и фрагменты техношоу по мотивам «Терминатора» и «Безумного Макса». Была показана история фестиваля не только на видео, но и в лицах. Это позволило гостям  еще больше проникнуться духом фестиваля. </a:t>
            </a:r>
          </a:p>
          <a:p>
            <a:endParaRPr lang="ru-RU" sz="1300">
              <a:solidFill>
                <a:schemeClr val="bg1"/>
              </a:solidFill>
            </a:endParaRPr>
          </a:p>
          <a:p>
            <a:endParaRPr lang="ru-RU" sz="13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2555875" y="541338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Особенности</a:t>
            </a:r>
            <a:r>
              <a:rPr lang="ru-RU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22532" name="TextBox 19"/>
          <p:cNvSpPr txBox="1">
            <a:spLocks noChangeArrowheads="1"/>
          </p:cNvSpPr>
          <p:nvPr/>
        </p:nvSpPr>
        <p:spPr bwMode="auto">
          <a:xfrm>
            <a:off x="684213" y="2636838"/>
            <a:ext cx="8064500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300">
              <a:solidFill>
                <a:schemeClr val="bg1"/>
              </a:solidFill>
            </a:endParaRPr>
          </a:p>
          <a:p>
            <a:r>
              <a:rPr lang="ru-RU" sz="1300">
                <a:solidFill>
                  <a:schemeClr val="bg1"/>
                </a:solidFill>
              </a:rPr>
              <a:t>Был запущен новый проект «Рокот Джунглей» – конкурс молодых и самобытных рок-коллективов. Для участия в нем команды музыкантов готовили кавер-версии известных фронтовых песен. Вместо ожидаемых 20-30 заявок на участие в конкурсе мы получили более 90 претендентов на выступление в рамках проекта, причем не только из России, но и из других стран. «Рокот Джунглей» из элемента фестиваля превратился в самостоятельный проект, которых получит собственное развитие уже в 2016 году. </a:t>
            </a:r>
          </a:p>
        </p:txBody>
      </p:sp>
      <p:sp>
        <p:nvSpPr>
          <p:cNvPr id="22534" name="TextBox 19"/>
          <p:cNvSpPr txBox="1">
            <a:spLocks noChangeArrowheads="1"/>
          </p:cNvSpPr>
          <p:nvPr/>
        </p:nvSpPr>
        <p:spPr bwMode="auto">
          <a:xfrm>
            <a:off x="2484438" y="914400"/>
            <a:ext cx="60483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</a:rPr>
              <a:t>В этом году в рамках фестиваля был запущен новый проект "Слава Русского Оружия". В рамках проекта все участники смогли поближе познакомиться с историей нашей страны и погрузиться в традиционный быт военных лагерей разных периодов отечественной истории. Для реализации этой задумки мы привлекли реконструкторов из военно-исторических клубов. Кроме того, представители различных исторических эпох прошли парадом победителей во время торжественной церемонии открытия фестиваля.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6"/>
          <p:cNvSpPr>
            <a:spLocks noChangeArrowheads="1"/>
          </p:cNvSpPr>
          <p:nvPr/>
        </p:nvSpPr>
        <p:spPr bwMode="auto">
          <a:xfrm>
            <a:off x="3465513" y="1477963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Особенности</a:t>
            </a:r>
            <a:r>
              <a:rPr lang="ru-RU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23556" name="TextBox 19"/>
          <p:cNvSpPr txBox="1">
            <a:spLocks noChangeArrowheads="1"/>
          </p:cNvSpPr>
          <p:nvPr/>
        </p:nvSpPr>
        <p:spPr bwMode="auto">
          <a:xfrm>
            <a:off x="1692275" y="2000250"/>
            <a:ext cx="6335713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</a:rPr>
              <a:t>«Королева Джунглей» – уже второй сезон ставшего популярным конкурса красоты и таланта, в котором принимают участие как девушки из байкерской среди, так и профессиональные модели. Участницам предстояло покорить публику не только своей хореографией и внешними данными, но и умением находить выход из неожиданным и экстремальных ситуаций.</a:t>
            </a:r>
          </a:p>
          <a:p>
            <a:endParaRPr lang="ru-RU" sz="1300">
              <a:solidFill>
                <a:schemeClr val="bg1"/>
              </a:solidFill>
            </a:endParaRPr>
          </a:p>
          <a:p>
            <a:r>
              <a:rPr lang="ru-RU" sz="1300">
                <a:solidFill>
                  <a:schemeClr val="bg1"/>
                </a:solidFill>
              </a:rPr>
              <a:t>Кульминацией фестиваля стало постановочное театрализованное шоу на главной сцене, в рамках которого на примере истории лирического героя были подняты тематики любви и дружбы, свободы и традиций, байкерского братства и любви к своей стране.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6"/>
          <p:cNvSpPr>
            <a:spLocks noChangeArrowheads="1"/>
          </p:cNvSpPr>
          <p:nvPr/>
        </p:nvSpPr>
        <p:spPr bwMode="auto">
          <a:xfrm>
            <a:off x="684213" y="2852738"/>
            <a:ext cx="1511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</a:rPr>
              <a:t>Контакты</a:t>
            </a:r>
            <a:r>
              <a:rPr lang="ru-RU">
                <a:solidFill>
                  <a:schemeClr val="bg1"/>
                </a:solidFill>
              </a:rPr>
              <a:t>:</a:t>
            </a:r>
          </a:p>
        </p:txBody>
      </p:sp>
      <p:pic>
        <p:nvPicPr>
          <p:cNvPr id="2457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19"/>
          <p:cNvSpPr txBox="1">
            <a:spLocks noChangeArrowheads="1"/>
          </p:cNvSpPr>
          <p:nvPr/>
        </p:nvSpPr>
        <p:spPr bwMode="auto">
          <a:xfrm>
            <a:off x="684213" y="3860800"/>
            <a:ext cx="259238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</a:rPr>
              <a:t>Генеральный директор </a:t>
            </a:r>
          </a:p>
          <a:p>
            <a:r>
              <a:rPr lang="ru-RU" sz="1400">
                <a:solidFill>
                  <a:schemeClr val="bg1"/>
                </a:solidFill>
              </a:rPr>
              <a:t>ООО «Идеи Ивента»</a:t>
            </a:r>
          </a:p>
          <a:p>
            <a:r>
              <a:rPr lang="ru-RU" sz="1400">
                <a:solidFill>
                  <a:schemeClr val="bg1"/>
                </a:solidFill>
              </a:rPr>
              <a:t>89202523100</a:t>
            </a:r>
          </a:p>
          <a:p>
            <a:r>
              <a:rPr lang="ru-RU" sz="1400">
                <a:solidFill>
                  <a:schemeClr val="bg1"/>
                </a:solidFill>
              </a:rPr>
              <a:t>diturtsev@gmail.com</a:t>
            </a:r>
          </a:p>
        </p:txBody>
      </p:sp>
      <p:sp>
        <p:nvSpPr>
          <p:cNvPr id="24581" name="TextBox 10"/>
          <p:cNvSpPr txBox="1">
            <a:spLocks noChangeArrowheads="1"/>
          </p:cNvSpPr>
          <p:nvPr/>
        </p:nvSpPr>
        <p:spPr bwMode="auto">
          <a:xfrm>
            <a:off x="684213" y="3427413"/>
            <a:ext cx="324008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rgbClr val="FFFF00"/>
                </a:solidFill>
              </a:rPr>
              <a:t>ТУРЦЕВ ДМИТРИЙ</a:t>
            </a:r>
          </a:p>
        </p:txBody>
      </p:sp>
      <p:sp>
        <p:nvSpPr>
          <p:cNvPr id="24582" name="TextBox 19"/>
          <p:cNvSpPr txBox="1">
            <a:spLocks noChangeArrowheads="1"/>
          </p:cNvSpPr>
          <p:nvPr/>
        </p:nvSpPr>
        <p:spPr bwMode="auto">
          <a:xfrm>
            <a:off x="685800" y="5581650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</a:rPr>
              <a:t>Маркетолог </a:t>
            </a:r>
          </a:p>
          <a:p>
            <a:r>
              <a:rPr lang="ru-RU" sz="1400">
                <a:solidFill>
                  <a:schemeClr val="bg1"/>
                </a:solidFill>
              </a:rPr>
              <a:t>ООО «Идеи Ивента»</a:t>
            </a:r>
          </a:p>
          <a:p>
            <a:r>
              <a:rPr lang="ru-RU" sz="1400">
                <a:solidFill>
                  <a:schemeClr val="bg1"/>
                </a:solidFill>
              </a:rPr>
              <a:t>89200008971</a:t>
            </a:r>
          </a:p>
          <a:p>
            <a:r>
              <a:rPr lang="en-US" sz="1400">
                <a:solidFill>
                  <a:schemeClr val="bg1"/>
                </a:solidFill>
              </a:rPr>
              <a:t>elien17</a:t>
            </a:r>
            <a:r>
              <a:rPr lang="ru-RU" sz="1400">
                <a:solidFill>
                  <a:schemeClr val="bg1"/>
                </a:solidFill>
              </a:rPr>
              <a:t>@mail.</a:t>
            </a:r>
            <a:r>
              <a:rPr lang="en-US" sz="1400">
                <a:solidFill>
                  <a:schemeClr val="bg1"/>
                </a:solidFill>
              </a:rPr>
              <a:t>ru</a:t>
            </a:r>
            <a:endParaRPr lang="ru-RU" sz="1400">
              <a:solidFill>
                <a:schemeClr val="bg1"/>
              </a:solidFill>
            </a:endParaRPr>
          </a:p>
        </p:txBody>
      </p:sp>
      <p:sp>
        <p:nvSpPr>
          <p:cNvPr id="24583" name="TextBox 10"/>
          <p:cNvSpPr txBox="1">
            <a:spLocks noChangeArrowheads="1"/>
          </p:cNvSpPr>
          <p:nvPr/>
        </p:nvSpPr>
        <p:spPr bwMode="auto">
          <a:xfrm>
            <a:off x="684213" y="5148263"/>
            <a:ext cx="324008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rgbClr val="FFFF00"/>
                </a:solidFill>
              </a:rPr>
              <a:t>СОКОЛОВА ЛЮБОВЬ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9L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2055</TotalTime>
  <Words>1118</Words>
  <Application>Microsoft Office PowerPoint</Application>
  <PresentationFormat>Экран (4:3)</PresentationFormat>
  <Paragraphs>104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79</cp:revision>
  <dcterms:modified xsi:type="dcterms:W3CDTF">2016-02-28T16:39:35Z</dcterms:modified>
</cp:coreProperties>
</file>