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90" r:id="rId5"/>
    <p:sldId id="302" r:id="rId6"/>
    <p:sldId id="291" r:id="rId7"/>
    <p:sldId id="292" r:id="rId8"/>
    <p:sldId id="300" r:id="rId9"/>
    <p:sldId id="303" r:id="rId10"/>
    <p:sldId id="298" r:id="rId11"/>
    <p:sldId id="299" r:id="rId12"/>
    <p:sldId id="297" r:id="rId13"/>
    <p:sldId id="293" r:id="rId14"/>
    <p:sldId id="288" r:id="rId15"/>
    <p:sldId id="304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99FF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2667D-AA37-4F87-BCE9-6C3A8E44BE23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DD231-7E0B-4E34-A0DD-BFD6947F53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3FFA4-0F74-42AA-B752-5C18AB76BA71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82FD4-3561-469F-86BE-699259807B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4E81A-3F9E-421A-8C80-98728584C8AC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8C21B-306C-4371-9C4A-C742BFDBAB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40F09-8B97-4526-A4EB-270A044C40D1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7D30C-DCE3-4148-AABD-BC454332ED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22146-F6D0-4427-B9F4-628740FE0F4F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32AA7-E099-45F3-A17B-8C25B5E14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DAA94-220A-4BA7-B79C-FCC5849F2492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FEB2C-5F8C-48DF-82FD-B78D74BC2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133C7-EB19-40ED-96BE-8E5053985693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AEB80-9596-4B41-83BB-ED2C7DCEAF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EC5AA-B3D9-4DA8-B2D0-B0529F87481E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628CD-75F3-4ADE-BF94-A18E9611A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DD517-FD00-4ADA-B04D-06FF74942B9D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EFD3B-DA7F-4D88-8A1D-175CB805E9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917AB-D6FB-4235-A22A-803AB801F302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73FBC-0839-45EF-B6D6-5187ACA1D5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2CBB1-F404-4EE4-98EE-17C84A86F662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4F90B-EB2E-43C6-8E5E-857BD9161B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787262-27E4-4234-B1F2-397F40A612B4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85C9D7-458B-43E8-B5D0-255CD80662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042988" y="1628775"/>
            <a:ext cx="7058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4800" b="1" dirty="0" err="1">
                <a:cs typeface="Arial" charset="0"/>
              </a:rPr>
              <a:t>Онлайн-кинотеатр</a:t>
            </a:r>
            <a:r>
              <a:rPr lang="ru-RU" altLang="ru-RU" sz="4800" b="1" dirty="0">
                <a:cs typeface="Arial" charset="0"/>
              </a:rPr>
              <a:t> на скоростном 3</a:t>
            </a:r>
            <a:r>
              <a:rPr lang="en-US" altLang="ru-RU" sz="4800" b="1" dirty="0">
                <a:cs typeface="Arial" charset="0"/>
              </a:rPr>
              <a:t>G</a:t>
            </a:r>
          </a:p>
          <a:p>
            <a:endParaRPr lang="en-US" altLang="ru-RU" sz="2400" dirty="0">
              <a:cs typeface="Arial" charset="0"/>
            </a:endParaRPr>
          </a:p>
          <a:p>
            <a:r>
              <a:rPr lang="ru-RU" altLang="ru-RU" sz="1600" dirty="0">
                <a:cs typeface="Arial" charset="0"/>
              </a:rPr>
              <a:t>Новогодняя </a:t>
            </a:r>
            <a:r>
              <a:rPr lang="ru-RU" altLang="ru-RU" sz="1600" dirty="0" err="1">
                <a:cs typeface="Arial" charset="0"/>
              </a:rPr>
              <a:t>промо-кампания</a:t>
            </a:r>
            <a:r>
              <a:rPr lang="en-US" altLang="ru-RU" sz="1600" dirty="0">
                <a:cs typeface="Arial" charset="0"/>
              </a:rPr>
              <a:t> Tele2</a:t>
            </a:r>
          </a:p>
          <a:p>
            <a:r>
              <a:rPr lang="ru-RU" altLang="ru-RU" sz="1600" dirty="0">
                <a:cs typeface="Arial" charset="0"/>
              </a:rPr>
              <a:t>Декабрь 2015</a:t>
            </a:r>
            <a:endParaRPr lang="en-US" altLang="ru-RU" sz="1600" dirty="0">
              <a:cs typeface="Arial" charset="0"/>
            </a:endParaRPr>
          </a:p>
          <a:p>
            <a:endParaRPr lang="ru-RU" altLang="ru-RU" sz="2400" dirty="0">
              <a:cs typeface="Arial" charset="0"/>
            </a:endParaRPr>
          </a:p>
          <a:p>
            <a:endParaRPr lang="ru-RU" altLang="ru-RU" sz="2400" dirty="0">
              <a:cs typeface="Arial" charset="0"/>
            </a:endParaRPr>
          </a:p>
          <a:p>
            <a:r>
              <a:rPr lang="ru-RU" altLang="ru-RU" b="1" dirty="0">
                <a:cs typeface="Arial" charset="0"/>
              </a:rPr>
              <a:t>Номинация: «Лучшее массовое мероприятие»</a:t>
            </a:r>
            <a:endParaRPr lang="ru-RU" altLang="ru-RU" dirty="0">
              <a:cs typeface="Arial" charset="0"/>
            </a:endParaRPr>
          </a:p>
          <a:p>
            <a:r>
              <a:rPr lang="ru-RU" altLang="ru-RU" dirty="0">
                <a:latin typeface="Calibri" pitchFamily="34" charset="0"/>
              </a:rPr>
              <a:t> 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1763713" y="42386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Вводные</a:t>
            </a:r>
          </a:p>
        </p:txBody>
      </p:sp>
      <p:pic>
        <p:nvPicPr>
          <p:cNvPr id="307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755650" y="1679575"/>
            <a:ext cx="7561263" cy="3416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200" b="1" dirty="0">
                <a:latin typeface="Arial" pitchFamily="34" charset="0"/>
                <a:cs typeface="Arial" pitchFamily="34" charset="0"/>
              </a:rPr>
              <a:t>Заказчик: </a:t>
            </a:r>
            <a:r>
              <a:rPr lang="ru-RU" sz="1200" dirty="0">
                <a:latin typeface="Arial" pitchFamily="34" charset="0"/>
              </a:rPr>
              <a:t>ООО «Т2 </a:t>
            </a:r>
            <a:r>
              <a:rPr lang="ru-RU" sz="1200" dirty="0" err="1">
                <a:latin typeface="Arial" pitchFamily="34" charset="0"/>
              </a:rPr>
              <a:t>Мобайл</a:t>
            </a:r>
            <a:r>
              <a:rPr lang="ru-RU" sz="1200" dirty="0">
                <a:latin typeface="Arial" pitchFamily="34" charset="0"/>
              </a:rPr>
              <a:t>» Нижегородский филиал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, бренд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Tele2</a:t>
            </a:r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200" b="1" dirty="0">
                <a:latin typeface="Arial" pitchFamily="34" charset="0"/>
                <a:cs typeface="Arial" pitchFamily="34" charset="0"/>
              </a:rPr>
              <a:t>Тип мероприятия: 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Семейный праздник</a:t>
            </a:r>
          </a:p>
          <a:p>
            <a:pPr>
              <a:defRPr/>
            </a:pPr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200" b="1" dirty="0">
                <a:latin typeface="Arial" pitchFamily="34" charset="0"/>
                <a:cs typeface="Arial" pitchFamily="34" charset="0"/>
              </a:rPr>
              <a:t>Количество человек, которые приняли участие в мероприятии: 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План коммуникационных (общий охват) контактов: </a:t>
            </a:r>
            <a:r>
              <a:rPr lang="ru-RU" sz="1200" b="1" dirty="0">
                <a:solidFill>
                  <a:srgbClr val="0066FF"/>
                </a:solidFill>
                <a:latin typeface="Arial" pitchFamily="34" charset="0"/>
                <a:cs typeface="Arial" pitchFamily="34" charset="0"/>
              </a:rPr>
              <a:t>14 500 чел.</a:t>
            </a:r>
            <a:r>
              <a:rPr lang="en-US" sz="1200" b="1" dirty="0">
                <a:solidFill>
                  <a:srgbClr val="0066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План по качественным контактам:  </a:t>
            </a:r>
            <a:r>
              <a:rPr lang="ru-RU" sz="1200" b="1" dirty="0">
                <a:solidFill>
                  <a:srgbClr val="0066FF"/>
                </a:solidFill>
                <a:latin typeface="Arial" pitchFamily="34" charset="0"/>
                <a:cs typeface="Arial" pitchFamily="34" charset="0"/>
              </a:rPr>
              <a:t>3 360 чел. </a:t>
            </a:r>
          </a:p>
          <a:p>
            <a:pPr>
              <a:defRPr/>
            </a:pPr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200" b="1" dirty="0">
                <a:latin typeface="Arial" pitchFamily="34" charset="0"/>
                <a:cs typeface="Arial" pitchFamily="34" charset="0"/>
              </a:rPr>
              <a:t>Место проведения мероприятия: 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Фестиваль «Рождественский базар» (ул. </a:t>
            </a:r>
            <a:r>
              <a:rPr lang="ru-RU" sz="1200" dirty="0" err="1">
                <a:latin typeface="Arial" pitchFamily="34" charset="0"/>
                <a:cs typeface="Arial" pitchFamily="34" charset="0"/>
              </a:rPr>
              <a:t>Почаинская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, 17)  и фестиваль «Зимовка на Рождественской» (пл. Маркина)</a:t>
            </a:r>
          </a:p>
          <a:p>
            <a:pPr>
              <a:defRPr/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200" b="1" dirty="0">
                <a:latin typeface="Arial" pitchFamily="34" charset="0"/>
                <a:cs typeface="Arial" pitchFamily="34" charset="0"/>
              </a:rPr>
              <a:t>Подрядчики исполнителя, задействованные в реализации проекта: 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техническое сопровождение – ООО «Альфа </a:t>
            </a:r>
            <a:r>
              <a:rPr lang="ru-RU" sz="1200" dirty="0" err="1">
                <a:latin typeface="Arial" pitchFamily="34" charset="0"/>
                <a:cs typeface="Arial" pitchFamily="34" charset="0"/>
              </a:rPr>
              <a:t>Рентал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», локация – Студия «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LOCO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», проект «Рождественская сторона»,  </a:t>
            </a:r>
            <a:r>
              <a:rPr lang="ru-RU" sz="1200" dirty="0" err="1">
                <a:latin typeface="Arial" pitchFamily="34" charset="0"/>
                <a:cs typeface="Arial" pitchFamily="34" charset="0"/>
              </a:rPr>
              <a:t>мультимедийное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 наполнение – ООО «</a:t>
            </a:r>
            <a:r>
              <a:rPr lang="ru-RU" sz="1200" dirty="0" err="1">
                <a:latin typeface="Arial" pitchFamily="34" charset="0"/>
                <a:cs typeface="Arial" pitchFamily="34" charset="0"/>
              </a:rPr>
              <a:t>Сити-Медиа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», поставщик кофейной продукции – ООО «Кафа»</a:t>
            </a:r>
            <a:endParaRPr lang="ru-RU" sz="12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12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200" b="1" dirty="0">
                <a:latin typeface="Arial" pitchFamily="34" charset="0"/>
                <a:cs typeface="Arial" pitchFamily="34" charset="0"/>
              </a:rPr>
              <a:t>Дата проведения мероприятия: </a:t>
            </a:r>
          </a:p>
          <a:p>
            <a:pPr>
              <a:defRPr/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 - Рождественский базар «Зимний маскарад»: 2 дня –  19 и 20 декабря 2015</a:t>
            </a:r>
          </a:p>
          <a:p>
            <a:pPr>
              <a:defRPr/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 - Фестиваль «Зимовка на Рождественской»: 2 дня – 7 и 8 января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Задача/цели</a:t>
            </a:r>
          </a:p>
        </p:txBody>
      </p:sp>
      <p:sp>
        <p:nvSpPr>
          <p:cNvPr id="4100" name="TextBox 1"/>
          <p:cNvSpPr txBox="1">
            <a:spLocks noChangeArrowheads="1"/>
          </p:cNvSpPr>
          <p:nvPr/>
        </p:nvSpPr>
        <p:spPr bwMode="auto">
          <a:xfrm>
            <a:off x="644525" y="1628775"/>
            <a:ext cx="77771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altLang="ru-RU" sz="1200" b="1" dirty="0" smtClean="0"/>
              <a:t>Бизнес-задача: </a:t>
            </a:r>
            <a:r>
              <a:rPr lang="ru-RU" altLang="ru-RU" sz="1200" dirty="0" smtClean="0"/>
              <a:t>Рост доли пакетных тарифов в абонентской базе.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altLang="ru-RU" sz="1200" b="1" dirty="0" smtClean="0"/>
              <a:t>Маркетинговая задача: </a:t>
            </a:r>
            <a:r>
              <a:rPr lang="ru-RU" altLang="ru-RU" sz="1200" dirty="0" smtClean="0"/>
              <a:t>Рост показателя воспринимаемого качества оператора путем формирования знания о наличии быстрого мобильного интернета (</a:t>
            </a:r>
            <a:r>
              <a:rPr lang="en-US" altLang="ru-RU" sz="1200" dirty="0" smtClean="0"/>
              <a:t>3G</a:t>
            </a:r>
            <a:r>
              <a:rPr lang="ru-RU" altLang="ru-RU" sz="1200" dirty="0" smtClean="0"/>
              <a:t> </a:t>
            </a:r>
            <a:r>
              <a:rPr lang="en-US" altLang="ru-RU" sz="1200" dirty="0" smtClean="0"/>
              <a:t>Awareness </a:t>
            </a:r>
            <a:r>
              <a:rPr lang="en-US" altLang="ru-RU" sz="1200" b="1" dirty="0" smtClean="0">
                <a:solidFill>
                  <a:srgbClr val="0066FF"/>
                </a:solidFill>
              </a:rPr>
              <a:t>+3%</a:t>
            </a:r>
            <a:r>
              <a:rPr lang="en-US" altLang="ru-RU" sz="1200" dirty="0" smtClean="0"/>
              <a:t>)</a:t>
            </a:r>
            <a:r>
              <a:rPr lang="ru-RU" altLang="ru-RU" sz="1200" dirty="0" smtClean="0"/>
              <a:t>.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altLang="ru-RU" sz="1200" b="1" dirty="0" smtClean="0"/>
              <a:t>Целевая аудитория: </a:t>
            </a:r>
            <a:r>
              <a:rPr lang="ru-RU" altLang="ru-RU" sz="1200" dirty="0" smtClean="0"/>
              <a:t>Массовая </a:t>
            </a:r>
            <a:r>
              <a:rPr lang="ru-RU" sz="1200" dirty="0" smtClean="0"/>
              <a:t>аудитория – посетители городских мероприятий, абоненты </a:t>
            </a:r>
            <a:r>
              <a:rPr lang="en-US" sz="1200" dirty="0" smtClean="0"/>
              <a:t>Tele2 </a:t>
            </a:r>
            <a:r>
              <a:rPr lang="ru-RU" sz="1200" dirty="0" smtClean="0"/>
              <a:t>на тарифных планах без абонентской платы.</a:t>
            </a:r>
            <a:endParaRPr lang="ru-RU" altLang="ru-RU" sz="1200" dirty="0" smtClean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altLang="ru-RU" sz="1200" b="1" dirty="0" smtClean="0"/>
              <a:t>Проблематика: </a:t>
            </a:r>
            <a:r>
              <a:rPr lang="ru-RU" altLang="ru-RU" sz="1200" dirty="0" smtClean="0"/>
              <a:t>Стагнация показателя знания о выгодных пакетных тарифах с быстрым интернетом через год после запуска 3</a:t>
            </a:r>
            <a:r>
              <a:rPr lang="en-US" altLang="ru-RU" sz="1200" dirty="0" smtClean="0"/>
              <a:t>G</a:t>
            </a:r>
            <a:r>
              <a:rPr lang="ru-RU" altLang="ru-RU" sz="1200" dirty="0" smtClean="0"/>
              <a:t> в регионе.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altLang="ru-RU" sz="1200" b="1" dirty="0" smtClean="0"/>
              <a:t>Почему сейчас: 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b="1" dirty="0" smtClean="0"/>
          </a:p>
          <a:p>
            <a:pPr marL="228600" indent="-228600" eaLnBrk="1" hangingPunct="1">
              <a:buFontTx/>
              <a:buAutoNum type="arabicPeriod"/>
              <a:defRPr/>
            </a:pPr>
            <a:r>
              <a:rPr lang="ru-RU" altLang="ru-RU" sz="1200" dirty="0" smtClean="0"/>
              <a:t>Стабильное качество </a:t>
            </a:r>
            <a:r>
              <a:rPr lang="ru-RU" altLang="ru-RU" sz="1200" dirty="0"/>
              <a:t>и покрытие 3G </a:t>
            </a:r>
            <a:r>
              <a:rPr lang="ru-RU" altLang="ru-RU" sz="1200" dirty="0" smtClean="0"/>
              <a:t>по итогам проведения фокус-группы. </a:t>
            </a:r>
          </a:p>
          <a:p>
            <a:pPr marL="228600" indent="-228600" eaLnBrk="1" hangingPunct="1">
              <a:buFontTx/>
              <a:buAutoNum type="arabicPeriod"/>
              <a:defRPr/>
            </a:pPr>
            <a:r>
              <a:rPr lang="ru-RU" altLang="ru-RU" sz="1200" dirty="0" smtClean="0"/>
              <a:t>Увеличение стройки 3</a:t>
            </a:r>
            <a:r>
              <a:rPr lang="en-US" altLang="ru-RU" sz="1200" dirty="0" smtClean="0"/>
              <a:t>G</a:t>
            </a:r>
            <a:r>
              <a:rPr lang="ru-RU" altLang="ru-RU" sz="1200" dirty="0" smtClean="0"/>
              <a:t> во втором полугодии 2015. </a:t>
            </a:r>
          </a:p>
          <a:p>
            <a:pPr marL="228600" indent="-228600" eaLnBrk="1" hangingPunct="1">
              <a:buFontTx/>
              <a:buAutoNum type="arabicPeriod"/>
              <a:defRPr/>
            </a:pPr>
            <a:r>
              <a:rPr lang="ru-RU" altLang="ru-RU" sz="1200" dirty="0" smtClean="0"/>
              <a:t>Сезонность: череда </a:t>
            </a:r>
            <a:r>
              <a:rPr lang="ru-RU" altLang="ru-RU" sz="1200" dirty="0"/>
              <a:t>семейных праздников, связанных с домашними посиделками перед «голубым экраном».</a:t>
            </a:r>
          </a:p>
          <a:p>
            <a:pPr eaLnBrk="1" hangingPunct="1">
              <a:defRPr/>
            </a:pPr>
            <a:endParaRPr lang="ru-RU" altLang="ru-RU" sz="1200" dirty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en-US" altLang="ru-RU" sz="1200" b="1" dirty="0" smtClean="0"/>
          </a:p>
          <a:p>
            <a:pPr eaLnBrk="1" hangingPunct="1">
              <a:defRPr/>
            </a:pPr>
            <a:endParaRPr lang="ru-RU" altLang="ru-RU" sz="1200" b="1" dirty="0" smtClean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Идея</a:t>
            </a:r>
          </a:p>
        </p:txBody>
      </p:sp>
      <p:sp>
        <p:nvSpPr>
          <p:cNvPr id="5124" name="TextBox 1"/>
          <p:cNvSpPr txBox="1">
            <a:spLocks noChangeArrowheads="1"/>
          </p:cNvSpPr>
          <p:nvPr/>
        </p:nvSpPr>
        <p:spPr bwMode="auto">
          <a:xfrm>
            <a:off x="539750" y="1787525"/>
            <a:ext cx="521017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/>
              <a:t>Праздничные дни – время для просмотра любимых сериалов и фильмов с новогодним настроением. Наш 3</a:t>
            </a:r>
            <a:r>
              <a:rPr lang="en-US" sz="1200"/>
              <a:t>G </a:t>
            </a:r>
            <a:r>
              <a:rPr lang="ru-RU" sz="1200"/>
              <a:t>такой быстрый и недорогой, что легко заменит домашний </a:t>
            </a:r>
            <a:r>
              <a:rPr lang="en-US" sz="1200"/>
              <a:t>wi-fi</a:t>
            </a:r>
            <a:r>
              <a:rPr lang="ru-RU" sz="1200"/>
              <a:t>. Наслаждайтесь потоковым видео в высоком качестве с тарифами Tele2 для устройств или с ТП «Очень черный», «Самый черный», «Сверхчерный».</a:t>
            </a:r>
          </a:p>
          <a:p>
            <a:endParaRPr lang="ru-RU" altLang="ru-RU" sz="1200"/>
          </a:p>
          <a:p>
            <a:r>
              <a:rPr lang="ru-RU" altLang="ru-RU" sz="1200" b="1"/>
              <a:t>Хедлайн активности: </a:t>
            </a:r>
            <a:r>
              <a:rPr lang="ru-RU" altLang="ru-RU" sz="1200"/>
              <a:t>Фильмы, сериалы и онлайн-новости с доступным интернетом на 3</a:t>
            </a:r>
            <a:r>
              <a:rPr lang="en-US" altLang="ru-RU" sz="1200"/>
              <a:t>G</a:t>
            </a:r>
            <a:r>
              <a:rPr lang="ru-RU" altLang="ru-RU" sz="1200"/>
              <a:t>-скорости</a:t>
            </a:r>
          </a:p>
          <a:p>
            <a:endParaRPr lang="ru-RU" altLang="ru-RU" sz="1200"/>
          </a:p>
          <a:p>
            <a:endParaRPr lang="ru-RU" altLang="ru-RU" sz="1200"/>
          </a:p>
          <a:p>
            <a:endParaRPr lang="ru-RU" altLang="ru-RU" sz="1200"/>
          </a:p>
          <a:p>
            <a:endParaRPr lang="ru-RU" altLang="ru-RU" sz="1200"/>
          </a:p>
          <a:p>
            <a:endParaRPr lang="ru-RU" altLang="ru-RU" sz="1200"/>
          </a:p>
          <a:p>
            <a:endParaRPr lang="ru-RU" altLang="ru-RU" sz="1200"/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1916113"/>
            <a:ext cx="2662238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Структура проекта</a:t>
            </a: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860425" y="2924175"/>
            <a:ext cx="2416175" cy="277813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Фестиваль 1</a:t>
            </a:r>
            <a:endParaRPr lang="ru-RU" altLang="ru-RU" sz="1200"/>
          </a:p>
        </p:txBody>
      </p:sp>
      <p:sp>
        <p:nvSpPr>
          <p:cNvPr id="6149" name="TextBox 3"/>
          <p:cNvSpPr txBox="1">
            <a:spLocks noChangeArrowheads="1"/>
          </p:cNvSpPr>
          <p:nvPr/>
        </p:nvSpPr>
        <p:spPr bwMode="auto">
          <a:xfrm>
            <a:off x="5076825" y="2924175"/>
            <a:ext cx="2414588" cy="277813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Фестиваль 2</a:t>
            </a:r>
            <a:endParaRPr lang="ru-RU" altLang="ru-RU" sz="1200"/>
          </a:p>
        </p:txBody>
      </p:sp>
      <p:sp>
        <p:nvSpPr>
          <p:cNvPr id="6150" name="TextBox 3"/>
          <p:cNvSpPr txBox="1">
            <a:spLocks noChangeArrowheads="1"/>
          </p:cNvSpPr>
          <p:nvPr/>
        </p:nvSpPr>
        <p:spPr bwMode="auto">
          <a:xfrm>
            <a:off x="860425" y="1982788"/>
            <a:ext cx="2414588" cy="277812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Анонс 1</a:t>
            </a:r>
            <a:endParaRPr lang="ru-RU" altLang="ru-RU" sz="1200"/>
          </a:p>
        </p:txBody>
      </p:sp>
      <p:sp>
        <p:nvSpPr>
          <p:cNvPr id="6151" name="TextBox 3"/>
          <p:cNvSpPr txBox="1">
            <a:spLocks noChangeArrowheads="1"/>
          </p:cNvSpPr>
          <p:nvPr/>
        </p:nvSpPr>
        <p:spPr bwMode="auto">
          <a:xfrm>
            <a:off x="2987675" y="4019550"/>
            <a:ext cx="2416175" cy="461963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«Кофейное» промо: выбери свой черный кофе</a:t>
            </a:r>
            <a:endParaRPr lang="ru-RU" altLang="ru-RU" sz="1200"/>
          </a:p>
        </p:txBody>
      </p:sp>
      <p:sp>
        <p:nvSpPr>
          <p:cNvPr id="6152" name="TextBox 3"/>
          <p:cNvSpPr txBox="1">
            <a:spLocks noChangeArrowheads="1"/>
          </p:cNvSpPr>
          <p:nvPr/>
        </p:nvSpPr>
        <p:spPr bwMode="auto">
          <a:xfrm>
            <a:off x="2959100" y="4767263"/>
            <a:ext cx="2416175" cy="461962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Онлайн-кинотеатр</a:t>
            </a:r>
          </a:p>
          <a:p>
            <a:endParaRPr lang="ru-RU" altLang="ru-RU" sz="1200"/>
          </a:p>
        </p:txBody>
      </p:sp>
      <p:cxnSp>
        <p:nvCxnSpPr>
          <p:cNvPr id="3" name="Прямая со стрелкой 2"/>
          <p:cNvCxnSpPr>
            <a:stCxn id="6150" idx="2"/>
            <a:endCxn id="6148" idx="0"/>
          </p:cNvCxnSpPr>
          <p:nvPr/>
        </p:nvCxnSpPr>
        <p:spPr>
          <a:xfrm>
            <a:off x="2066925" y="2260600"/>
            <a:ext cx="1588" cy="663575"/>
          </a:xfrm>
          <a:prstGeom prst="straightConnector1">
            <a:avLst/>
          </a:prstGeom>
          <a:ln w="57150">
            <a:solidFill>
              <a:srgbClr val="3399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6157" idx="2"/>
            <a:endCxn id="6149" idx="0"/>
          </p:cNvCxnSpPr>
          <p:nvPr/>
        </p:nvCxnSpPr>
        <p:spPr>
          <a:xfrm>
            <a:off x="6283325" y="2260600"/>
            <a:ext cx="0" cy="663575"/>
          </a:xfrm>
          <a:prstGeom prst="straightConnector1">
            <a:avLst/>
          </a:prstGeom>
          <a:ln w="57150">
            <a:solidFill>
              <a:srgbClr val="3399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6148" idx="2"/>
            <a:endCxn id="6151" idx="0"/>
          </p:cNvCxnSpPr>
          <p:nvPr/>
        </p:nvCxnSpPr>
        <p:spPr>
          <a:xfrm>
            <a:off x="2068513" y="3201988"/>
            <a:ext cx="2127250" cy="817562"/>
          </a:xfrm>
          <a:prstGeom prst="straightConnector1">
            <a:avLst/>
          </a:prstGeom>
          <a:ln w="57150">
            <a:solidFill>
              <a:srgbClr val="3399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6149" idx="2"/>
            <a:endCxn id="6151" idx="0"/>
          </p:cNvCxnSpPr>
          <p:nvPr/>
        </p:nvCxnSpPr>
        <p:spPr>
          <a:xfrm flipH="1">
            <a:off x="4195763" y="3201988"/>
            <a:ext cx="2087562" cy="817562"/>
          </a:xfrm>
          <a:prstGeom prst="straightConnector1">
            <a:avLst/>
          </a:prstGeom>
          <a:ln w="57150">
            <a:solidFill>
              <a:srgbClr val="3399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7" name="TextBox 3"/>
          <p:cNvSpPr txBox="1">
            <a:spLocks noChangeArrowheads="1"/>
          </p:cNvSpPr>
          <p:nvPr/>
        </p:nvSpPr>
        <p:spPr bwMode="auto">
          <a:xfrm>
            <a:off x="5076825" y="1982788"/>
            <a:ext cx="2414588" cy="277812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Анонс 2</a:t>
            </a:r>
            <a:endParaRPr lang="ru-RU" altLang="ru-RU" sz="1200"/>
          </a:p>
        </p:txBody>
      </p:sp>
      <p:sp>
        <p:nvSpPr>
          <p:cNvPr id="6158" name="TextBox 3"/>
          <p:cNvSpPr txBox="1">
            <a:spLocks noChangeArrowheads="1"/>
          </p:cNvSpPr>
          <p:nvPr/>
        </p:nvSpPr>
        <p:spPr bwMode="auto">
          <a:xfrm>
            <a:off x="860425" y="5767388"/>
            <a:ext cx="2416175" cy="276225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Постотчет 1</a:t>
            </a:r>
            <a:endParaRPr lang="ru-RU" altLang="ru-RU" sz="1200"/>
          </a:p>
        </p:txBody>
      </p:sp>
      <p:sp>
        <p:nvSpPr>
          <p:cNvPr id="6159" name="TextBox 3"/>
          <p:cNvSpPr txBox="1">
            <a:spLocks noChangeArrowheads="1"/>
          </p:cNvSpPr>
          <p:nvPr/>
        </p:nvSpPr>
        <p:spPr bwMode="auto">
          <a:xfrm>
            <a:off x="5076825" y="5767388"/>
            <a:ext cx="2414588" cy="276225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Постотчет 2</a:t>
            </a:r>
            <a:endParaRPr lang="ru-RU" altLang="ru-RU" sz="1200"/>
          </a:p>
        </p:txBody>
      </p:sp>
      <p:cxnSp>
        <p:nvCxnSpPr>
          <p:cNvPr id="38" name="Прямая со стрелкой 37"/>
          <p:cNvCxnSpPr>
            <a:endCxn id="6158" idx="0"/>
          </p:cNvCxnSpPr>
          <p:nvPr/>
        </p:nvCxnSpPr>
        <p:spPr>
          <a:xfrm flipH="1">
            <a:off x="2068513" y="5226050"/>
            <a:ext cx="2063750" cy="541338"/>
          </a:xfrm>
          <a:prstGeom prst="straightConnector1">
            <a:avLst/>
          </a:prstGeom>
          <a:ln w="57150">
            <a:solidFill>
              <a:srgbClr val="3399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6152" idx="2"/>
            <a:endCxn id="6159" idx="0"/>
          </p:cNvCxnSpPr>
          <p:nvPr/>
        </p:nvCxnSpPr>
        <p:spPr>
          <a:xfrm>
            <a:off x="4167188" y="5229225"/>
            <a:ext cx="2116137" cy="538163"/>
          </a:xfrm>
          <a:prstGeom prst="straightConnector1">
            <a:avLst/>
          </a:prstGeom>
          <a:ln w="57150">
            <a:solidFill>
              <a:srgbClr val="3399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Механика</a:t>
            </a: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676275" y="1563688"/>
            <a:ext cx="3598863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altLang="ru-RU" sz="1200" b="1" dirty="0" smtClean="0"/>
              <a:t>Анонс:</a:t>
            </a:r>
          </a:p>
          <a:p>
            <a:pPr eaLnBrk="1" hangingPunct="1">
              <a:defRPr/>
            </a:pPr>
            <a:endParaRPr lang="ru-RU" altLang="ru-RU" sz="1200" dirty="0" smtClean="0"/>
          </a:p>
          <a:p>
            <a:pPr eaLnBrk="1" hangingPunct="1">
              <a:defRPr/>
            </a:pPr>
            <a:endParaRPr lang="ru-RU" altLang="ru-RU" sz="1200" dirty="0" smtClean="0"/>
          </a:p>
          <a:p>
            <a:pPr eaLnBrk="1" hangingPunct="1">
              <a:defRPr/>
            </a:pPr>
            <a:r>
              <a:rPr lang="ru-RU" altLang="ru-RU" sz="1200" dirty="0" smtClean="0"/>
              <a:t> 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altLang="ru-RU" sz="1200" dirty="0" smtClean="0"/>
              <a:t>Таблички-навигаторы на фестивалях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altLang="ru-RU" sz="1200" dirty="0" smtClean="0"/>
              <a:t>Навигационные конструкции с рекламными баннерами 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altLang="ru-RU" sz="1200" dirty="0" smtClean="0"/>
              <a:t>Городские афиши фестивалей</a:t>
            </a:r>
          </a:p>
          <a:p>
            <a:pPr eaLnBrk="1" hangingPunct="1">
              <a:defRPr/>
            </a:pPr>
            <a:endParaRPr lang="ru-RU" altLang="ru-RU" sz="1200" dirty="0" smtClean="0"/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en-US" altLang="ru-RU" sz="1200" dirty="0" smtClean="0"/>
              <a:t>SMM</a:t>
            </a:r>
            <a:r>
              <a:rPr lang="ru-RU" altLang="ru-RU" sz="1200" dirty="0" smtClean="0"/>
              <a:t>: группы фестивалей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altLang="ru-RU" sz="1200" dirty="0" smtClean="0"/>
              <a:t>Отзывы нижегородских </a:t>
            </a:r>
            <a:r>
              <a:rPr lang="ru-RU" altLang="ru-RU" sz="1200" dirty="0" err="1" smtClean="0"/>
              <a:t>блогеров</a:t>
            </a:r>
            <a:endParaRPr lang="ru-RU" altLang="ru-RU" sz="1200" dirty="0" smtClean="0"/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endParaRPr lang="ru-RU" altLang="ru-RU" sz="1200" dirty="0" smtClean="0"/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altLang="ru-RU" sz="1200" dirty="0" smtClean="0"/>
              <a:t>Обзорные фотоотчёты на событийных сайтах</a:t>
            </a:r>
          </a:p>
        </p:txBody>
      </p:sp>
      <p:pic>
        <p:nvPicPr>
          <p:cNvPr id="7173" name="Picture 10" descr="O:\Маркетинг\BTL\2015\Новогоднее промо\!Отчеты\T2_anon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5488" y="2349500"/>
            <a:ext cx="3349625" cy="334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Механика</a:t>
            </a:r>
          </a:p>
        </p:txBody>
      </p:sp>
      <p:sp>
        <p:nvSpPr>
          <p:cNvPr id="8196" name="TextBox 2"/>
          <p:cNvSpPr txBox="1">
            <a:spLocks noChangeArrowheads="1"/>
          </p:cNvSpPr>
          <p:nvPr/>
        </p:nvSpPr>
        <p:spPr bwMode="auto">
          <a:xfrm>
            <a:off x="860425" y="1628775"/>
            <a:ext cx="7178675" cy="384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200"/>
          </a:p>
          <a:p>
            <a:r>
              <a:rPr lang="ru-RU" altLang="ru-RU" sz="1200"/>
              <a:t>В преддверии новогодних праздников в Нижнем Новгороде проходило множество зимних фестивалей, на которых посетители могли не только приобрести интересные подарки, авторские поделки, но и просто отдохнуть в кругу родных и друзей, погрузившись в невероятную праздничную атмосферу.</a:t>
            </a:r>
          </a:p>
          <a:p>
            <a:endParaRPr lang="ru-RU" altLang="ru-RU" sz="1200"/>
          </a:p>
          <a:p>
            <a:r>
              <a:rPr lang="ru-RU" altLang="ru-RU" sz="1200"/>
              <a:t>Праздничные дни – лучшее время для просмотра любимых мультфильмов и кино. И поэтому компания </a:t>
            </a:r>
            <a:r>
              <a:rPr lang="en-US" altLang="ru-RU" sz="1200"/>
              <a:t>Tele2</a:t>
            </a:r>
            <a:r>
              <a:rPr lang="ru-RU" altLang="ru-RU" sz="1200"/>
              <a:t>, специально для всех гостей фестиваля, организовала работу онлайн-кинотеатра. Любой желающий мог совершенно бесплатно посмотреть тёплый, семейный фильм «Приключения медвежонка Паддингтона» или серию всеми любимых, российских анимационных фильмов.</a:t>
            </a:r>
          </a:p>
          <a:p>
            <a:endParaRPr lang="ru-RU" altLang="ru-RU" sz="1200"/>
          </a:p>
          <a:p>
            <a:r>
              <a:rPr lang="ru-RU" altLang="ru-RU" sz="1200"/>
              <a:t>Также каждому посетителю кинозала предлагалось согреться чашечкой бодрящего итальянского кофе четырех разных объемов, где варианты объема соответствовали линейке «черных» тарифов с абонентской платой.</a:t>
            </a:r>
          </a:p>
          <a:p>
            <a:endParaRPr lang="ru-RU" altLang="ru-RU" sz="1200"/>
          </a:p>
          <a:p>
            <a:r>
              <a:rPr lang="ru-RU" altLang="ru-RU" sz="1200"/>
              <a:t>В перерывах между фильмами ведущий рассказывал о техническом устройстве онлайн-кинотеатра, предлагал оценить качество и скорость 3G, оформить сим-карту и задать все интересующие вопросы.</a:t>
            </a:r>
          </a:p>
          <a:p>
            <a:endParaRPr lang="ru-RU" altLang="ru-RU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5650" y="1544638"/>
            <a:ext cx="2232025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>
                <a:cs typeface="Arial" charset="0"/>
              </a:rPr>
              <a:t>Посткампейн: </a:t>
            </a:r>
          </a:p>
          <a:p>
            <a:endParaRPr lang="ru-RU" altLang="ru-RU" sz="1200" b="1">
              <a:cs typeface="Arial" charset="0"/>
            </a:endParaRPr>
          </a:p>
          <a:p>
            <a:endParaRPr lang="ru-RU" altLang="ru-RU" sz="1200" b="1">
              <a:cs typeface="Arial" charset="0"/>
            </a:endParaRPr>
          </a:p>
          <a:p>
            <a:r>
              <a:rPr lang="ru-RU" sz="1200"/>
              <a:t>Нижегородский блогер Катерина Смирнова, автор сайта «Про еду. Честно», в статье о фестивале посвятила несколько одобрительных строк мероприятию </a:t>
            </a:r>
            <a:r>
              <a:rPr lang="en-US" sz="1200"/>
              <a:t>Tele2</a:t>
            </a:r>
            <a:r>
              <a:rPr lang="ru-RU" sz="1200"/>
              <a:t>.</a:t>
            </a:r>
          </a:p>
          <a:p>
            <a:endParaRPr lang="ru-RU" altLang="ru-RU" sz="1200">
              <a:cs typeface="Arial" charset="0"/>
            </a:endParaRPr>
          </a:p>
          <a:p>
            <a:endParaRPr lang="ru-RU" altLang="ru-RU" sz="120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1544638"/>
            <a:ext cx="4295775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913" y="3068638"/>
            <a:ext cx="2817812" cy="277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5788025" y="3951288"/>
            <a:ext cx="1839913" cy="506412"/>
          </a:xfrm>
          <a:prstGeom prst="rect">
            <a:avLst/>
          </a:prstGeom>
          <a:noFill/>
          <a:ln>
            <a:solidFill>
              <a:srgbClr val="3399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23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Механика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Фотоотчет</a:t>
            </a:r>
          </a:p>
        </p:txBody>
      </p:sp>
      <p:pic>
        <p:nvPicPr>
          <p:cNvPr id="10244" name="Picture 4" descr="O:\Маркетинг\BTL\2015\Новогоднее промо\!Отчеты\Фотоотчет 19.12\t2_kino_low-res-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2163" y="4217988"/>
            <a:ext cx="2490787" cy="165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O:\Маркетинг\BTL\2015\Новогоднее промо\!Отчеты\Фотоотчет 19.12\t2_kino_low-res-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7050" y="1412875"/>
            <a:ext cx="4021138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55650" y="1412875"/>
            <a:ext cx="3424238" cy="2679700"/>
          </a:xfrm>
          <a:prstGeom prst="rect">
            <a:avLst/>
          </a:prstGeom>
          <a:solidFill>
            <a:sysClr val="window" lastClr="FFFFFF"/>
          </a:solidFill>
          <a:ln w="76200" cap="flat" cmpd="sng" algn="ctr">
            <a:solidFill>
              <a:srgbClr val="3399FF"/>
            </a:solidFill>
            <a:prstDash val="solid"/>
          </a:ln>
          <a:effectLst/>
        </p:spPr>
        <p:txBody>
          <a:bodyPr lIns="162000" rIns="162000" anchor="ctr" anchorCtr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10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kern="0" dirty="0">
                <a:solidFill>
                  <a:srgbClr val="000000"/>
                </a:solidFill>
                <a:latin typeface="Arial"/>
              </a:rPr>
              <a:t>Новогодний семейный фильм «Приключения Паддингтона» и российские мультфильмы оказались захватывающим отдыхом  для зрителей.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kern="0" dirty="0">
                <a:solidFill>
                  <a:srgbClr val="000000"/>
                </a:solidFill>
                <a:latin typeface="Arial"/>
              </a:rPr>
              <a:t>В «кинозале» часто смеялись; люди были поглощены происходящим на экране, отвлекались от проблем и расслаблялись.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kern="0" dirty="0">
                <a:solidFill>
                  <a:srgbClr val="000000"/>
                </a:solidFill>
                <a:latin typeface="Arial"/>
              </a:rPr>
              <a:t>На площадке посетители фестиваля могли отогреться, ведь почти все развлекательные зоны и фудкорт располагались на улице.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10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100" kern="0" dirty="0">
              <a:solidFill>
                <a:srgbClr val="000000"/>
              </a:solidFill>
              <a:latin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100" kern="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247" name="Picture 10" descr="O:\Маркетинг\BTL\2015\Новогоднее промо\!Отчеты\Фотоотчет 19.12\t2_kino_low-res-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92800" y="4217988"/>
            <a:ext cx="2493963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2" descr="O:\Маркетинг\BTL\2015\Новогоднее промо\!Отчеты\Фотоотчет 19.12\t2_kino_low-res-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650" y="4214813"/>
            <a:ext cx="2493963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5" descr="O:\Маркетинг\BTL\2015\Новогоднее промо\!Отчеты\Новогодний кинотеатр\Фотоотчет 07.01\t2_rozhd_low-res-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4925" y="1593850"/>
            <a:ext cx="306705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3" descr="O:\Маркетинг\BTL\2015\Новогоднее промо\!Отчеты\Фотоотчет 19.12\t2_kino_low-res-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59288" y="1593850"/>
            <a:ext cx="29210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" descr="O:\Маркетинг\BTL\2015\Новогоднее промо\!Отчеты\Новогодний кинотеатр\Фотоотчет 07.01\t2_rozhd_low-res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4925" y="4508500"/>
            <a:ext cx="1844675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7" descr="O:\Маркетинг\BTL\2015\Новогоднее промо\!Отчеты\Новогодний кинотеатр\Фотоотчет 07.01\t2_rozhd_low-res-6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51200" y="4508500"/>
            <a:ext cx="1998663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8" descr="O:\Маркетинг\BTL\2015\Новогоднее промо\!Отчеты\Фотоотчет 19.12\t2_kino_low-res-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40350" y="4521200"/>
            <a:ext cx="2039938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Фотоотчет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0" y="2528888"/>
            <a:ext cx="9161463" cy="0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0" y="4129088"/>
            <a:ext cx="9161463" cy="0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2339975" y="1808163"/>
            <a:ext cx="0" cy="3838575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6804025" y="1838325"/>
            <a:ext cx="0" cy="3967163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4535488" y="1341438"/>
            <a:ext cx="0" cy="1187450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H="1">
            <a:off x="4716463" y="4341813"/>
            <a:ext cx="0" cy="1393825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7" name="Picture 6" descr="O:\Маркетинг\BTL\2015\Новогоднее промо\!Отчеты\Фотоотчет 19.12\t2_kino_low-res-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341438"/>
            <a:ext cx="347821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7" descr="O:\Маркетинг\BTL\2015\Новогоднее промо\!Отчеты\Фотоотчет 19.12\t2_kino_low-res-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9775" y="1350963"/>
            <a:ext cx="347821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9" descr="O:\Маркетинг\BTL\2015\Новогоднее промо\!Отчеты\Фотоотчет 19.12\t2_kino_low-res-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3727450"/>
            <a:ext cx="347821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11" descr="O:\Маркетинг\BTL\2015\Новогоднее промо\!Отчеты\Фотоотчет 19.12\t2_kino_low-res-6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35488" y="3740150"/>
            <a:ext cx="34861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1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Фотоотчет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Особенности</a:t>
            </a:r>
          </a:p>
        </p:txBody>
      </p:sp>
      <p:sp>
        <p:nvSpPr>
          <p:cNvPr id="12292" name="TextBox 28"/>
          <p:cNvSpPr txBox="1">
            <a:spLocks noChangeArrowheads="1"/>
          </p:cNvSpPr>
          <p:nvPr/>
        </p:nvSpPr>
        <p:spPr bwMode="auto">
          <a:xfrm>
            <a:off x="936625" y="2133600"/>
            <a:ext cx="6408738" cy="23082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Качественный контакт с выявление потребности абонента, позволяющий сравнить стоимость и параметры текущего тарифного плана конкурента со стоимостью и параметрами тарифного плана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Tele2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В Нижнем Новгороде это первое и уникальное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event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-мероприятие, направленное на тестирование скорости и качества 3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G-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интернета с помощью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онлайн-кинотеатра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Вовлечение целевой аудитории в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экспириенс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(тест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3G).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Механика </a:t>
            </a: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онлайн-кинотеатра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интересна сама по себе, посетители не чувствуют, что им навязывают услугу или продукт. </a:t>
            </a: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endParaRPr lang="ru-RU" sz="1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Результаты</a:t>
            </a:r>
          </a:p>
        </p:txBody>
      </p:sp>
      <p:sp>
        <p:nvSpPr>
          <p:cNvPr id="14340" name="TextBox 2"/>
          <p:cNvSpPr txBox="1">
            <a:spLocks noChangeArrowheads="1"/>
          </p:cNvSpPr>
          <p:nvPr/>
        </p:nvSpPr>
        <p:spPr bwMode="auto">
          <a:xfrm>
            <a:off x="860425" y="1773238"/>
            <a:ext cx="7065963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200"/>
          </a:p>
          <a:p>
            <a:r>
              <a:rPr lang="ru-RU" altLang="ru-RU" sz="1200" b="1">
                <a:cs typeface="Arial" charset="0"/>
              </a:rPr>
              <a:t>Общее кол-во контактов</a:t>
            </a:r>
            <a:r>
              <a:rPr lang="ru-RU" altLang="ru-RU" sz="1200">
                <a:cs typeface="Arial" charset="0"/>
              </a:rPr>
              <a:t>: </a:t>
            </a:r>
            <a:r>
              <a:rPr lang="ru-RU" altLang="ru-RU" sz="1200" b="1">
                <a:solidFill>
                  <a:srgbClr val="0066FF"/>
                </a:solidFill>
                <a:cs typeface="Arial" charset="0"/>
              </a:rPr>
              <a:t>14 500 чел. </a:t>
            </a:r>
          </a:p>
          <a:p>
            <a:endParaRPr lang="ru-RU" altLang="ru-RU" sz="1200">
              <a:cs typeface="Arial" charset="0"/>
            </a:endParaRPr>
          </a:p>
          <a:p>
            <a:r>
              <a:rPr lang="ru-RU" altLang="ru-RU" sz="1200" b="1">
                <a:cs typeface="Arial" charset="0"/>
              </a:rPr>
              <a:t>Качественные контакты:</a:t>
            </a:r>
            <a:r>
              <a:rPr lang="ru-RU" altLang="ru-RU" sz="1200">
                <a:cs typeface="Arial" charset="0"/>
              </a:rPr>
              <a:t>  </a:t>
            </a:r>
            <a:r>
              <a:rPr lang="ru-RU" altLang="ru-RU" sz="1200" b="1">
                <a:solidFill>
                  <a:srgbClr val="0066FF"/>
                </a:solidFill>
                <a:cs typeface="Arial" charset="0"/>
              </a:rPr>
              <a:t>3 360 чел. </a:t>
            </a:r>
          </a:p>
          <a:p>
            <a:endParaRPr lang="en-US" altLang="ru-RU" sz="1200"/>
          </a:p>
          <a:p>
            <a:r>
              <a:rPr lang="ru-RU" altLang="ru-RU" sz="1200" b="1">
                <a:cs typeface="Arial" charset="0"/>
              </a:rPr>
              <a:t>Количество новых абонентов </a:t>
            </a:r>
            <a:r>
              <a:rPr lang="ru-RU" sz="1200"/>
              <a:t>среди зрителей-неабонентов составило </a:t>
            </a:r>
            <a:r>
              <a:rPr lang="ru-RU" sz="1200" b="1">
                <a:solidFill>
                  <a:srgbClr val="0066FF"/>
                </a:solidFill>
              </a:rPr>
              <a:t>8,8% </a:t>
            </a:r>
          </a:p>
          <a:p>
            <a:endParaRPr lang="ru-RU" altLang="ru-RU" sz="1200">
              <a:cs typeface="Arial" charset="0"/>
            </a:endParaRPr>
          </a:p>
          <a:p>
            <a:r>
              <a:rPr lang="ru-RU" sz="1200"/>
              <a:t>Приблизительно </a:t>
            </a:r>
            <a:r>
              <a:rPr lang="ru-RU" sz="1200" b="1"/>
              <a:t>каждый 2-й</a:t>
            </a:r>
            <a:r>
              <a:rPr lang="ru-RU" sz="1200"/>
              <a:t> взрослый участник </a:t>
            </a:r>
            <a:r>
              <a:rPr lang="ru-RU" sz="1200" b="1"/>
              <a:t>являлся нашим абонентом</a:t>
            </a:r>
            <a:r>
              <a:rPr lang="ru-RU" sz="1200"/>
              <a:t>. </a:t>
            </a:r>
          </a:p>
          <a:p>
            <a:r>
              <a:rPr lang="ru-RU" sz="1200"/>
              <a:t>С ними велась работа на знание преимуществ пакетных тарифов.</a:t>
            </a:r>
          </a:p>
          <a:p>
            <a:endParaRPr lang="ru-RU" sz="1200"/>
          </a:p>
          <a:p>
            <a:r>
              <a:rPr lang="ru-RU" sz="1200"/>
              <a:t>Прирост показателя </a:t>
            </a:r>
            <a:r>
              <a:rPr lang="en-US" sz="1200"/>
              <a:t>3G Awareness </a:t>
            </a:r>
            <a:r>
              <a:rPr lang="en-US" sz="1200" b="1">
                <a:solidFill>
                  <a:srgbClr val="0066FF"/>
                </a:solidFill>
              </a:rPr>
              <a:t>+</a:t>
            </a:r>
            <a:r>
              <a:rPr lang="ru-RU" sz="1200" b="1">
                <a:solidFill>
                  <a:srgbClr val="0066FF"/>
                </a:solidFill>
              </a:rPr>
              <a:t>5</a:t>
            </a:r>
            <a:r>
              <a:rPr lang="en-US" sz="1200" b="1">
                <a:solidFill>
                  <a:srgbClr val="0066FF"/>
                </a:solidFill>
              </a:rPr>
              <a:t>%</a:t>
            </a:r>
            <a:endParaRPr lang="ru-RU" sz="1200" b="1">
              <a:solidFill>
                <a:srgbClr val="0066FF"/>
              </a:solidFill>
            </a:endParaRPr>
          </a:p>
          <a:p>
            <a:endParaRPr lang="ru-RU" altLang="ru-RU" sz="1200">
              <a:cs typeface="Arial" charset="0"/>
            </a:endParaRPr>
          </a:p>
          <a:p>
            <a:endParaRPr lang="ru-RU" altLang="ru-RU" sz="1200">
              <a:cs typeface="Arial" charset="0"/>
            </a:endParaRPr>
          </a:p>
          <a:p>
            <a:endParaRPr lang="ru-RU" altLang="ru-RU" sz="1200">
              <a:cs typeface="Arial" charset="0"/>
            </a:endParaRPr>
          </a:p>
          <a:p>
            <a:endParaRPr lang="ru-RU" altLang="ru-RU" sz="1200">
              <a:cs typeface="Arial" charset="0"/>
            </a:endParaRPr>
          </a:p>
          <a:p>
            <a:endParaRPr lang="ru-RU" altLang="ru-RU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971550" y="3284538"/>
            <a:ext cx="6696075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>
                <a:cs typeface="Arial" charset="0"/>
              </a:rPr>
              <a:t>Наталия Борисова</a:t>
            </a:r>
          </a:p>
          <a:p>
            <a:endParaRPr lang="ru-RU" altLang="ru-RU" sz="1200" b="1">
              <a:cs typeface="Arial" charset="0"/>
            </a:endParaRPr>
          </a:p>
          <a:p>
            <a:r>
              <a:rPr lang="ru-RU" altLang="ru-RU" sz="1200">
                <a:cs typeface="Arial" charset="0"/>
              </a:rPr>
              <a:t>Директор агентства событий «</a:t>
            </a:r>
            <a:r>
              <a:rPr lang="en-US" altLang="ru-RU" sz="1200">
                <a:cs typeface="Arial" charset="0"/>
              </a:rPr>
              <a:t>CONCEPT</a:t>
            </a:r>
            <a:r>
              <a:rPr lang="ru-RU" altLang="ru-RU" sz="1200">
                <a:cs typeface="Arial" charset="0"/>
              </a:rPr>
              <a:t>»</a:t>
            </a:r>
          </a:p>
          <a:p>
            <a:endParaRPr lang="en-US" altLang="ru-RU" sz="1200">
              <a:cs typeface="Arial" charset="0"/>
            </a:endParaRPr>
          </a:p>
          <a:p>
            <a:r>
              <a:rPr lang="ru-RU" altLang="ru-RU" sz="1200">
                <a:cs typeface="Arial" charset="0"/>
              </a:rPr>
              <a:t>Тел</a:t>
            </a:r>
            <a:r>
              <a:rPr lang="en-US" altLang="ru-RU" sz="1200">
                <a:cs typeface="Arial" charset="0"/>
              </a:rPr>
              <a:t>. +7 </a:t>
            </a:r>
            <a:r>
              <a:rPr lang="ru-RU" altLang="ru-RU" sz="1200">
                <a:cs typeface="Arial" charset="0"/>
              </a:rPr>
              <a:t>(</a:t>
            </a:r>
            <a:r>
              <a:rPr lang="en-US" altLang="ru-RU" sz="1200">
                <a:cs typeface="Arial" charset="0"/>
              </a:rPr>
              <a:t>920</a:t>
            </a:r>
            <a:r>
              <a:rPr lang="ru-RU" altLang="ru-RU" sz="1200">
                <a:cs typeface="Arial" charset="0"/>
              </a:rPr>
              <a:t>)</a:t>
            </a:r>
            <a:r>
              <a:rPr lang="en-US" altLang="ru-RU" sz="1200">
                <a:cs typeface="Arial" charset="0"/>
              </a:rPr>
              <a:t> 041 15 99</a:t>
            </a:r>
            <a:endParaRPr lang="ru-RU" altLang="ru-RU" sz="1200">
              <a:cs typeface="Arial" charset="0"/>
            </a:endParaRPr>
          </a:p>
          <a:p>
            <a:endParaRPr lang="ru-RU" altLang="ru-RU" sz="1200">
              <a:cs typeface="Arial" charset="0"/>
            </a:endParaRPr>
          </a:p>
          <a:p>
            <a:r>
              <a:rPr lang="en-US" altLang="ru-RU" sz="1200">
                <a:cs typeface="Arial" charset="0"/>
              </a:rPr>
              <a:t>E-mail</a:t>
            </a:r>
            <a:r>
              <a:rPr lang="ru-RU" altLang="ru-RU" sz="1200">
                <a:cs typeface="Arial" charset="0"/>
              </a:rPr>
              <a:t> </a:t>
            </a:r>
            <a:r>
              <a:rPr lang="en-US" altLang="ru-RU" sz="1200">
                <a:cs typeface="Arial" charset="0"/>
              </a:rPr>
              <a:t>ceo@conceptme.ru</a:t>
            </a:r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cs typeface="Arial" charset="0"/>
              </a:rPr>
              <a:t>Контакты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2W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1412</TotalTime>
  <Words>883</Words>
  <Application>Microsoft Office PowerPoint</Application>
  <PresentationFormat>Экран (4:3)</PresentationFormat>
  <Paragraphs>141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186</cp:revision>
  <dcterms:modified xsi:type="dcterms:W3CDTF">2016-02-27T18:03:01Z</dcterms:modified>
</cp:coreProperties>
</file>