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Default Extension="wdp" ContentType="image/vnd.ms-photo"/>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74" r:id="rId4"/>
    <p:sldId id="269" r:id="rId5"/>
    <p:sldId id="259" r:id="rId6"/>
    <p:sldId id="267" r:id="rId7"/>
    <p:sldId id="268" r:id="rId8"/>
    <p:sldId id="270" r:id="rId9"/>
    <p:sldId id="278" r:id="rId10"/>
    <p:sldId id="265" r:id="rId11"/>
    <p:sldId id="275" r:id="rId12"/>
    <p:sldId id="258" r:id="rId13"/>
    <p:sldId id="272" r:id="rId14"/>
    <p:sldId id="271" r:id="rId15"/>
    <p:sldId id="261" r:id="rId16"/>
    <p:sldId id="276" r:id="rId17"/>
    <p:sldId id="264" r:id="rId18"/>
    <p:sldId id="273" r:id="rId19"/>
    <p:sldId id="266" r:id="rId20"/>
    <p:sldId id="277" r:id="rId21"/>
    <p:sldId id="279" r:id="rId22"/>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08D70"/>
    <a:srgbClr val="FFD08B"/>
    <a:srgbClr val="542A00"/>
    <a:srgbClr val="FFE5A3"/>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4" d="100"/>
          <a:sy n="64" d="100"/>
        </p:scale>
        <p:origin x="-114" y="-102"/>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DA23785D-CBF4-4F2E-9155-A4C7F552C8A2}" type="datetimeFigureOut">
              <a:rPr lang="ru-RU" smtClean="0"/>
              <a:pPr/>
              <a:t>28.02.2016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2A390DC-30AE-4CDD-9C3B-6A55F6626293}" type="slidenum">
              <a:rPr lang="ru-RU" smtClean="0"/>
              <a:pPr/>
              <a:t>‹#›</a:t>
            </a:fld>
            <a:endParaRPr lang="ru-RU"/>
          </a:p>
        </p:txBody>
      </p:sp>
    </p:spTree>
    <p:extLst>
      <p:ext uri="{BB962C8B-B14F-4D97-AF65-F5344CB8AC3E}">
        <p14:creationId xmlns:p14="http://schemas.microsoft.com/office/powerpoint/2010/main" xmlns="" val="24375525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DA23785D-CBF4-4F2E-9155-A4C7F552C8A2}" type="datetimeFigureOut">
              <a:rPr lang="ru-RU" smtClean="0"/>
              <a:pPr/>
              <a:t>28.02.2016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2A390DC-30AE-4CDD-9C3B-6A55F6626293}" type="slidenum">
              <a:rPr lang="ru-RU" smtClean="0"/>
              <a:pPr/>
              <a:t>‹#›</a:t>
            </a:fld>
            <a:endParaRPr lang="ru-RU"/>
          </a:p>
        </p:txBody>
      </p:sp>
    </p:spTree>
    <p:extLst>
      <p:ext uri="{BB962C8B-B14F-4D97-AF65-F5344CB8AC3E}">
        <p14:creationId xmlns:p14="http://schemas.microsoft.com/office/powerpoint/2010/main" xmlns="" val="11447832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DA23785D-CBF4-4F2E-9155-A4C7F552C8A2}" type="datetimeFigureOut">
              <a:rPr lang="ru-RU" smtClean="0"/>
              <a:pPr/>
              <a:t>28.02.2016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2A390DC-30AE-4CDD-9C3B-6A55F6626293}" type="slidenum">
              <a:rPr lang="ru-RU" smtClean="0"/>
              <a:pPr/>
              <a:t>‹#›</a:t>
            </a:fld>
            <a:endParaRPr lang="ru-RU"/>
          </a:p>
        </p:txBody>
      </p:sp>
    </p:spTree>
    <p:extLst>
      <p:ext uri="{BB962C8B-B14F-4D97-AF65-F5344CB8AC3E}">
        <p14:creationId xmlns:p14="http://schemas.microsoft.com/office/powerpoint/2010/main" xmlns="" val="29617181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DA23785D-CBF4-4F2E-9155-A4C7F552C8A2}" type="datetimeFigureOut">
              <a:rPr lang="ru-RU" smtClean="0"/>
              <a:pPr/>
              <a:t>28.02.2016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2A390DC-30AE-4CDD-9C3B-6A55F6626293}" type="slidenum">
              <a:rPr lang="ru-RU" smtClean="0"/>
              <a:pPr/>
              <a:t>‹#›</a:t>
            </a:fld>
            <a:endParaRPr lang="ru-RU"/>
          </a:p>
        </p:txBody>
      </p:sp>
    </p:spTree>
    <p:extLst>
      <p:ext uri="{BB962C8B-B14F-4D97-AF65-F5344CB8AC3E}">
        <p14:creationId xmlns:p14="http://schemas.microsoft.com/office/powerpoint/2010/main" xmlns="" val="31313855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DA23785D-CBF4-4F2E-9155-A4C7F552C8A2}" type="datetimeFigureOut">
              <a:rPr lang="ru-RU" smtClean="0"/>
              <a:pPr/>
              <a:t>28.02.2016</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32A390DC-30AE-4CDD-9C3B-6A55F6626293}" type="slidenum">
              <a:rPr lang="ru-RU" smtClean="0"/>
              <a:pPr/>
              <a:t>‹#›</a:t>
            </a:fld>
            <a:endParaRPr lang="ru-RU"/>
          </a:p>
        </p:txBody>
      </p:sp>
    </p:spTree>
    <p:extLst>
      <p:ext uri="{BB962C8B-B14F-4D97-AF65-F5344CB8AC3E}">
        <p14:creationId xmlns:p14="http://schemas.microsoft.com/office/powerpoint/2010/main" xmlns="" val="3487127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DA23785D-CBF4-4F2E-9155-A4C7F552C8A2}" type="datetimeFigureOut">
              <a:rPr lang="ru-RU" smtClean="0"/>
              <a:pPr/>
              <a:t>28.02.2016</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32A390DC-30AE-4CDD-9C3B-6A55F6626293}" type="slidenum">
              <a:rPr lang="ru-RU" smtClean="0"/>
              <a:pPr/>
              <a:t>‹#›</a:t>
            </a:fld>
            <a:endParaRPr lang="ru-RU"/>
          </a:p>
        </p:txBody>
      </p:sp>
    </p:spTree>
    <p:extLst>
      <p:ext uri="{BB962C8B-B14F-4D97-AF65-F5344CB8AC3E}">
        <p14:creationId xmlns:p14="http://schemas.microsoft.com/office/powerpoint/2010/main" xmlns="" val="18775187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DA23785D-CBF4-4F2E-9155-A4C7F552C8A2}" type="datetimeFigureOut">
              <a:rPr lang="ru-RU" smtClean="0"/>
              <a:pPr/>
              <a:t>28.02.2016</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32A390DC-30AE-4CDD-9C3B-6A55F6626293}" type="slidenum">
              <a:rPr lang="ru-RU" smtClean="0"/>
              <a:pPr/>
              <a:t>‹#›</a:t>
            </a:fld>
            <a:endParaRPr lang="ru-RU"/>
          </a:p>
        </p:txBody>
      </p:sp>
    </p:spTree>
    <p:extLst>
      <p:ext uri="{BB962C8B-B14F-4D97-AF65-F5344CB8AC3E}">
        <p14:creationId xmlns:p14="http://schemas.microsoft.com/office/powerpoint/2010/main" xmlns="" val="31971222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DA23785D-CBF4-4F2E-9155-A4C7F552C8A2}" type="datetimeFigureOut">
              <a:rPr lang="ru-RU" smtClean="0"/>
              <a:pPr/>
              <a:t>28.02.2016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2A390DC-30AE-4CDD-9C3B-6A55F6626293}" type="slidenum">
              <a:rPr lang="ru-RU" smtClean="0"/>
              <a:pPr/>
              <a:t>‹#›</a:t>
            </a:fld>
            <a:endParaRPr lang="ru-RU"/>
          </a:p>
        </p:txBody>
      </p:sp>
    </p:spTree>
    <p:extLst>
      <p:ext uri="{BB962C8B-B14F-4D97-AF65-F5344CB8AC3E}">
        <p14:creationId xmlns:p14="http://schemas.microsoft.com/office/powerpoint/2010/main" xmlns="" val="4479920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DA23785D-CBF4-4F2E-9155-A4C7F552C8A2}" type="datetimeFigureOut">
              <a:rPr lang="ru-RU" smtClean="0"/>
              <a:pPr/>
              <a:t>28.02.2016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2A390DC-30AE-4CDD-9C3B-6A55F6626293}" type="slidenum">
              <a:rPr lang="ru-RU" smtClean="0"/>
              <a:pPr/>
              <a:t>‹#›</a:t>
            </a:fld>
            <a:endParaRPr lang="ru-RU"/>
          </a:p>
        </p:txBody>
      </p:sp>
    </p:spTree>
    <p:extLst>
      <p:ext uri="{BB962C8B-B14F-4D97-AF65-F5344CB8AC3E}">
        <p14:creationId xmlns:p14="http://schemas.microsoft.com/office/powerpoint/2010/main" xmlns="" val="37288698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DA23785D-CBF4-4F2E-9155-A4C7F552C8A2}" type="datetimeFigureOut">
              <a:rPr lang="ru-RU" smtClean="0"/>
              <a:pPr/>
              <a:t>28.02.2016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2A390DC-30AE-4CDD-9C3B-6A55F6626293}" type="slidenum">
              <a:rPr lang="ru-RU" smtClean="0"/>
              <a:pPr/>
              <a:t>‹#›</a:t>
            </a:fld>
            <a:endParaRPr lang="ru-RU"/>
          </a:p>
        </p:txBody>
      </p:sp>
    </p:spTree>
    <p:extLst>
      <p:ext uri="{BB962C8B-B14F-4D97-AF65-F5344CB8AC3E}">
        <p14:creationId xmlns:p14="http://schemas.microsoft.com/office/powerpoint/2010/main" xmlns="" val="27618743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DA23785D-CBF4-4F2E-9155-A4C7F552C8A2}" type="datetimeFigureOut">
              <a:rPr lang="ru-RU" smtClean="0"/>
              <a:pPr/>
              <a:t>28.02.2016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2A390DC-30AE-4CDD-9C3B-6A55F6626293}" type="slidenum">
              <a:rPr lang="ru-RU" smtClean="0"/>
              <a:pPr/>
              <a:t>‹#›</a:t>
            </a:fld>
            <a:endParaRPr lang="ru-RU"/>
          </a:p>
        </p:txBody>
      </p:sp>
    </p:spTree>
    <p:extLst>
      <p:ext uri="{BB962C8B-B14F-4D97-AF65-F5344CB8AC3E}">
        <p14:creationId xmlns:p14="http://schemas.microsoft.com/office/powerpoint/2010/main" xmlns="" val="14379832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A23785D-CBF4-4F2E-9155-A4C7F552C8A2}" type="datetimeFigureOut">
              <a:rPr lang="ru-RU" smtClean="0"/>
              <a:pPr/>
              <a:t>28.02.2016</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2A390DC-30AE-4CDD-9C3B-6A55F6626293}" type="slidenum">
              <a:rPr lang="ru-RU" smtClean="0"/>
              <a:pPr/>
              <a:t>‹#›</a:t>
            </a:fld>
            <a:endParaRPr lang="ru-RU"/>
          </a:p>
        </p:txBody>
      </p:sp>
    </p:spTree>
    <p:extLst>
      <p:ext uri="{BB962C8B-B14F-4D97-AF65-F5344CB8AC3E}">
        <p14:creationId xmlns:p14="http://schemas.microsoft.com/office/powerpoint/2010/main" xmlns="" val="8663996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2.jpeg"/><Relationship Id="rId1" Type="http://schemas.openxmlformats.org/officeDocument/2006/relationships/slideLayout" Target="../slideLayouts/slideLayout1.xml"/><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17.xml.rels><?xml version="1.0" encoding="UTF-8" standalone="yes"?>
<Relationships xmlns="http://schemas.openxmlformats.org/package/2006/relationships"><Relationship Id="rId3" Type="http://schemas.openxmlformats.org/officeDocument/2006/relationships/hyperlink" Target="http://vestinn.ru/news/society/55281/" TargetMode="External"/><Relationship Id="rId2" Type="http://schemas.openxmlformats.org/officeDocument/2006/relationships/image" Target="../media/image2.jpeg"/><Relationship Id="rId1" Type="http://schemas.openxmlformats.org/officeDocument/2006/relationships/slideLayout" Target="../slideLayouts/slideLayout1.xml"/><Relationship Id="rId6" Type="http://schemas.openxmlformats.org/officeDocument/2006/relationships/hyperlink" Target="http://www.vremyan.ru/news/vystavka_17_cherepov_i_zub_otkrylas_v_muzee_kvarki_video.html" TargetMode="External"/><Relationship Id="rId5" Type="http://schemas.openxmlformats.org/officeDocument/2006/relationships/hyperlink" Target="http://volga-tv.ru/novosti-sreda-obitaniya/Vystavka--17-cherepov-i-zub-otkrylas-v-Nizhnem-Novgoroda1453726201.html" TargetMode="External"/><Relationship Id="rId4" Type="http://schemas.openxmlformats.org/officeDocument/2006/relationships/hyperlink" Target="https://www.youtube.com/watch?v=Mc9r8OT-kuE&amp;feature=youtu.be" TargetMode="Externa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hyperlink" Target="http://www.kvarky.ru/" TargetMode="External"/><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eventnn.ru/contest" TargetMode="External"/><Relationship Id="rId2" Type="http://schemas.openxmlformats.org/officeDocument/2006/relationships/hyperlink" Target="http://www.eventnn.ru/" TargetMode="External"/><Relationship Id="rId1" Type="http://schemas.openxmlformats.org/officeDocument/2006/relationships/slideLayout" Target="../slideLayouts/slideLayout6.xml"/><Relationship Id="rId5" Type="http://schemas.openxmlformats.org/officeDocument/2006/relationships/image" Target="../media/image18.jpeg"/><Relationship Id="rId4" Type="http://schemas.openxmlformats.org/officeDocument/2006/relationships/hyperlink" Target="mailto:sergey@eventnn.ru"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Рисунок 9"/>
          <p:cNvPicPr>
            <a:picLocks noChangeAspect="1"/>
          </p:cNvPicPr>
          <p:nvPr/>
        </p:nvPicPr>
        <p:blipFill>
          <a:blip r:embed="rId2" cstate="screen">
            <a:extLst>
              <a:ext uri="{28A0092B-C50C-407E-A947-70E740481C1C}">
                <a14:useLocalDpi xmlns:a14="http://schemas.microsoft.com/office/drawing/2010/main" xmlns=""/>
              </a:ext>
            </a:extLst>
          </a:blip>
          <a:stretch>
            <a:fillRect/>
          </a:stretch>
        </p:blipFill>
        <p:spPr>
          <a:xfrm>
            <a:off x="0" y="0"/>
            <a:ext cx="12192000" cy="6858000"/>
          </a:xfrm>
          <a:prstGeom prst="rect">
            <a:avLst/>
          </a:prstGeom>
        </p:spPr>
      </p:pic>
      <p:sp>
        <p:nvSpPr>
          <p:cNvPr id="2" name="Заголовок 1"/>
          <p:cNvSpPr>
            <a:spLocks noGrp="1"/>
          </p:cNvSpPr>
          <p:nvPr>
            <p:ph type="ctrTitle"/>
          </p:nvPr>
        </p:nvSpPr>
        <p:spPr>
          <a:xfrm>
            <a:off x="1498242" y="787509"/>
            <a:ext cx="9144000" cy="2387600"/>
          </a:xfrm>
        </p:spPr>
        <p:txBody>
          <a:bodyPr>
            <a:normAutofit fontScale="90000"/>
          </a:bodyPr>
          <a:lstStyle/>
          <a:p>
            <a:r>
              <a:rPr lang="ru-RU" dirty="0" smtClean="0"/>
              <a:t>Номинация «Лучшее мероприятие в области искусства и культуры»</a:t>
            </a:r>
            <a:endParaRPr lang="ru-RU" dirty="0"/>
          </a:p>
        </p:txBody>
      </p:sp>
      <p:sp>
        <p:nvSpPr>
          <p:cNvPr id="3" name="Подзаголовок 2"/>
          <p:cNvSpPr>
            <a:spLocks noGrp="1"/>
          </p:cNvSpPr>
          <p:nvPr>
            <p:ph type="subTitle" idx="1"/>
          </p:nvPr>
        </p:nvSpPr>
        <p:spPr>
          <a:xfrm>
            <a:off x="1178416" y="3248694"/>
            <a:ext cx="9835168" cy="2112136"/>
          </a:xfrm>
        </p:spPr>
        <p:txBody>
          <a:bodyPr>
            <a:normAutofit/>
          </a:bodyPr>
          <a:lstStyle/>
          <a:p>
            <a:r>
              <a:rPr lang="ru-RU" sz="2800" b="1" dirty="0" smtClean="0">
                <a:solidFill>
                  <a:srgbClr val="542A00"/>
                </a:solidFill>
                <a:effectLst>
                  <a:glow rad="101600">
                    <a:srgbClr val="FFE5A3">
                      <a:alpha val="83000"/>
                    </a:srgbClr>
                  </a:glow>
                </a:effectLst>
                <a:latin typeface="Segoe Script" pitchFamily="34" charset="0"/>
              </a:rPr>
              <a:t>Проект «Открытие выставки Государственного биологического музея            		им. К.А. Тимирязева </a:t>
            </a:r>
            <a:r>
              <a:rPr lang="ru-RU" sz="2800" b="1" dirty="0">
                <a:solidFill>
                  <a:srgbClr val="542A00"/>
                </a:solidFill>
                <a:effectLst>
                  <a:glow rad="101600">
                    <a:srgbClr val="FFE5A3">
                      <a:alpha val="83000"/>
                    </a:srgbClr>
                  </a:glow>
                </a:effectLst>
                <a:latin typeface="Segoe Script" pitchFamily="34" charset="0"/>
              </a:rPr>
              <a:t>	</a:t>
            </a:r>
            <a:r>
              <a:rPr lang="ru-RU" sz="2800" b="1" dirty="0" smtClean="0">
                <a:solidFill>
                  <a:srgbClr val="542A00"/>
                </a:solidFill>
                <a:effectLst>
                  <a:glow rad="101600">
                    <a:srgbClr val="FFE5A3">
                      <a:alpha val="83000"/>
                    </a:srgbClr>
                  </a:glow>
                </a:effectLst>
                <a:latin typeface="Segoe Script" pitchFamily="34" charset="0"/>
              </a:rPr>
              <a:t>		     «17 черепов и один зуб, или изменение человека во времени»</a:t>
            </a:r>
            <a:endParaRPr lang="ru-RU" sz="2800" b="1" dirty="0">
              <a:solidFill>
                <a:srgbClr val="542A00"/>
              </a:solidFill>
              <a:effectLst>
                <a:glow rad="101600">
                  <a:srgbClr val="FFE5A3">
                    <a:alpha val="83000"/>
                  </a:srgbClr>
                </a:glow>
              </a:effectLst>
              <a:latin typeface="Segoe Script" pitchFamily="34" charset="0"/>
            </a:endParaRPr>
          </a:p>
        </p:txBody>
      </p:sp>
    </p:spTree>
    <p:extLst>
      <p:ext uri="{BB962C8B-B14F-4D97-AF65-F5344CB8AC3E}">
        <p14:creationId xmlns:p14="http://schemas.microsoft.com/office/powerpoint/2010/main" xmlns="" val="369607402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screen">
            <a:extLst>
              <a:ext uri="{28A0092B-C50C-407E-A947-70E740481C1C}">
                <a14:useLocalDpi xmlns:a14="http://schemas.microsoft.com/office/drawing/2010/main" xmlns=""/>
              </a:ext>
            </a:extLst>
          </a:blip>
          <a:stretch>
            <a:fillRect/>
          </a:stretch>
        </p:blipFill>
        <p:spPr>
          <a:xfrm>
            <a:off x="0" y="-1"/>
            <a:ext cx="12192000" cy="6868575"/>
          </a:xfrm>
          <a:prstGeom prst="rect">
            <a:avLst/>
          </a:prstGeom>
        </p:spPr>
      </p:pic>
      <p:sp>
        <p:nvSpPr>
          <p:cNvPr id="2" name="Заголовок 1"/>
          <p:cNvSpPr>
            <a:spLocks noGrp="1"/>
          </p:cNvSpPr>
          <p:nvPr>
            <p:ph type="ctrTitle"/>
          </p:nvPr>
        </p:nvSpPr>
        <p:spPr>
          <a:xfrm>
            <a:off x="1524000" y="1122363"/>
            <a:ext cx="9144000" cy="706437"/>
          </a:xfrm>
        </p:spPr>
        <p:txBody>
          <a:bodyPr>
            <a:normAutofit fontScale="90000"/>
          </a:bodyPr>
          <a:lstStyle/>
          <a:p>
            <a:pPr algn="l"/>
            <a:r>
              <a:rPr lang="ru-RU" dirty="0" smtClean="0"/>
              <a:t>Вводные данные</a:t>
            </a:r>
            <a:endParaRPr lang="ru-RU" dirty="0"/>
          </a:p>
        </p:txBody>
      </p:sp>
      <p:sp>
        <p:nvSpPr>
          <p:cNvPr id="3" name="Подзаголовок 2"/>
          <p:cNvSpPr>
            <a:spLocks noGrp="1"/>
          </p:cNvSpPr>
          <p:nvPr>
            <p:ph type="subTitle" idx="1"/>
          </p:nvPr>
        </p:nvSpPr>
        <p:spPr>
          <a:xfrm>
            <a:off x="1524000" y="1828799"/>
            <a:ext cx="9144000" cy="4056845"/>
          </a:xfrm>
        </p:spPr>
        <p:txBody>
          <a:bodyPr>
            <a:normAutofit lnSpcReduction="10000"/>
          </a:bodyPr>
          <a:lstStyle/>
          <a:p>
            <a:pPr algn="l"/>
            <a:r>
              <a:rPr lang="ru-RU" dirty="0" smtClean="0"/>
              <a:t>Заказчик – организаторы: передвижная выставка Государственного биологического музея им. К.А. Тимирязева «17 черепов и один зуб, или изменение человека во времени»</a:t>
            </a:r>
          </a:p>
          <a:p>
            <a:pPr algn="l"/>
            <a:r>
              <a:rPr lang="ru-RU" dirty="0" smtClean="0"/>
              <a:t>Тип мероприятия – презентация выставки</a:t>
            </a:r>
          </a:p>
          <a:p>
            <a:pPr algn="l"/>
            <a:r>
              <a:rPr lang="ru-RU" dirty="0" smtClean="0"/>
              <a:t>Количество человек, которые принимали участие в мероприятии – 50</a:t>
            </a:r>
          </a:p>
          <a:p>
            <a:pPr algn="l"/>
            <a:r>
              <a:rPr lang="ru-RU" dirty="0" smtClean="0"/>
              <a:t>Дата проведения мероприятия – 22 января 2016 года</a:t>
            </a:r>
          </a:p>
          <a:p>
            <a:pPr algn="l"/>
            <a:r>
              <a:rPr lang="ru-RU" dirty="0" smtClean="0"/>
              <a:t>Место проведения мероприятия – музей занимательных наук «Кварки» (г. Нижний Новгород, ул. Совнаркомовская, 13)</a:t>
            </a:r>
          </a:p>
          <a:p>
            <a:pPr algn="l"/>
            <a:r>
              <a:rPr lang="ru-RU" dirty="0" smtClean="0"/>
              <a:t>Подрядчики исполнителя – ООО «Кварки», Государственный биологический </a:t>
            </a:r>
            <a:r>
              <a:rPr lang="ru-RU" dirty="0"/>
              <a:t>музея им. К.А. </a:t>
            </a:r>
            <a:r>
              <a:rPr lang="ru-RU" dirty="0" smtClean="0"/>
              <a:t>Тимирязева</a:t>
            </a:r>
          </a:p>
          <a:p>
            <a:pPr algn="l"/>
            <a:endParaRPr lang="ru-RU" dirty="0"/>
          </a:p>
        </p:txBody>
      </p:sp>
    </p:spTree>
    <p:extLst>
      <p:ext uri="{BB962C8B-B14F-4D97-AF65-F5344CB8AC3E}">
        <p14:creationId xmlns:p14="http://schemas.microsoft.com/office/powerpoint/2010/main" xmlns="" val="188864866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screen">
            <a:extLst>
              <a:ext uri="{28A0092B-C50C-407E-A947-70E740481C1C}">
                <a14:useLocalDpi xmlns:a14="http://schemas.microsoft.com/office/drawing/2010/main" xmlns=""/>
              </a:ext>
            </a:extLst>
          </a:blip>
          <a:stretch>
            <a:fillRect/>
          </a:stretch>
        </p:blipFill>
        <p:spPr>
          <a:xfrm>
            <a:off x="0" y="-1"/>
            <a:ext cx="12192000" cy="6868575"/>
          </a:xfrm>
          <a:prstGeom prst="rect">
            <a:avLst/>
          </a:prstGeom>
        </p:spPr>
      </p:pic>
      <p:pic>
        <p:nvPicPr>
          <p:cNvPr id="7" name="Рисунок 6"/>
          <p:cNvPicPr>
            <a:picLocks noChangeAspect="1"/>
          </p:cNvPicPr>
          <p:nvPr/>
        </p:nvPicPr>
        <p:blipFill>
          <a:blip r:embed="rId3" cstate="print">
            <a:extLst>
              <a:ext uri="{28A0092B-C50C-407E-A947-70E740481C1C}">
                <a14:useLocalDpi xmlns:a14="http://schemas.microsoft.com/office/drawing/2010/main" xmlns=""/>
              </a:ext>
            </a:extLst>
          </a:blip>
          <a:stretch>
            <a:fillRect/>
          </a:stretch>
        </p:blipFill>
        <p:spPr>
          <a:xfrm>
            <a:off x="1652788" y="569440"/>
            <a:ext cx="8860666" cy="5909996"/>
          </a:xfrm>
          <a:prstGeom prst="rect">
            <a:avLst/>
          </a:prstGeom>
          <a:ln>
            <a:solidFill>
              <a:srgbClr val="B08D70"/>
            </a:solidFill>
          </a:ln>
          <a:effectLst>
            <a:outerShdw blurRad="190500" algn="tl" rotWithShape="0">
              <a:srgbClr val="000000">
                <a:alpha val="70000"/>
              </a:srgbClr>
            </a:outerShdw>
          </a:effectLst>
        </p:spPr>
      </p:pic>
    </p:spTree>
    <p:extLst>
      <p:ext uri="{BB962C8B-B14F-4D97-AF65-F5344CB8AC3E}">
        <p14:creationId xmlns:p14="http://schemas.microsoft.com/office/powerpoint/2010/main" xmlns="" val="52491838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p:cNvPicPr>
            <a:picLocks noChangeAspect="1"/>
          </p:cNvPicPr>
          <p:nvPr/>
        </p:nvPicPr>
        <p:blipFill>
          <a:blip r:embed="rId2" cstate="screen">
            <a:extLst>
              <a:ext uri="{28A0092B-C50C-407E-A947-70E740481C1C}">
                <a14:useLocalDpi xmlns:a14="http://schemas.microsoft.com/office/drawing/2010/main" xmlns=""/>
              </a:ext>
            </a:extLst>
          </a:blip>
          <a:stretch>
            <a:fillRect/>
          </a:stretch>
        </p:blipFill>
        <p:spPr>
          <a:xfrm>
            <a:off x="0" y="-1"/>
            <a:ext cx="12191999" cy="6883507"/>
          </a:xfrm>
          <a:prstGeom prst="rect">
            <a:avLst/>
          </a:prstGeom>
        </p:spPr>
      </p:pic>
      <p:sp>
        <p:nvSpPr>
          <p:cNvPr id="2" name="Заголовок 1"/>
          <p:cNvSpPr>
            <a:spLocks noGrp="1"/>
          </p:cNvSpPr>
          <p:nvPr>
            <p:ph type="ctrTitle"/>
          </p:nvPr>
        </p:nvSpPr>
        <p:spPr>
          <a:xfrm>
            <a:off x="1524000" y="967815"/>
            <a:ext cx="9144000" cy="706437"/>
          </a:xfrm>
        </p:spPr>
        <p:txBody>
          <a:bodyPr>
            <a:normAutofit fontScale="90000"/>
          </a:bodyPr>
          <a:lstStyle/>
          <a:p>
            <a:pPr algn="l"/>
            <a:r>
              <a:rPr lang="ru-RU" dirty="0" smtClean="0"/>
              <a:t>Вводные данные</a:t>
            </a:r>
            <a:endParaRPr lang="ru-RU" dirty="0"/>
          </a:p>
        </p:txBody>
      </p:sp>
      <p:sp>
        <p:nvSpPr>
          <p:cNvPr id="3" name="Подзаголовок 2"/>
          <p:cNvSpPr>
            <a:spLocks noGrp="1"/>
          </p:cNvSpPr>
          <p:nvPr>
            <p:ph type="subTitle" idx="1"/>
          </p:nvPr>
        </p:nvSpPr>
        <p:spPr>
          <a:xfrm>
            <a:off x="1652788" y="1725768"/>
            <a:ext cx="9144000" cy="4056845"/>
          </a:xfrm>
        </p:spPr>
        <p:txBody>
          <a:bodyPr>
            <a:noAutofit/>
          </a:bodyPr>
          <a:lstStyle/>
          <a:p>
            <a:pPr algn="l"/>
            <a:r>
              <a:rPr lang="ru-RU" sz="1800" b="1" dirty="0"/>
              <a:t>Участники и партнеры выставки</a:t>
            </a:r>
            <a:r>
              <a:rPr lang="ru-RU" sz="1800" b="1" dirty="0" smtClean="0"/>
              <a:t>:</a:t>
            </a:r>
          </a:p>
          <a:p>
            <a:pPr algn="l"/>
            <a:endParaRPr lang="ru-RU" sz="1800" b="1" dirty="0" smtClean="0"/>
          </a:p>
          <a:p>
            <a:pPr algn="l"/>
            <a:r>
              <a:rPr lang="ru-RU" sz="1800" dirty="0"/>
              <a:t/>
            </a:r>
            <a:br>
              <a:rPr lang="ru-RU" sz="1800" dirty="0"/>
            </a:br>
            <a:r>
              <a:rPr lang="ru-RU" sz="1800" dirty="0" smtClean="0"/>
              <a:t>-  Государственный </a:t>
            </a:r>
            <a:r>
              <a:rPr lang="ru-RU" sz="1800" dirty="0"/>
              <a:t>биологический музей им. К. А. </a:t>
            </a:r>
            <a:r>
              <a:rPr lang="ru-RU" sz="1800" dirty="0" smtClean="0"/>
              <a:t>Тимирязева;                                                       -  Интернет-портал </a:t>
            </a:r>
            <a:r>
              <a:rPr lang="ru-RU" sz="1800" dirty="0"/>
              <a:t>«</a:t>
            </a:r>
            <a:r>
              <a:rPr lang="ru-RU" sz="1800" dirty="0" err="1"/>
              <a:t>Антропогенез.ру</a:t>
            </a:r>
            <a:r>
              <a:rPr lang="ru-RU" sz="1800" dirty="0" smtClean="0"/>
              <a:t>»;                                                                                                    -  Тамара </a:t>
            </a:r>
            <a:r>
              <a:rPr lang="ru-RU" sz="1800" dirty="0"/>
              <a:t>Георгиевна Кузнецова, д. б. н., ведущий научный сотрудник </a:t>
            </a:r>
            <a:r>
              <a:rPr lang="ru-RU" sz="1800" dirty="0" smtClean="0"/>
              <a:t>лаборатории физиологии </a:t>
            </a:r>
            <a:r>
              <a:rPr lang="ru-RU" sz="1800" dirty="0"/>
              <a:t>высшей нервной деятельности (</a:t>
            </a:r>
            <a:r>
              <a:rPr lang="ru-RU" sz="1800" dirty="0" err="1"/>
              <a:t>Колтушского</a:t>
            </a:r>
            <a:r>
              <a:rPr lang="ru-RU" sz="1800" dirty="0"/>
              <a:t> </a:t>
            </a:r>
            <a:r>
              <a:rPr lang="ru-RU" sz="1800" dirty="0" err="1"/>
              <a:t>антропоидника</a:t>
            </a:r>
            <a:r>
              <a:rPr lang="ru-RU" sz="1800" dirty="0"/>
              <a:t>) </a:t>
            </a:r>
            <a:r>
              <a:rPr lang="ru-RU" sz="1800" dirty="0" smtClean="0"/>
              <a:t>Института физиологии </a:t>
            </a:r>
            <a:r>
              <a:rPr lang="ru-RU" sz="1800" dirty="0"/>
              <a:t>имени И. П. Павлова РАН, </a:t>
            </a:r>
            <a:r>
              <a:rPr lang="ru-RU" sz="1800" dirty="0" err="1"/>
              <a:t>Колтуши</a:t>
            </a:r>
            <a:r>
              <a:rPr lang="ru-RU" sz="1800" dirty="0"/>
              <a:t>, Ленинградская </a:t>
            </a:r>
            <a:r>
              <a:rPr lang="ru-RU" sz="1800" dirty="0" smtClean="0"/>
              <a:t>область;                                    -  3</a:t>
            </a:r>
            <a:r>
              <a:rPr lang="en-US" sz="1800" dirty="0" smtClean="0"/>
              <a:t>D</a:t>
            </a:r>
            <a:r>
              <a:rPr lang="ru-RU" sz="1800" dirty="0"/>
              <a:t>-проект Сергея </a:t>
            </a:r>
            <a:r>
              <a:rPr lang="ru-RU" sz="1800" dirty="0" err="1"/>
              <a:t>Кривоплясова</a:t>
            </a:r>
            <a:r>
              <a:rPr lang="ru-RU" sz="1800" dirty="0"/>
              <a:t>, </a:t>
            </a:r>
            <a:r>
              <a:rPr lang="ru-RU" sz="1800" dirty="0" smtClean="0"/>
              <a:t>Москва;                       				              -  Роман </a:t>
            </a:r>
            <a:r>
              <a:rPr lang="ru-RU" sz="1800" dirty="0"/>
              <a:t>Евсеев, художник-</a:t>
            </a:r>
            <a:r>
              <a:rPr lang="ru-RU" sz="1800" dirty="0" err="1"/>
              <a:t>реконструктор</a:t>
            </a:r>
            <a:r>
              <a:rPr lang="ru-RU" sz="1800" dirty="0"/>
              <a:t>, </a:t>
            </a:r>
            <a:r>
              <a:rPr lang="ru-RU" sz="1800" dirty="0" smtClean="0"/>
              <a:t>Донецк;				                   -  Олег </a:t>
            </a:r>
            <a:r>
              <a:rPr lang="ru-RU" sz="1800" dirty="0"/>
              <a:t>Осипов, художник-</a:t>
            </a:r>
            <a:r>
              <a:rPr lang="ru-RU" sz="1800" dirty="0" err="1"/>
              <a:t>реконструктор</a:t>
            </a:r>
            <a:r>
              <a:rPr lang="ru-RU" sz="1800" dirty="0"/>
              <a:t>, </a:t>
            </a:r>
            <a:r>
              <a:rPr lang="ru-RU" sz="1800" dirty="0" smtClean="0"/>
              <a:t>Киев;				                                -  Анатолий </a:t>
            </a:r>
            <a:r>
              <a:rPr lang="ru-RU" sz="1800" dirty="0"/>
              <a:t>Александров, художник-</a:t>
            </a:r>
            <a:r>
              <a:rPr lang="ru-RU" sz="1800" dirty="0" err="1"/>
              <a:t>реконструктор</a:t>
            </a:r>
            <a:r>
              <a:rPr lang="ru-RU" sz="1800" dirty="0"/>
              <a:t>, </a:t>
            </a:r>
            <a:r>
              <a:rPr lang="ru-RU" sz="1800" dirty="0" smtClean="0"/>
              <a:t>Москва;		                                  -  Творческий </a:t>
            </a:r>
            <a:r>
              <a:rPr lang="ru-RU" sz="1800" dirty="0"/>
              <a:t>союз «</a:t>
            </a:r>
            <a:r>
              <a:rPr lang="ru-RU" sz="1800" dirty="0" err="1"/>
              <a:t>Планетянин</a:t>
            </a:r>
            <a:r>
              <a:rPr lang="ru-RU" sz="1800" dirty="0"/>
              <a:t>», Евгений Гриневич и Наталья Куликова, </a:t>
            </a:r>
            <a:r>
              <a:rPr lang="ru-RU" sz="1800" dirty="0" smtClean="0"/>
              <a:t>Москва;                      -  Кафедра </a:t>
            </a:r>
            <a:r>
              <a:rPr lang="ru-RU" sz="1800" dirty="0"/>
              <a:t>антропологии биологического факультета МГУ им. М. В. </a:t>
            </a:r>
            <a:r>
              <a:rPr lang="ru-RU" sz="1800" dirty="0" smtClean="0"/>
              <a:t>Ломоносова;                       -  Издательский </a:t>
            </a:r>
            <a:r>
              <a:rPr lang="ru-RU" sz="1800" dirty="0"/>
              <a:t>дом «</a:t>
            </a:r>
            <a:r>
              <a:rPr lang="ru-RU" sz="1800" dirty="0" err="1"/>
              <a:t>ПостНаука</a:t>
            </a:r>
            <a:r>
              <a:rPr lang="ru-RU" sz="1800" dirty="0"/>
              <a:t>», </a:t>
            </a:r>
            <a:r>
              <a:rPr lang="ru-RU" sz="1800" dirty="0" smtClean="0"/>
              <a:t>Москва;				                                -  Культурно-просветительский </a:t>
            </a:r>
            <a:r>
              <a:rPr lang="ru-RU" sz="1800" dirty="0"/>
              <a:t>центр «</a:t>
            </a:r>
            <a:r>
              <a:rPr lang="ru-RU" sz="1800" dirty="0" err="1"/>
              <a:t>Архэ</a:t>
            </a:r>
            <a:r>
              <a:rPr lang="ru-RU" sz="1800" dirty="0"/>
              <a:t>», </a:t>
            </a:r>
            <a:r>
              <a:rPr lang="ru-RU" sz="1800" dirty="0" smtClean="0"/>
              <a:t>Москва;				                -  НИИ </a:t>
            </a:r>
            <a:r>
              <a:rPr lang="ru-RU" sz="1800" dirty="0"/>
              <a:t>и Музей антропологии МГУ им. М. В. Ломоносова.</a:t>
            </a:r>
          </a:p>
          <a:p>
            <a:pPr algn="l"/>
            <a:endParaRPr lang="ru-RU" sz="1800" dirty="0"/>
          </a:p>
        </p:txBody>
      </p:sp>
    </p:spTree>
    <p:extLst>
      <p:ext uri="{BB962C8B-B14F-4D97-AF65-F5344CB8AC3E}">
        <p14:creationId xmlns:p14="http://schemas.microsoft.com/office/powerpoint/2010/main" xmlns="" val="336600522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cstate="screen">
            <a:extLst>
              <a:ext uri="{28A0092B-C50C-407E-A947-70E740481C1C}">
                <a14:useLocalDpi xmlns:a14="http://schemas.microsoft.com/office/drawing/2010/main" xmlns=""/>
              </a:ext>
            </a:extLst>
          </a:blip>
          <a:stretch>
            <a:fillRect/>
          </a:stretch>
        </p:blipFill>
        <p:spPr>
          <a:xfrm>
            <a:off x="0" y="-10575"/>
            <a:ext cx="12192000" cy="6868575"/>
          </a:xfrm>
          <a:prstGeom prst="rect">
            <a:avLst/>
          </a:prstGeom>
        </p:spPr>
      </p:pic>
      <p:pic>
        <p:nvPicPr>
          <p:cNvPr id="6" name="Рисунок 5"/>
          <p:cNvPicPr>
            <a:picLocks noChangeAspect="1"/>
          </p:cNvPicPr>
          <p:nvPr/>
        </p:nvPicPr>
        <p:blipFill>
          <a:blip r:embed="rId3" cstate="print">
            <a:extLst>
              <a:ext uri="{28A0092B-C50C-407E-A947-70E740481C1C}">
                <a14:useLocalDpi xmlns:a14="http://schemas.microsoft.com/office/drawing/2010/main" xmlns=""/>
              </a:ext>
            </a:extLst>
          </a:blip>
          <a:stretch>
            <a:fillRect/>
          </a:stretch>
        </p:blipFill>
        <p:spPr>
          <a:xfrm>
            <a:off x="7547020" y="1048475"/>
            <a:ext cx="3743457" cy="5343331"/>
          </a:xfrm>
          <a:prstGeom prst="rect">
            <a:avLst/>
          </a:prstGeom>
          <a:ln>
            <a:solidFill>
              <a:srgbClr val="B08D70"/>
            </a:solidFill>
          </a:ln>
          <a:effectLst>
            <a:outerShdw blurRad="190500" algn="tl" rotWithShape="0">
              <a:srgbClr val="000000">
                <a:alpha val="70000"/>
              </a:srgbClr>
            </a:outerShdw>
          </a:effectLst>
        </p:spPr>
      </p:pic>
      <p:sp>
        <p:nvSpPr>
          <p:cNvPr id="2" name="Заголовок 1"/>
          <p:cNvSpPr>
            <a:spLocks noGrp="1"/>
          </p:cNvSpPr>
          <p:nvPr>
            <p:ph type="ctrTitle"/>
          </p:nvPr>
        </p:nvSpPr>
        <p:spPr>
          <a:xfrm>
            <a:off x="1524000" y="1122363"/>
            <a:ext cx="9144000" cy="706437"/>
          </a:xfrm>
        </p:spPr>
        <p:txBody>
          <a:bodyPr>
            <a:normAutofit fontScale="90000"/>
          </a:bodyPr>
          <a:lstStyle/>
          <a:p>
            <a:pPr algn="l"/>
            <a:r>
              <a:rPr lang="ru-RU" dirty="0" smtClean="0"/>
              <a:t>Задача</a:t>
            </a:r>
            <a:r>
              <a:rPr lang="en-US" dirty="0" smtClean="0"/>
              <a:t>/</a:t>
            </a:r>
            <a:r>
              <a:rPr lang="ru-RU" dirty="0" smtClean="0"/>
              <a:t>Цели</a:t>
            </a:r>
            <a:endParaRPr lang="ru-RU" dirty="0"/>
          </a:p>
        </p:txBody>
      </p:sp>
      <p:sp>
        <p:nvSpPr>
          <p:cNvPr id="3" name="Подзаголовок 2"/>
          <p:cNvSpPr>
            <a:spLocks noGrp="1"/>
          </p:cNvSpPr>
          <p:nvPr>
            <p:ph type="subTitle" idx="1"/>
          </p:nvPr>
        </p:nvSpPr>
        <p:spPr>
          <a:xfrm>
            <a:off x="1270176" y="1777286"/>
            <a:ext cx="6611694" cy="4816698"/>
          </a:xfrm>
        </p:spPr>
        <p:txBody>
          <a:bodyPr>
            <a:normAutofit fontScale="92500" lnSpcReduction="10000"/>
          </a:bodyPr>
          <a:lstStyle/>
          <a:p>
            <a:pPr algn="l"/>
            <a:r>
              <a:rPr lang="ru-RU" dirty="0" smtClean="0"/>
              <a:t>Цель мероприятия – познакомить культурное, образовательное и научное сообщества и средства массовой информации Нижнего Новгорода с содержанием передвижной выставки государственного биологического музея им. </a:t>
            </a:r>
            <a:r>
              <a:rPr lang="ru-RU" dirty="0" err="1" smtClean="0"/>
              <a:t>К.А.Тимирязева</a:t>
            </a:r>
            <a:r>
              <a:rPr lang="ru-RU" dirty="0" smtClean="0"/>
              <a:t> «17 черепов и один зуб, или изменение человека во времени» и специально разработанной для музея занимательных наук «Кварки» интерактивной программой эволюции человека по материалам выставки.</a:t>
            </a:r>
            <a:endParaRPr lang="en-US" dirty="0" smtClean="0"/>
          </a:p>
          <a:p>
            <a:pPr algn="l"/>
            <a:r>
              <a:rPr lang="ru-RU" dirty="0" smtClean="0"/>
              <a:t>Привлечь внимание жителей и гостей города и области к биологической выставке, не имеющей аналогов в России, создающей понимание картины эволюции человека.</a:t>
            </a:r>
          </a:p>
          <a:p>
            <a:pPr algn="l"/>
            <a:r>
              <a:rPr lang="ru-RU" dirty="0" smtClean="0"/>
              <a:t>Содействие развитию туризма в регионе, популяризация редкой профессии антрополога.</a:t>
            </a:r>
            <a:endParaRPr lang="ru-RU" dirty="0"/>
          </a:p>
        </p:txBody>
      </p:sp>
    </p:spTree>
    <p:extLst>
      <p:ext uri="{BB962C8B-B14F-4D97-AF65-F5344CB8AC3E}">
        <p14:creationId xmlns:p14="http://schemas.microsoft.com/office/powerpoint/2010/main" xmlns="" val="114268547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screen">
            <a:extLst>
              <a:ext uri="{28A0092B-C50C-407E-A947-70E740481C1C}">
                <a14:useLocalDpi xmlns:a14="http://schemas.microsoft.com/office/drawing/2010/main" xmlns=""/>
              </a:ext>
            </a:extLst>
          </a:blip>
          <a:stretch>
            <a:fillRect/>
          </a:stretch>
        </p:blipFill>
        <p:spPr>
          <a:xfrm>
            <a:off x="0" y="-1"/>
            <a:ext cx="12192000" cy="6868575"/>
          </a:xfrm>
          <a:prstGeom prst="rect">
            <a:avLst/>
          </a:prstGeom>
        </p:spPr>
      </p:pic>
      <p:sp>
        <p:nvSpPr>
          <p:cNvPr id="2" name="Заголовок 1"/>
          <p:cNvSpPr>
            <a:spLocks noGrp="1"/>
          </p:cNvSpPr>
          <p:nvPr>
            <p:ph type="ctrTitle"/>
          </p:nvPr>
        </p:nvSpPr>
        <p:spPr>
          <a:xfrm>
            <a:off x="1961882" y="1315547"/>
            <a:ext cx="9144000" cy="706437"/>
          </a:xfrm>
        </p:spPr>
        <p:txBody>
          <a:bodyPr>
            <a:normAutofit fontScale="90000"/>
          </a:bodyPr>
          <a:lstStyle/>
          <a:p>
            <a:pPr algn="l"/>
            <a:r>
              <a:rPr lang="ru-RU" dirty="0" smtClean="0"/>
              <a:t>Идея</a:t>
            </a:r>
            <a:endParaRPr lang="ru-RU" dirty="0"/>
          </a:p>
        </p:txBody>
      </p:sp>
      <p:pic>
        <p:nvPicPr>
          <p:cNvPr id="5" name="Рисунок 4"/>
          <p:cNvPicPr>
            <a:picLocks noChangeAspect="1"/>
          </p:cNvPicPr>
          <p:nvPr/>
        </p:nvPicPr>
        <p:blipFill>
          <a:blip r:embed="rId3" cstate="screen">
            <a:extLst>
              <a:ext uri="{BEBA8EAE-BF5A-486C-A8C5-ECC9F3942E4B}">
                <a14:imgProps xmlns:a14="http://schemas.microsoft.com/office/drawing/2010/main" xmlns="">
                  <a14:imgLayer r:embed="rId4">
                    <a14:imgEffect>
                      <a14:brightnessContrast bright="17000"/>
                    </a14:imgEffect>
                  </a14:imgLayer>
                </a14:imgProps>
              </a:ext>
              <a:ext uri="{28A0092B-C50C-407E-A947-70E740481C1C}">
                <a14:useLocalDpi xmlns:a14="http://schemas.microsoft.com/office/drawing/2010/main" xmlns=""/>
              </a:ext>
            </a:extLst>
          </a:blip>
          <a:stretch>
            <a:fillRect/>
          </a:stretch>
        </p:blipFill>
        <p:spPr>
          <a:xfrm>
            <a:off x="1043188" y="3347258"/>
            <a:ext cx="4912509" cy="3272487"/>
          </a:xfrm>
          <a:prstGeom prst="rect">
            <a:avLst/>
          </a:prstGeom>
          <a:ln>
            <a:noFill/>
          </a:ln>
          <a:effectLst>
            <a:outerShdw blurRad="190500" algn="tl" rotWithShape="0">
              <a:srgbClr val="000000">
                <a:alpha val="70000"/>
              </a:srgbClr>
            </a:outerShdw>
          </a:effectLst>
        </p:spPr>
      </p:pic>
      <p:sp>
        <p:nvSpPr>
          <p:cNvPr id="3" name="Подзаголовок 2"/>
          <p:cNvSpPr>
            <a:spLocks noGrp="1"/>
          </p:cNvSpPr>
          <p:nvPr>
            <p:ph type="subTitle" idx="1"/>
          </p:nvPr>
        </p:nvSpPr>
        <p:spPr>
          <a:xfrm>
            <a:off x="4919730" y="1352282"/>
            <a:ext cx="6417972" cy="4752303"/>
          </a:xfrm>
        </p:spPr>
        <p:txBody>
          <a:bodyPr>
            <a:normAutofit/>
          </a:bodyPr>
          <a:lstStyle/>
          <a:p>
            <a:pPr algn="l"/>
            <a:r>
              <a:rPr lang="ru-RU" dirty="0" smtClean="0"/>
              <a:t>Открытие выставки в формате официального мероприятия с участием ключевых фигур представителей  структур образования и культуры, а также  освещение события представителями городских СМИ дает возможность не только рассказать обществу о начале деятельности выставки, но и обозначить ее уникальность. Также официальное мероприятие определяет статус выставки и  открывает еще большие перспективы для взаимодействия с образовательными учреждениями в будущем по формированию экскурсионных групп.</a:t>
            </a:r>
            <a:endParaRPr lang="ru-RU" dirty="0"/>
          </a:p>
        </p:txBody>
      </p:sp>
    </p:spTree>
    <p:extLst>
      <p:ext uri="{BB962C8B-B14F-4D97-AF65-F5344CB8AC3E}">
        <p14:creationId xmlns:p14="http://schemas.microsoft.com/office/powerpoint/2010/main" xmlns="" val="55692926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screen">
            <a:extLst>
              <a:ext uri="{28A0092B-C50C-407E-A947-70E740481C1C}">
                <a14:useLocalDpi xmlns:a14="http://schemas.microsoft.com/office/drawing/2010/main" xmlns=""/>
              </a:ext>
            </a:extLst>
          </a:blip>
          <a:stretch>
            <a:fillRect/>
          </a:stretch>
        </p:blipFill>
        <p:spPr>
          <a:xfrm>
            <a:off x="0" y="-1"/>
            <a:ext cx="12192000" cy="6868575"/>
          </a:xfrm>
          <a:prstGeom prst="rect">
            <a:avLst/>
          </a:prstGeom>
        </p:spPr>
      </p:pic>
      <p:sp>
        <p:nvSpPr>
          <p:cNvPr id="2" name="Заголовок 1"/>
          <p:cNvSpPr>
            <a:spLocks noGrp="1"/>
          </p:cNvSpPr>
          <p:nvPr>
            <p:ph type="ctrTitle"/>
          </p:nvPr>
        </p:nvSpPr>
        <p:spPr>
          <a:xfrm>
            <a:off x="1524000" y="1122363"/>
            <a:ext cx="9144000" cy="706437"/>
          </a:xfrm>
        </p:spPr>
        <p:txBody>
          <a:bodyPr>
            <a:normAutofit fontScale="90000"/>
          </a:bodyPr>
          <a:lstStyle/>
          <a:p>
            <a:pPr algn="l"/>
            <a:r>
              <a:rPr lang="ru-RU" dirty="0" smtClean="0"/>
              <a:t>О ВЫСТАВКЕ</a:t>
            </a:r>
            <a:endParaRPr lang="ru-RU" dirty="0"/>
          </a:p>
        </p:txBody>
      </p:sp>
      <p:sp>
        <p:nvSpPr>
          <p:cNvPr id="3" name="Подзаголовок 2"/>
          <p:cNvSpPr>
            <a:spLocks noGrp="1"/>
          </p:cNvSpPr>
          <p:nvPr>
            <p:ph type="subTitle" idx="1"/>
          </p:nvPr>
        </p:nvSpPr>
        <p:spPr>
          <a:xfrm>
            <a:off x="1524000" y="1828799"/>
            <a:ext cx="9144000" cy="3837905"/>
          </a:xfrm>
        </p:spPr>
        <p:txBody>
          <a:bodyPr>
            <a:normAutofit fontScale="92500" lnSpcReduction="20000"/>
          </a:bodyPr>
          <a:lstStyle/>
          <a:p>
            <a:pPr algn="l"/>
            <a:r>
              <a:rPr lang="ru-RU" dirty="0"/>
              <a:t>Передвижная выставка — победитель </a:t>
            </a:r>
            <a:r>
              <a:rPr lang="ru-RU" dirty="0" smtClean="0"/>
              <a:t>конкурса Департамента культуры </a:t>
            </a:r>
            <a:r>
              <a:rPr lang="ru-RU" dirty="0"/>
              <a:t>города </a:t>
            </a:r>
            <a:r>
              <a:rPr lang="ru-RU" dirty="0" smtClean="0"/>
              <a:t>Москвы в </a:t>
            </a:r>
            <a:r>
              <a:rPr lang="ru-RU" dirty="0"/>
              <a:t>номинации «Музей в движении</a:t>
            </a:r>
            <a:r>
              <a:rPr lang="ru-RU" dirty="0" smtClean="0"/>
              <a:t>».     После </a:t>
            </a:r>
            <a:r>
              <a:rPr lang="ru-RU" dirty="0"/>
              <a:t>первой публикации в Зоологическом </a:t>
            </a:r>
            <a:r>
              <a:rPr lang="ru-RU" dirty="0" smtClean="0"/>
              <a:t>музее Московского </a:t>
            </a:r>
            <a:r>
              <a:rPr lang="ru-RU" dirty="0"/>
              <a:t>государственного </a:t>
            </a:r>
            <a:r>
              <a:rPr lang="ru-RU" dirty="0" smtClean="0"/>
              <a:t>университета будет </a:t>
            </a:r>
            <a:r>
              <a:rPr lang="ru-RU" dirty="0"/>
              <a:t>представлена в Выставочных залах </a:t>
            </a:r>
            <a:r>
              <a:rPr lang="ru-RU" dirty="0" smtClean="0"/>
              <a:t>Москвы, потом </a:t>
            </a:r>
            <a:r>
              <a:rPr lang="ru-RU" dirty="0"/>
              <a:t>поедет </a:t>
            </a:r>
            <a:r>
              <a:rPr lang="ru-RU" dirty="0" smtClean="0"/>
              <a:t>путешествовать </a:t>
            </a:r>
            <a:r>
              <a:rPr lang="ru-RU" dirty="0"/>
              <a:t>по другим городам</a:t>
            </a:r>
            <a:r>
              <a:rPr lang="ru-RU" dirty="0" smtClean="0"/>
              <a:t>.</a:t>
            </a:r>
          </a:p>
          <a:p>
            <a:pPr algn="l"/>
            <a:r>
              <a:rPr lang="ru-RU" dirty="0" smtClean="0"/>
              <a:t>Выставка демонстрирует ключевые </a:t>
            </a:r>
            <a:r>
              <a:rPr lang="ru-RU" dirty="0"/>
              <a:t>стадии эволюции человека за последние семь миллионов </a:t>
            </a:r>
            <a:r>
              <a:rPr lang="ru-RU" dirty="0" smtClean="0"/>
              <a:t>лет: со </a:t>
            </a:r>
            <a:r>
              <a:rPr lang="ru-RU" dirty="0"/>
              <a:t>времени, когда эволюционная линия предков человека </a:t>
            </a:r>
            <a:r>
              <a:rPr lang="ru-RU" dirty="0" smtClean="0"/>
              <a:t>полностью </a:t>
            </a:r>
            <a:r>
              <a:rPr lang="ru-RU" dirty="0"/>
              <a:t>отделилась от линий предков других современных обезьян. </a:t>
            </a:r>
            <a:endParaRPr lang="ru-RU" dirty="0" smtClean="0"/>
          </a:p>
          <a:p>
            <a:pPr algn="l"/>
            <a:r>
              <a:rPr lang="ru-RU" dirty="0"/>
              <a:t>В настоящее время число находок наших ископаемых предков исчисляется сотнями. </a:t>
            </a:r>
            <a:r>
              <a:rPr lang="ru-RU" dirty="0" smtClean="0"/>
              <a:t>На выставке представлены</a:t>
            </a:r>
            <a:r>
              <a:rPr lang="ru-RU" dirty="0"/>
              <a:t> </a:t>
            </a:r>
            <a:r>
              <a:rPr lang="ru-RU" dirty="0" smtClean="0"/>
              <a:t>самые </a:t>
            </a:r>
            <a:r>
              <a:rPr lang="ru-RU" dirty="0"/>
              <a:t>полные и самые важные </a:t>
            </a:r>
            <a:r>
              <a:rPr lang="ru-RU" dirty="0" smtClean="0"/>
              <a:t>для понимания </a:t>
            </a:r>
            <a:r>
              <a:rPr lang="ru-RU" dirty="0"/>
              <a:t>нашего происхождения. </a:t>
            </a:r>
            <a:r>
              <a:rPr lang="ru-RU" dirty="0" smtClean="0"/>
              <a:t>В экспозицию выставки входят точные </a:t>
            </a:r>
            <a:r>
              <a:rPr lang="ru-RU" dirty="0"/>
              <a:t>копии черепов, </a:t>
            </a:r>
            <a:r>
              <a:rPr lang="ru-RU" dirty="0" smtClean="0"/>
              <a:t> которые </a:t>
            </a:r>
            <a:r>
              <a:rPr lang="ru-RU" dirty="0"/>
              <a:t>хранятся у разных владельцев по всему миру </a:t>
            </a:r>
            <a:r>
              <a:rPr lang="ru-RU" dirty="0" smtClean="0"/>
              <a:t>и </a:t>
            </a:r>
            <a:r>
              <a:rPr lang="ru-RU" dirty="0"/>
              <a:t>вряд ли когда-нибудь будут собраны вместе. </a:t>
            </a:r>
          </a:p>
        </p:txBody>
      </p:sp>
    </p:spTree>
    <p:extLst>
      <p:ext uri="{BB962C8B-B14F-4D97-AF65-F5344CB8AC3E}">
        <p14:creationId xmlns:p14="http://schemas.microsoft.com/office/powerpoint/2010/main" xmlns="" val="319087126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p:cNvPicPr>
            <a:picLocks noChangeAspect="1"/>
          </p:cNvPicPr>
          <p:nvPr/>
        </p:nvPicPr>
        <p:blipFill>
          <a:blip r:embed="rId2" cstate="screen">
            <a:extLst>
              <a:ext uri="{28A0092B-C50C-407E-A947-70E740481C1C}">
                <a14:useLocalDpi xmlns:a14="http://schemas.microsoft.com/office/drawing/2010/main" xmlns=""/>
              </a:ext>
            </a:extLst>
          </a:blip>
          <a:stretch>
            <a:fillRect/>
          </a:stretch>
        </p:blipFill>
        <p:spPr>
          <a:xfrm>
            <a:off x="0" y="0"/>
            <a:ext cx="12192000" cy="6858000"/>
          </a:xfrm>
          <a:prstGeom prst="rect">
            <a:avLst/>
          </a:prstGeom>
        </p:spPr>
      </p:pic>
      <p:sp>
        <p:nvSpPr>
          <p:cNvPr id="2" name="Заголовок 1"/>
          <p:cNvSpPr>
            <a:spLocks noGrp="1"/>
          </p:cNvSpPr>
          <p:nvPr>
            <p:ph type="ctrTitle"/>
          </p:nvPr>
        </p:nvSpPr>
        <p:spPr>
          <a:xfrm>
            <a:off x="1524000" y="1122363"/>
            <a:ext cx="9144000" cy="706437"/>
          </a:xfrm>
        </p:spPr>
        <p:txBody>
          <a:bodyPr>
            <a:normAutofit fontScale="90000"/>
          </a:bodyPr>
          <a:lstStyle/>
          <a:p>
            <a:pPr algn="l"/>
            <a:r>
              <a:rPr lang="ru-RU" dirty="0" smtClean="0"/>
              <a:t>О ВЫСТАВКЕ</a:t>
            </a:r>
            <a:endParaRPr lang="ru-RU" dirty="0"/>
          </a:p>
        </p:txBody>
      </p:sp>
      <p:sp>
        <p:nvSpPr>
          <p:cNvPr id="3" name="Подзаголовок 2"/>
          <p:cNvSpPr>
            <a:spLocks noGrp="1"/>
          </p:cNvSpPr>
          <p:nvPr>
            <p:ph type="subTitle" idx="1"/>
          </p:nvPr>
        </p:nvSpPr>
        <p:spPr>
          <a:xfrm>
            <a:off x="1524000" y="1828799"/>
            <a:ext cx="9144000" cy="4584880"/>
          </a:xfrm>
        </p:spPr>
        <p:txBody>
          <a:bodyPr>
            <a:normAutofit fontScale="85000" lnSpcReduction="10000"/>
          </a:bodyPr>
          <a:lstStyle/>
          <a:p>
            <a:pPr algn="l"/>
            <a:r>
              <a:rPr lang="ru-RU" dirty="0" smtClean="0"/>
              <a:t>Выставка «17 черепов и один зуб» дает ответы на вопросы:</a:t>
            </a:r>
          </a:p>
          <a:p>
            <a:pPr algn="l"/>
            <a:r>
              <a:rPr lang="ru-RU" dirty="0"/>
              <a:t>Как выглядели наши далекие предки? И даже те, которые еще совсем не были похожи на человека? Когда появились первые люди? И почему названы людьми? Почему они расселились по всему миру? Почему современный человек смеется? </a:t>
            </a:r>
          </a:p>
          <a:p>
            <a:pPr algn="l"/>
            <a:r>
              <a:rPr lang="ru-RU" dirty="0"/>
              <a:t>Что он делает, когда ему трудно? И чем он все-таки отличается от обезьян</a:t>
            </a:r>
            <a:r>
              <a:rPr lang="ru-RU" dirty="0" smtClean="0"/>
              <a:t>?</a:t>
            </a:r>
          </a:p>
          <a:p>
            <a:pPr algn="l"/>
            <a:r>
              <a:rPr lang="ru-RU" dirty="0"/>
              <a:t>В варианте, специально </a:t>
            </a:r>
            <a:r>
              <a:rPr lang="ru-RU" dirty="0" smtClean="0"/>
              <a:t>разработанном </a:t>
            </a:r>
            <a:r>
              <a:rPr lang="ru-RU" dirty="0"/>
              <a:t>для музея занимательных наук «Кварки», </a:t>
            </a:r>
            <a:r>
              <a:rPr lang="ru-RU" dirty="0" smtClean="0"/>
              <a:t>к открытию выставки в Нижнем Новгороде была создана экспериментальная </a:t>
            </a:r>
            <a:r>
              <a:rPr lang="ru-RU" dirty="0"/>
              <a:t>часть, которая показывает, чем и почему мы благодарны нашим предкам, которые когда-то много миллионов лет назад перестали бегать под ногами у динозавров и начали осваивать жизнь на деревьях, а потом спустились на землю. </a:t>
            </a:r>
            <a:endParaRPr lang="ru-RU" dirty="0" smtClean="0"/>
          </a:p>
          <a:p>
            <a:pPr algn="l"/>
            <a:r>
              <a:rPr lang="ru-RU" dirty="0"/>
              <a:t>За два с половиной миллиона лет изготовления орудий объем мозга увеличился в два раза, — теперь это наше причудливое приспособление для существования в природе, как ноги у тушканчика или хобот у слона. Культурная эволюция, благодаря которой у нас есть письменность, электричество и мобильные телефоны, стала возможна только с определенного момента эволюции биологической</a:t>
            </a:r>
            <a:r>
              <a:rPr lang="ru-RU" dirty="0" smtClean="0"/>
              <a:t>.</a:t>
            </a:r>
            <a:endParaRPr lang="ru-RU" dirty="0"/>
          </a:p>
          <a:p>
            <a:pPr algn="l"/>
            <a:endParaRPr lang="ru-RU" dirty="0"/>
          </a:p>
        </p:txBody>
      </p:sp>
    </p:spTree>
    <p:extLst>
      <p:ext uri="{BB962C8B-B14F-4D97-AF65-F5344CB8AC3E}">
        <p14:creationId xmlns:p14="http://schemas.microsoft.com/office/powerpoint/2010/main" xmlns="" val="356666596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screen">
            <a:extLst>
              <a:ext uri="{28A0092B-C50C-407E-A947-70E740481C1C}">
                <a14:useLocalDpi xmlns:a14="http://schemas.microsoft.com/office/drawing/2010/main" xmlns=""/>
              </a:ext>
            </a:extLst>
          </a:blip>
          <a:stretch>
            <a:fillRect/>
          </a:stretch>
        </p:blipFill>
        <p:spPr>
          <a:xfrm>
            <a:off x="0" y="-1"/>
            <a:ext cx="12192000" cy="6868575"/>
          </a:xfrm>
          <a:prstGeom prst="rect">
            <a:avLst/>
          </a:prstGeom>
        </p:spPr>
      </p:pic>
      <p:pic>
        <p:nvPicPr>
          <p:cNvPr id="6" name="Рисунок 5"/>
          <p:cNvPicPr>
            <a:picLocks noChangeAspect="1"/>
          </p:cNvPicPr>
          <p:nvPr/>
        </p:nvPicPr>
        <p:blipFill>
          <a:blip r:embed="rId3" cstate="print">
            <a:extLst>
              <a:ext uri="{28A0092B-C50C-407E-A947-70E740481C1C}">
                <a14:useLocalDpi xmlns:a14="http://schemas.microsoft.com/office/drawing/2010/main" xmlns=""/>
              </a:ext>
            </a:extLst>
          </a:blip>
          <a:stretch>
            <a:fillRect/>
          </a:stretch>
        </p:blipFill>
        <p:spPr>
          <a:xfrm>
            <a:off x="1094469" y="386366"/>
            <a:ext cx="6104585" cy="4578439"/>
          </a:xfrm>
          <a:prstGeom prst="rect">
            <a:avLst/>
          </a:prstGeom>
          <a:ln>
            <a:noFill/>
          </a:ln>
          <a:effectLst>
            <a:outerShdw blurRad="190500" algn="tl" rotWithShape="0">
              <a:srgbClr val="000000">
                <a:alpha val="70000"/>
              </a:srgbClr>
            </a:outerShdw>
          </a:effectLst>
        </p:spPr>
      </p:pic>
      <p:pic>
        <p:nvPicPr>
          <p:cNvPr id="5" name="Рисунок 4"/>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6209580" y="2021981"/>
            <a:ext cx="5155741" cy="4604197"/>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xmlns="" val="416330112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screen">
            <a:extLst>
              <a:ext uri="{28A0092B-C50C-407E-A947-70E740481C1C}">
                <a14:useLocalDpi xmlns:a14="http://schemas.microsoft.com/office/drawing/2010/main" xmlns=""/>
              </a:ext>
            </a:extLst>
          </a:blip>
          <a:stretch>
            <a:fillRect/>
          </a:stretch>
        </p:blipFill>
        <p:spPr>
          <a:xfrm>
            <a:off x="0" y="0"/>
            <a:ext cx="12192000" cy="6858000"/>
          </a:xfrm>
          <a:prstGeom prst="rect">
            <a:avLst/>
          </a:prstGeom>
        </p:spPr>
      </p:pic>
      <p:sp>
        <p:nvSpPr>
          <p:cNvPr id="2" name="Заголовок 1"/>
          <p:cNvSpPr>
            <a:spLocks noGrp="1"/>
          </p:cNvSpPr>
          <p:nvPr>
            <p:ph type="ctrTitle"/>
          </p:nvPr>
        </p:nvSpPr>
        <p:spPr>
          <a:xfrm>
            <a:off x="1524000" y="1122363"/>
            <a:ext cx="9144000" cy="706437"/>
          </a:xfrm>
        </p:spPr>
        <p:txBody>
          <a:bodyPr>
            <a:normAutofit fontScale="90000"/>
          </a:bodyPr>
          <a:lstStyle/>
          <a:p>
            <a:pPr algn="l"/>
            <a:r>
              <a:rPr lang="ru-RU" dirty="0" smtClean="0"/>
              <a:t>ВЫПОЛНЕНИЕ</a:t>
            </a:r>
            <a:endParaRPr lang="ru-RU" dirty="0"/>
          </a:p>
        </p:txBody>
      </p:sp>
      <p:sp>
        <p:nvSpPr>
          <p:cNvPr id="3" name="Подзаголовок 2"/>
          <p:cNvSpPr>
            <a:spLocks noGrp="1"/>
          </p:cNvSpPr>
          <p:nvPr>
            <p:ph type="subTitle" idx="1"/>
          </p:nvPr>
        </p:nvSpPr>
        <p:spPr>
          <a:xfrm>
            <a:off x="1524000" y="1828799"/>
            <a:ext cx="9144000" cy="4056845"/>
          </a:xfrm>
        </p:spPr>
        <p:txBody>
          <a:bodyPr>
            <a:normAutofit fontScale="70000" lnSpcReduction="20000"/>
          </a:bodyPr>
          <a:lstStyle/>
          <a:p>
            <a:pPr algn="l"/>
            <a:r>
              <a:rPr lang="ru-RU" dirty="0" smtClean="0"/>
              <a:t>Для осуществления открытия выставки возникла потребность в переоборудовании одного из помещений музея до формата соответствия, для чего были привлечены как </a:t>
            </a:r>
            <a:r>
              <a:rPr lang="ru-RU" dirty="0"/>
              <a:t>технические </a:t>
            </a:r>
            <a:r>
              <a:rPr lang="ru-RU" dirty="0" smtClean="0"/>
              <a:t>службы самого </a:t>
            </a:r>
            <a:r>
              <a:rPr lang="ru-RU" dirty="0"/>
              <a:t>музея, </a:t>
            </a:r>
            <a:r>
              <a:rPr lang="ru-RU" dirty="0" smtClean="0"/>
              <a:t>так и научные консультанты , декораторы.</a:t>
            </a:r>
          </a:p>
          <a:p>
            <a:pPr algn="l"/>
            <a:r>
              <a:rPr lang="ru-RU" dirty="0" smtClean="0"/>
              <a:t>Для того, чтобы мероприятие стало еще более неординарным  по сравнению с многочисленными официальными процедурами открытий в культурно-образовательными сегменте, было принято решение разработать интерактивную часть, которая в дальнейшем была взята на вооружение организаторами самой выставки для ее последующей деятельности. Это увлекательная интерактивная, научно обоснованная   часть, позволяющая на себе ощутить особенности жизнедеятельности наших предков на разных стадиях эволюции.  Для ее внедрения  потребовалась не только разработка, консультации и командировочные выезды в научные центры Москвы, но и специальное обучение экскурсоводов –физиков музея «Кварки» совершенно новым дисциплинам в области истории и биологии. </a:t>
            </a:r>
          </a:p>
          <a:p>
            <a:pPr algn="l"/>
            <a:r>
              <a:rPr lang="ru-RU" dirty="0" smtClean="0"/>
              <a:t>Для обеспечения на мероприятия желаемой аудитории (высокопоставленных  и значимых лиц в области науки, культуры и образования) были разосланы десятки индивидуальных приглашений первым лицам города соответствующих сфер деятельности. Для большей лояльности проведены информационные встречи с ключевыми фигурами.</a:t>
            </a:r>
          </a:p>
          <a:p>
            <a:pPr algn="l"/>
            <a:r>
              <a:rPr lang="ru-RU" dirty="0" smtClean="0"/>
              <a:t>На открытие выставки приглашены все необходимые представители СМИ, охватывающие нашу целевую аудиторию как потенциальные посетители выставки в будущем.</a:t>
            </a:r>
          </a:p>
          <a:p>
            <a:pPr algn="l"/>
            <a:r>
              <a:rPr lang="ru-RU" dirty="0" smtClean="0"/>
              <a:t>На общую подготовку к открытию потребовался 1 месяц.</a:t>
            </a:r>
          </a:p>
        </p:txBody>
      </p:sp>
    </p:spTree>
    <p:extLst>
      <p:ext uri="{BB962C8B-B14F-4D97-AF65-F5344CB8AC3E}">
        <p14:creationId xmlns:p14="http://schemas.microsoft.com/office/powerpoint/2010/main" xmlns="" val="364424934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Рисунок 6"/>
          <p:cNvPicPr>
            <a:picLocks noChangeAspect="1"/>
          </p:cNvPicPr>
          <p:nvPr/>
        </p:nvPicPr>
        <p:blipFill>
          <a:blip r:embed="rId2" cstate="screen">
            <a:extLst>
              <a:ext uri="{28A0092B-C50C-407E-A947-70E740481C1C}">
                <a14:useLocalDpi xmlns:a14="http://schemas.microsoft.com/office/drawing/2010/main" xmlns=""/>
              </a:ext>
            </a:extLst>
          </a:blip>
          <a:stretch>
            <a:fillRect/>
          </a:stretch>
        </p:blipFill>
        <p:spPr>
          <a:xfrm>
            <a:off x="0" y="-1"/>
            <a:ext cx="12192000" cy="6868575"/>
          </a:xfrm>
          <a:prstGeom prst="rect">
            <a:avLst/>
          </a:prstGeom>
        </p:spPr>
      </p:pic>
      <p:pic>
        <p:nvPicPr>
          <p:cNvPr id="8" name="Рисунок 7"/>
          <p:cNvPicPr>
            <a:picLocks noChangeAspect="1"/>
          </p:cNvPicPr>
          <p:nvPr/>
        </p:nvPicPr>
        <p:blipFill>
          <a:blip r:embed="rId3" cstate="print">
            <a:extLst>
              <a:ext uri="{28A0092B-C50C-407E-A947-70E740481C1C}">
                <a14:useLocalDpi xmlns:a14="http://schemas.microsoft.com/office/drawing/2010/main" xmlns=""/>
              </a:ext>
            </a:extLst>
          </a:blip>
          <a:stretch>
            <a:fillRect/>
          </a:stretch>
        </p:blipFill>
        <p:spPr>
          <a:xfrm>
            <a:off x="1620591" y="444014"/>
            <a:ext cx="9120389" cy="6083228"/>
          </a:xfrm>
          <a:prstGeom prst="rect">
            <a:avLst/>
          </a:prstGeom>
          <a:ln>
            <a:solidFill>
              <a:srgbClr val="B08D70"/>
            </a:solidFill>
          </a:ln>
          <a:effectLst>
            <a:outerShdw blurRad="190500" algn="tl" rotWithShape="0">
              <a:srgbClr val="000000">
                <a:alpha val="70000"/>
              </a:srgbClr>
            </a:outerShdw>
          </a:effectLst>
        </p:spPr>
      </p:pic>
    </p:spTree>
    <p:extLst>
      <p:ext uri="{BB962C8B-B14F-4D97-AF65-F5344CB8AC3E}">
        <p14:creationId xmlns:p14="http://schemas.microsoft.com/office/powerpoint/2010/main" xmlns="" val="281955359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cstate="screen">
            <a:extLst>
              <a:ext uri="{28A0092B-C50C-407E-A947-70E740481C1C}">
                <a14:useLocalDpi xmlns:a14="http://schemas.microsoft.com/office/drawing/2010/main" xmlns=""/>
              </a:ext>
            </a:extLst>
          </a:blip>
          <a:stretch>
            <a:fillRect/>
          </a:stretch>
        </p:blipFill>
        <p:spPr>
          <a:xfrm>
            <a:off x="0" y="-1"/>
            <a:ext cx="12192000" cy="6868575"/>
          </a:xfrm>
          <a:prstGeom prst="rect">
            <a:avLst/>
          </a:prstGeom>
        </p:spPr>
      </p:pic>
      <p:sp>
        <p:nvSpPr>
          <p:cNvPr id="2" name="Заголовок 1"/>
          <p:cNvSpPr>
            <a:spLocks noGrp="1"/>
          </p:cNvSpPr>
          <p:nvPr>
            <p:ph type="ctrTitle"/>
          </p:nvPr>
        </p:nvSpPr>
        <p:spPr>
          <a:xfrm>
            <a:off x="1524000" y="839028"/>
            <a:ext cx="9144000" cy="706437"/>
          </a:xfrm>
        </p:spPr>
        <p:txBody>
          <a:bodyPr>
            <a:normAutofit fontScale="90000"/>
          </a:bodyPr>
          <a:lstStyle/>
          <a:p>
            <a:pPr algn="l"/>
            <a:r>
              <a:rPr lang="ru-RU" dirty="0" smtClean="0"/>
              <a:t>Эффективность</a:t>
            </a:r>
            <a:endParaRPr lang="ru-RU" dirty="0"/>
          </a:p>
        </p:txBody>
      </p:sp>
      <p:sp>
        <p:nvSpPr>
          <p:cNvPr id="3" name="Подзаголовок 2"/>
          <p:cNvSpPr>
            <a:spLocks noGrp="1"/>
          </p:cNvSpPr>
          <p:nvPr>
            <p:ph type="subTitle" idx="1"/>
          </p:nvPr>
        </p:nvSpPr>
        <p:spPr>
          <a:xfrm>
            <a:off x="1416676" y="3977755"/>
            <a:ext cx="9178344" cy="3253980"/>
          </a:xfrm>
        </p:spPr>
        <p:txBody>
          <a:bodyPr>
            <a:normAutofit/>
          </a:bodyPr>
          <a:lstStyle/>
          <a:p>
            <a:pPr algn="l"/>
            <a:r>
              <a:rPr lang="ru-RU" dirty="0" smtClean="0"/>
              <a:t>В отзывах официальных лиц отмечалась благодарность организаторам выставки за обогащение культурной жизни города.</a:t>
            </a:r>
          </a:p>
          <a:p>
            <a:pPr algn="l"/>
            <a:r>
              <a:rPr lang="ru-RU" dirty="0" smtClean="0"/>
              <a:t>Также прозвучали сожаления о том, что нет возможности оставить экспозицию мирового значения в городе навсегда.</a:t>
            </a:r>
          </a:p>
          <a:p>
            <a:pPr algn="l"/>
            <a:r>
              <a:rPr lang="ru-RU" dirty="0" smtClean="0"/>
              <a:t>Менее чем за 3 недели после открытия посещаемость выставки превысила двухмесячные показатели предыдущих городов (Зеленограда и Казани).</a:t>
            </a:r>
          </a:p>
        </p:txBody>
      </p:sp>
      <p:pic>
        <p:nvPicPr>
          <p:cNvPr id="6" name="Рисунок 5"/>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6684135" y="678923"/>
            <a:ext cx="4636394" cy="3092438"/>
          </a:xfrm>
          <a:prstGeom prst="rect">
            <a:avLst/>
          </a:prstGeom>
          <a:ln>
            <a:noFill/>
          </a:ln>
          <a:effectLst>
            <a:outerShdw blurRad="190500" algn="tl" rotWithShape="0">
              <a:srgbClr val="000000">
                <a:alpha val="70000"/>
              </a:srgbClr>
            </a:outerShdw>
          </a:effectLst>
        </p:spPr>
      </p:pic>
      <p:sp>
        <p:nvSpPr>
          <p:cNvPr id="7" name="Прямоугольник 6"/>
          <p:cNvSpPr/>
          <p:nvPr/>
        </p:nvSpPr>
        <p:spPr>
          <a:xfrm>
            <a:off x="1509999" y="1515541"/>
            <a:ext cx="5293218" cy="2462213"/>
          </a:xfrm>
          <a:prstGeom prst="rect">
            <a:avLst/>
          </a:prstGeom>
        </p:spPr>
        <p:txBody>
          <a:bodyPr wrap="square">
            <a:spAutoFit/>
          </a:bodyPr>
          <a:lstStyle/>
          <a:p>
            <a:r>
              <a:rPr lang="ru-RU" sz="2200" dirty="0"/>
              <a:t>Явка из приглашенных лиц составила 80%, среди которых присутствовали министр культуры, нач. департамента культуры, активные представители депутатского состава, известные научные деятели, представители ведущих НКО,  по СМИ явка составила -100%.</a:t>
            </a:r>
          </a:p>
        </p:txBody>
      </p:sp>
    </p:spTree>
    <p:extLst>
      <p:ext uri="{BB962C8B-B14F-4D97-AF65-F5344CB8AC3E}">
        <p14:creationId xmlns:p14="http://schemas.microsoft.com/office/powerpoint/2010/main" xmlns="" val="108274741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screen">
            <a:extLst>
              <a:ext uri="{28A0092B-C50C-407E-A947-70E740481C1C}">
                <a14:useLocalDpi xmlns:a14="http://schemas.microsoft.com/office/drawing/2010/main" xmlns=""/>
              </a:ext>
            </a:extLst>
          </a:blip>
          <a:stretch>
            <a:fillRect/>
          </a:stretch>
        </p:blipFill>
        <p:spPr>
          <a:xfrm>
            <a:off x="0" y="0"/>
            <a:ext cx="12192000" cy="6858000"/>
          </a:xfrm>
          <a:prstGeom prst="rect">
            <a:avLst/>
          </a:prstGeom>
        </p:spPr>
      </p:pic>
      <p:sp>
        <p:nvSpPr>
          <p:cNvPr id="2" name="Заголовок 1"/>
          <p:cNvSpPr>
            <a:spLocks noGrp="1"/>
          </p:cNvSpPr>
          <p:nvPr>
            <p:ph type="ctrTitle"/>
          </p:nvPr>
        </p:nvSpPr>
        <p:spPr>
          <a:xfrm>
            <a:off x="1524000" y="864786"/>
            <a:ext cx="9144000" cy="706437"/>
          </a:xfrm>
        </p:spPr>
        <p:txBody>
          <a:bodyPr>
            <a:normAutofit fontScale="90000"/>
          </a:bodyPr>
          <a:lstStyle/>
          <a:p>
            <a:pPr algn="l"/>
            <a:r>
              <a:rPr lang="ru-RU" dirty="0" smtClean="0"/>
              <a:t>Эффективность</a:t>
            </a:r>
            <a:endParaRPr lang="ru-RU" dirty="0"/>
          </a:p>
        </p:txBody>
      </p:sp>
      <p:sp>
        <p:nvSpPr>
          <p:cNvPr id="3" name="Подзаголовок 2"/>
          <p:cNvSpPr>
            <a:spLocks noGrp="1"/>
          </p:cNvSpPr>
          <p:nvPr>
            <p:ph type="subTitle" idx="1"/>
          </p:nvPr>
        </p:nvSpPr>
        <p:spPr>
          <a:xfrm>
            <a:off x="1408090" y="1558343"/>
            <a:ext cx="9144000" cy="4056845"/>
          </a:xfrm>
        </p:spPr>
        <p:txBody>
          <a:bodyPr>
            <a:normAutofit lnSpcReduction="10000"/>
          </a:bodyPr>
          <a:lstStyle/>
          <a:p>
            <a:pPr algn="l"/>
            <a:r>
              <a:rPr lang="ru-RU" dirty="0" smtClean="0"/>
              <a:t>Главной проблемой для осуществления открытия выставки было согласование даты с возможностью присутствия на мероприятии  авторов выставки и желаемых приглашенных лиц, </a:t>
            </a:r>
            <a:r>
              <a:rPr lang="ru-RU" dirty="0" err="1" smtClean="0"/>
              <a:t>тк</a:t>
            </a:r>
            <a:r>
              <a:rPr lang="ru-RU" dirty="0" smtClean="0"/>
              <a:t> у авторов свой насыщенный график работы по другим городам России, а у официальных лиц не менее насыщенный график, у каждого свой, и который при этом еще не всегда возможно согласовать. Отсутствие на открытии ключевых лиц могло привести к провалу мероприятия.</a:t>
            </a:r>
          </a:p>
          <a:p>
            <a:pPr algn="l"/>
            <a:r>
              <a:rPr lang="ru-RU" dirty="0" smtClean="0"/>
              <a:t>Для обеспечения полноценной явки гостей важно, чтобы в это же время не проходило в городе значимых мероприятий для представителей власти. В связи с этим было принято решение собрать необходимую информацию по личным неофициальным каналам различных уровней. Данное решение в итоге привело к желаемым результатам.</a:t>
            </a:r>
            <a:endParaRPr lang="ru-RU" dirty="0"/>
          </a:p>
        </p:txBody>
      </p:sp>
    </p:spTree>
    <p:extLst>
      <p:ext uri="{BB962C8B-B14F-4D97-AF65-F5344CB8AC3E}">
        <p14:creationId xmlns:p14="http://schemas.microsoft.com/office/powerpoint/2010/main" xmlns="" val="170556709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screen">
            <a:extLst>
              <a:ext uri="{28A0092B-C50C-407E-A947-70E740481C1C}">
                <a14:useLocalDpi xmlns:a14="http://schemas.microsoft.com/office/drawing/2010/main" xmlns=""/>
              </a:ext>
            </a:extLst>
          </a:blip>
          <a:stretch>
            <a:fillRect/>
          </a:stretch>
        </p:blipFill>
        <p:spPr>
          <a:xfrm>
            <a:off x="0" y="-1"/>
            <a:ext cx="12192000" cy="6868575"/>
          </a:xfrm>
          <a:prstGeom prst="rect">
            <a:avLst/>
          </a:prstGeom>
        </p:spPr>
      </p:pic>
      <p:sp>
        <p:nvSpPr>
          <p:cNvPr id="2" name="Заголовок 1"/>
          <p:cNvSpPr>
            <a:spLocks noGrp="1"/>
          </p:cNvSpPr>
          <p:nvPr>
            <p:ph type="ctrTitle"/>
          </p:nvPr>
        </p:nvSpPr>
        <p:spPr>
          <a:xfrm>
            <a:off x="1524000" y="993574"/>
            <a:ext cx="9144000" cy="706437"/>
          </a:xfrm>
        </p:spPr>
        <p:txBody>
          <a:bodyPr>
            <a:normAutofit fontScale="90000"/>
          </a:bodyPr>
          <a:lstStyle/>
          <a:p>
            <a:pPr algn="l"/>
            <a:r>
              <a:rPr lang="ru-RU" dirty="0" smtClean="0"/>
              <a:t>Реализация</a:t>
            </a:r>
            <a:endParaRPr lang="ru-RU" dirty="0"/>
          </a:p>
        </p:txBody>
      </p:sp>
      <p:sp>
        <p:nvSpPr>
          <p:cNvPr id="3" name="Подзаголовок 2"/>
          <p:cNvSpPr>
            <a:spLocks noGrp="1"/>
          </p:cNvSpPr>
          <p:nvPr>
            <p:ph type="subTitle" idx="1"/>
          </p:nvPr>
        </p:nvSpPr>
        <p:spPr>
          <a:xfrm>
            <a:off x="1343696" y="2047739"/>
            <a:ext cx="9144000" cy="4056845"/>
          </a:xfrm>
        </p:spPr>
        <p:txBody>
          <a:bodyPr>
            <a:normAutofit fontScale="92500" lnSpcReduction="10000"/>
          </a:bodyPr>
          <a:lstStyle/>
          <a:p>
            <a:pPr algn="l"/>
            <a:r>
              <a:rPr lang="ru-RU" dirty="0"/>
              <a:t>Подготовка звука и освещения</a:t>
            </a:r>
          </a:p>
          <a:p>
            <a:pPr algn="l"/>
            <a:r>
              <a:rPr lang="ru-RU" dirty="0"/>
              <a:t>Организация работы представителей СМИ</a:t>
            </a:r>
          </a:p>
          <a:p>
            <a:pPr algn="l"/>
            <a:r>
              <a:rPr lang="ru-RU" dirty="0" smtClean="0"/>
              <a:t>Встреча приглашенных гостей</a:t>
            </a:r>
          </a:p>
          <a:p>
            <a:pPr algn="l"/>
            <a:r>
              <a:rPr lang="ru-RU" dirty="0"/>
              <a:t>Краткое </a:t>
            </a:r>
            <a:r>
              <a:rPr lang="ru-RU" dirty="0" smtClean="0"/>
              <a:t>вступление организаторов</a:t>
            </a:r>
            <a:endParaRPr lang="ru-RU" dirty="0"/>
          </a:p>
          <a:p>
            <a:pPr algn="l"/>
            <a:r>
              <a:rPr lang="ru-RU" dirty="0"/>
              <a:t>Интерактивная программы для приглашенных гостей от одного из авторов выставки – Надежды Анатольевны </a:t>
            </a:r>
            <a:r>
              <a:rPr lang="ru-RU" dirty="0" err="1"/>
              <a:t>Пантюлиной</a:t>
            </a:r>
            <a:r>
              <a:rPr lang="ru-RU" dirty="0"/>
              <a:t>, старшего научного сотрудника государственного биологического музея им. </a:t>
            </a:r>
            <a:r>
              <a:rPr lang="ru-RU" dirty="0" err="1"/>
              <a:t>К.А.Тимирязева</a:t>
            </a:r>
            <a:r>
              <a:rPr lang="ru-RU" dirty="0"/>
              <a:t>.</a:t>
            </a:r>
          </a:p>
          <a:p>
            <a:pPr algn="l"/>
            <a:r>
              <a:rPr lang="ru-RU" dirty="0"/>
              <a:t>Экскурсия по </a:t>
            </a:r>
            <a:r>
              <a:rPr lang="ru-RU" dirty="0" smtClean="0"/>
              <a:t>выставке </a:t>
            </a:r>
            <a:r>
              <a:rPr lang="ru-RU" dirty="0"/>
              <a:t>от одного из авторов  - </a:t>
            </a:r>
            <a:r>
              <a:rPr lang="ru-RU" dirty="0" smtClean="0"/>
              <a:t>Александра Борисовича Соколова, главного редактора портала </a:t>
            </a:r>
            <a:r>
              <a:rPr lang="ru-RU" dirty="0" err="1"/>
              <a:t>Антропогенез.ру</a:t>
            </a:r>
            <a:endParaRPr lang="ru-RU" dirty="0"/>
          </a:p>
          <a:p>
            <a:pPr algn="l"/>
            <a:r>
              <a:rPr lang="ru-RU" dirty="0"/>
              <a:t>Неформальное общение</a:t>
            </a:r>
          </a:p>
          <a:p>
            <a:pPr algn="l"/>
            <a:r>
              <a:rPr lang="ru-RU" dirty="0" smtClean="0"/>
              <a:t>Работа фотографа на протяжении мероприятия</a:t>
            </a:r>
          </a:p>
          <a:p>
            <a:pPr algn="l"/>
            <a:endParaRPr lang="ru-RU" dirty="0"/>
          </a:p>
        </p:txBody>
      </p:sp>
      <p:pic>
        <p:nvPicPr>
          <p:cNvPr id="5" name="Рисунок 4"/>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6555346" y="496909"/>
            <a:ext cx="4726547" cy="3152570"/>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xmlns="" val="288851406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screen">
            <a:extLst>
              <a:ext uri="{28A0092B-C50C-407E-A947-70E740481C1C}">
                <a14:useLocalDpi xmlns:a14="http://schemas.microsoft.com/office/drawing/2010/main" xmlns=""/>
              </a:ext>
            </a:extLst>
          </a:blip>
          <a:stretch>
            <a:fillRect/>
          </a:stretch>
        </p:blipFill>
        <p:spPr>
          <a:xfrm>
            <a:off x="0" y="-1"/>
            <a:ext cx="12192000" cy="6868575"/>
          </a:xfrm>
          <a:prstGeom prst="rect">
            <a:avLst/>
          </a:prstGeom>
        </p:spPr>
      </p:pic>
      <p:sp>
        <p:nvSpPr>
          <p:cNvPr id="2" name="Заголовок 1"/>
          <p:cNvSpPr>
            <a:spLocks noGrp="1"/>
          </p:cNvSpPr>
          <p:nvPr>
            <p:ph type="ctrTitle"/>
          </p:nvPr>
        </p:nvSpPr>
        <p:spPr>
          <a:xfrm>
            <a:off x="1524000" y="1122363"/>
            <a:ext cx="9144000" cy="706437"/>
          </a:xfrm>
        </p:spPr>
        <p:txBody>
          <a:bodyPr>
            <a:normAutofit fontScale="90000"/>
          </a:bodyPr>
          <a:lstStyle/>
          <a:p>
            <a:pPr algn="l"/>
            <a:r>
              <a:rPr lang="ru-RU" dirty="0" smtClean="0"/>
              <a:t>Особенности</a:t>
            </a:r>
            <a:endParaRPr lang="ru-RU" dirty="0"/>
          </a:p>
        </p:txBody>
      </p:sp>
      <p:sp>
        <p:nvSpPr>
          <p:cNvPr id="3" name="Подзаголовок 2"/>
          <p:cNvSpPr>
            <a:spLocks noGrp="1"/>
          </p:cNvSpPr>
          <p:nvPr>
            <p:ph type="subTitle" idx="1"/>
          </p:nvPr>
        </p:nvSpPr>
        <p:spPr>
          <a:xfrm>
            <a:off x="1524000" y="1828799"/>
            <a:ext cx="9242738" cy="4056845"/>
          </a:xfrm>
        </p:spPr>
        <p:txBody>
          <a:bodyPr>
            <a:normAutofit fontScale="85000" lnSpcReduction="10000"/>
          </a:bodyPr>
          <a:lstStyle/>
          <a:p>
            <a:pPr algn="l"/>
            <a:r>
              <a:rPr lang="ru-RU" dirty="0" smtClean="0"/>
              <a:t>Одной из главных особенностей мероприятия является сам выбор тематики выставки. Данная экспозиция не имеет аналогов в России и даже во всем мире нет ни одного места, в котором собраны все основные артефакты, создающие общую картину эволюции человека, </a:t>
            </a:r>
            <a:r>
              <a:rPr lang="ru-RU" dirty="0" err="1" smtClean="0"/>
              <a:t>тк</a:t>
            </a:r>
            <a:r>
              <a:rPr lang="ru-RU" dirty="0" smtClean="0"/>
              <a:t> оригиналы и копии черепов находятся во всех уголках планеты в разрозненном составе. </a:t>
            </a:r>
          </a:p>
          <a:p>
            <a:pPr algn="l"/>
            <a:r>
              <a:rPr lang="ru-RU" dirty="0" smtClean="0"/>
              <a:t>Вторая особенность состоит в том, что разработанная специально к открытию экспериментальная часть дает возможность на себе ощутить особенности развития человека в различные эпохи эволюции. </a:t>
            </a:r>
            <a:r>
              <a:rPr lang="ru-RU" dirty="0" err="1" smtClean="0"/>
              <a:t>Интерактив</a:t>
            </a:r>
            <a:r>
              <a:rPr lang="ru-RU" dirty="0" smtClean="0"/>
              <a:t> крайне редко встречается на выставках подобного типа.</a:t>
            </a:r>
          </a:p>
          <a:p>
            <a:pPr algn="l"/>
            <a:r>
              <a:rPr lang="ru-RU" dirty="0" smtClean="0"/>
              <a:t>Третья особенность-идея открытия выставки в Нижнем Новгороде и ее финансирование на протяжении более 3 месяцев (все время размещения в Нижнем) осуществляется за счет частного капитала нескольких лиц, которым не безразлична культурная и просветительская жизнь в городе. С учетом самой низкой в городе стоимости посещения коммерческой выставки (всего 100 руб.) в сочетании с уникальностью проекта данная выставка не имеет аналогов в регионе.</a:t>
            </a:r>
            <a:endParaRPr lang="ru-RU" dirty="0"/>
          </a:p>
        </p:txBody>
      </p:sp>
    </p:spTree>
    <p:extLst>
      <p:ext uri="{BB962C8B-B14F-4D97-AF65-F5344CB8AC3E}">
        <p14:creationId xmlns:p14="http://schemas.microsoft.com/office/powerpoint/2010/main" xmlns="" val="176433149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screen">
            <a:extLst>
              <a:ext uri="{28A0092B-C50C-407E-A947-70E740481C1C}">
                <a14:useLocalDpi xmlns:a14="http://schemas.microsoft.com/office/drawing/2010/main" xmlns=""/>
              </a:ext>
            </a:extLst>
          </a:blip>
          <a:stretch>
            <a:fillRect/>
          </a:stretch>
        </p:blipFill>
        <p:spPr>
          <a:xfrm>
            <a:off x="0" y="-1"/>
            <a:ext cx="12192000" cy="6868575"/>
          </a:xfrm>
          <a:prstGeom prst="rect">
            <a:avLst/>
          </a:prstGeom>
        </p:spPr>
      </p:pic>
      <p:pic>
        <p:nvPicPr>
          <p:cNvPr id="5" name="Рисунок 4"/>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5988676" y="2340735"/>
            <a:ext cx="5336146" cy="4002109"/>
          </a:xfrm>
          <a:prstGeom prst="rect">
            <a:avLst/>
          </a:prstGeom>
          <a:ln>
            <a:noFill/>
          </a:ln>
          <a:effectLst>
            <a:outerShdw blurRad="190500" algn="tl" rotWithShape="0">
              <a:srgbClr val="000000">
                <a:alpha val="70000"/>
              </a:srgbClr>
            </a:outerShdw>
          </a:effectLst>
        </p:spPr>
      </p:pic>
      <p:pic>
        <p:nvPicPr>
          <p:cNvPr id="6" name="Рисунок 5"/>
          <p:cNvPicPr>
            <a:picLocks noChangeAspect="1"/>
          </p:cNvPicPr>
          <p:nvPr/>
        </p:nvPicPr>
        <p:blipFill>
          <a:blip r:embed="rId4" cstate="print">
            <a:extLst>
              <a:ext uri="{28A0092B-C50C-407E-A947-70E740481C1C}">
                <a14:useLocalDpi xmlns:a14="http://schemas.microsoft.com/office/drawing/2010/main" xmlns=""/>
              </a:ext>
            </a:extLst>
          </a:blip>
          <a:stretch>
            <a:fillRect/>
          </a:stretch>
        </p:blipFill>
        <p:spPr>
          <a:xfrm>
            <a:off x="1074497" y="489397"/>
            <a:ext cx="5554225" cy="4262907"/>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xmlns="" val="23215108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screen">
            <a:extLst>
              <a:ext uri="{28A0092B-C50C-407E-A947-70E740481C1C}">
                <a14:useLocalDpi xmlns:a14="http://schemas.microsoft.com/office/drawing/2010/main" xmlns=""/>
              </a:ext>
            </a:extLst>
          </a:blip>
          <a:stretch>
            <a:fillRect/>
          </a:stretch>
        </p:blipFill>
        <p:spPr>
          <a:xfrm>
            <a:off x="0" y="-1"/>
            <a:ext cx="12192000" cy="6868575"/>
          </a:xfrm>
          <a:prstGeom prst="rect">
            <a:avLst/>
          </a:prstGeom>
        </p:spPr>
      </p:pic>
      <p:sp>
        <p:nvSpPr>
          <p:cNvPr id="2" name="Заголовок 1"/>
          <p:cNvSpPr>
            <a:spLocks noGrp="1"/>
          </p:cNvSpPr>
          <p:nvPr>
            <p:ph type="ctrTitle"/>
          </p:nvPr>
        </p:nvSpPr>
        <p:spPr>
          <a:xfrm>
            <a:off x="1524000" y="1057969"/>
            <a:ext cx="9144000" cy="706437"/>
          </a:xfrm>
        </p:spPr>
        <p:txBody>
          <a:bodyPr>
            <a:normAutofit fontScale="90000"/>
          </a:bodyPr>
          <a:lstStyle/>
          <a:p>
            <a:pPr algn="l"/>
            <a:r>
              <a:rPr lang="ru-RU" dirty="0" smtClean="0"/>
              <a:t>Дополнительная информация</a:t>
            </a:r>
            <a:endParaRPr lang="ru-RU" dirty="0"/>
          </a:p>
        </p:txBody>
      </p:sp>
      <p:sp>
        <p:nvSpPr>
          <p:cNvPr id="3" name="Подзаголовок 2"/>
          <p:cNvSpPr>
            <a:spLocks noGrp="1"/>
          </p:cNvSpPr>
          <p:nvPr>
            <p:ph type="subTitle" idx="1"/>
          </p:nvPr>
        </p:nvSpPr>
        <p:spPr>
          <a:xfrm>
            <a:off x="1524000" y="1738647"/>
            <a:ext cx="9144000" cy="4056845"/>
          </a:xfrm>
        </p:spPr>
        <p:txBody>
          <a:bodyPr>
            <a:normAutofit fontScale="92500"/>
          </a:bodyPr>
          <a:lstStyle/>
          <a:p>
            <a:r>
              <a:rPr lang="ru-RU" dirty="0" smtClean="0"/>
              <a:t>Выставка </a:t>
            </a:r>
            <a:r>
              <a:rPr lang="ru-RU" dirty="0"/>
              <a:t>«17 черепов и один </a:t>
            </a:r>
            <a:r>
              <a:rPr lang="ru-RU" dirty="0" smtClean="0"/>
              <a:t>зуб», открывшаяся 22.01.2016  в Нижнем Новгороде всего на 3 месяца, навсегда останется ярким следом в культурной жизни города!</a:t>
            </a:r>
          </a:p>
          <a:p>
            <a:pPr algn="l"/>
            <a:r>
              <a:rPr lang="ru-RU" dirty="0" smtClean="0"/>
              <a:t>По итогам </a:t>
            </a:r>
            <a:r>
              <a:rPr lang="ru-RU" dirty="0" err="1" smtClean="0"/>
              <a:t>мероприятиеявышли</a:t>
            </a:r>
            <a:r>
              <a:rPr lang="ru-RU" dirty="0" smtClean="0"/>
              <a:t> новостные сюжеты на телеканалах:</a:t>
            </a:r>
          </a:p>
          <a:p>
            <a:pPr algn="l"/>
            <a:r>
              <a:rPr lang="ru-RU" dirty="0" smtClean="0"/>
              <a:t>Россия1 Нижний Новгород: </a:t>
            </a:r>
            <a:r>
              <a:rPr lang="en-US" dirty="0">
                <a:hlinkClick r:id="rId3"/>
              </a:rPr>
              <a:t>http://vestinn.ru/news/society/55281</a:t>
            </a:r>
            <a:r>
              <a:rPr lang="en-US" dirty="0" smtClean="0">
                <a:hlinkClick r:id="rId3"/>
              </a:rPr>
              <a:t>/</a:t>
            </a:r>
            <a:r>
              <a:rPr lang="ru-RU" dirty="0" smtClean="0"/>
              <a:t> </a:t>
            </a:r>
          </a:p>
          <a:p>
            <a:pPr algn="l"/>
            <a:r>
              <a:rPr lang="ru-RU" dirty="0" smtClean="0"/>
              <a:t>ННТВ: </a:t>
            </a:r>
            <a:r>
              <a:rPr lang="en-US" dirty="0">
                <a:hlinkClick r:id="rId4"/>
              </a:rPr>
              <a:t>https://</a:t>
            </a:r>
            <a:r>
              <a:rPr lang="en-US" dirty="0" smtClean="0">
                <a:hlinkClick r:id="rId4"/>
              </a:rPr>
              <a:t>www.youtube.com/watch?v=Mc9r8OT-kuE&amp;feature=youtu.be</a:t>
            </a:r>
            <a:r>
              <a:rPr lang="ru-RU" dirty="0" smtClean="0"/>
              <a:t> </a:t>
            </a:r>
          </a:p>
          <a:p>
            <a:pPr algn="l"/>
            <a:r>
              <a:rPr lang="ru-RU" dirty="0" smtClean="0"/>
              <a:t>Волга: </a:t>
            </a:r>
            <a:r>
              <a:rPr lang="en-US" dirty="0">
                <a:hlinkClick r:id="rId5"/>
              </a:rPr>
              <a:t>http://volga-tv.ru/novosti-sreda-obitaniya/Vystavka--</a:t>
            </a:r>
            <a:r>
              <a:rPr lang="en-US" dirty="0" smtClean="0">
                <a:hlinkClick r:id="rId5"/>
              </a:rPr>
              <a:t>17-cherepov-i-zub-otkrylas-v-Nizhnem-Novgoroda1453726201.html</a:t>
            </a:r>
            <a:r>
              <a:rPr lang="ru-RU" dirty="0" smtClean="0"/>
              <a:t> </a:t>
            </a:r>
          </a:p>
          <a:p>
            <a:pPr algn="l"/>
            <a:r>
              <a:rPr lang="ru-RU" dirty="0" smtClean="0"/>
              <a:t>Время Н: </a:t>
            </a:r>
            <a:r>
              <a:rPr lang="en-US" dirty="0" smtClean="0">
                <a:hlinkClick r:id="rId6"/>
              </a:rPr>
              <a:t>http</a:t>
            </a:r>
            <a:r>
              <a:rPr lang="en-US" dirty="0">
                <a:hlinkClick r:id="rId6"/>
              </a:rPr>
              <a:t>://</a:t>
            </a:r>
            <a:r>
              <a:rPr lang="en-US" dirty="0" smtClean="0">
                <a:hlinkClick r:id="rId6"/>
              </a:rPr>
              <a:t>www.vremyan.ru/news/vystavka_17_cherepov_i_zub_otkrylas_v_muzee_kvarki_video.html</a:t>
            </a:r>
            <a:r>
              <a:rPr lang="ru-RU" dirty="0" smtClean="0"/>
              <a:t> </a:t>
            </a:r>
          </a:p>
          <a:p>
            <a:pPr algn="l"/>
            <a:endParaRPr lang="ru-RU" dirty="0" smtClean="0"/>
          </a:p>
          <a:p>
            <a:pPr algn="l"/>
            <a:endParaRPr lang="ru-RU" dirty="0" smtClean="0"/>
          </a:p>
          <a:p>
            <a:pPr algn="l"/>
            <a:endParaRPr lang="ru-RU" dirty="0"/>
          </a:p>
        </p:txBody>
      </p:sp>
    </p:spTree>
    <p:extLst>
      <p:ext uri="{BB962C8B-B14F-4D97-AF65-F5344CB8AC3E}">
        <p14:creationId xmlns:p14="http://schemas.microsoft.com/office/powerpoint/2010/main" xmlns="" val="256439017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cstate="screen">
            <a:extLst>
              <a:ext uri="{28A0092B-C50C-407E-A947-70E740481C1C}">
                <a14:useLocalDpi xmlns:a14="http://schemas.microsoft.com/office/drawing/2010/main" xmlns=""/>
              </a:ext>
            </a:extLst>
          </a:blip>
          <a:stretch>
            <a:fillRect/>
          </a:stretch>
        </p:blipFill>
        <p:spPr>
          <a:xfrm>
            <a:off x="0" y="0"/>
            <a:ext cx="12192000" cy="6858000"/>
          </a:xfrm>
          <a:prstGeom prst="rect">
            <a:avLst/>
          </a:prstGeom>
        </p:spPr>
      </p:pic>
      <p:sp>
        <p:nvSpPr>
          <p:cNvPr id="2" name="Заголовок 1"/>
          <p:cNvSpPr>
            <a:spLocks noGrp="1"/>
          </p:cNvSpPr>
          <p:nvPr>
            <p:ph type="ctrTitle"/>
          </p:nvPr>
        </p:nvSpPr>
        <p:spPr>
          <a:xfrm>
            <a:off x="1665668" y="1083728"/>
            <a:ext cx="9144000" cy="706437"/>
          </a:xfrm>
        </p:spPr>
        <p:txBody>
          <a:bodyPr>
            <a:normAutofit fontScale="90000"/>
          </a:bodyPr>
          <a:lstStyle/>
          <a:p>
            <a:pPr algn="l"/>
            <a:r>
              <a:rPr lang="ru-RU" dirty="0" smtClean="0"/>
              <a:t>Дополнительная информация</a:t>
            </a:r>
            <a:endParaRPr lang="ru-RU" dirty="0"/>
          </a:p>
        </p:txBody>
      </p:sp>
      <p:sp>
        <p:nvSpPr>
          <p:cNvPr id="6" name="Подзаголовок 2"/>
          <p:cNvSpPr txBox="1">
            <a:spLocks/>
          </p:cNvSpPr>
          <p:nvPr/>
        </p:nvSpPr>
        <p:spPr>
          <a:xfrm>
            <a:off x="1926464" y="1944705"/>
            <a:ext cx="8313314" cy="1155881"/>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ru-RU" sz="3200" b="1" dirty="0" smtClean="0">
                <a:solidFill>
                  <a:srgbClr val="542A00"/>
                </a:solidFill>
                <a:effectLst>
                  <a:glow rad="101600">
                    <a:srgbClr val="FFE5A3">
                      <a:alpha val="83000"/>
                    </a:srgbClr>
                  </a:glow>
                </a:effectLst>
                <a:latin typeface="Segoe Script" pitchFamily="34" charset="0"/>
              </a:rPr>
              <a:t>На всем Земном шаре антропологов меньше, </a:t>
            </a:r>
          </a:p>
          <a:p>
            <a:r>
              <a:rPr lang="ru-RU" sz="3200" b="1" dirty="0" smtClean="0">
                <a:solidFill>
                  <a:srgbClr val="542A00"/>
                </a:solidFill>
                <a:effectLst>
                  <a:glow rad="101600">
                    <a:srgbClr val="FFE5A3">
                      <a:alpha val="83000"/>
                    </a:srgbClr>
                  </a:glow>
                </a:effectLst>
                <a:latin typeface="Segoe Script" pitchFamily="34" charset="0"/>
              </a:rPr>
              <a:t>чем космонавтов!</a:t>
            </a:r>
            <a:endParaRPr lang="ru-RU" sz="3200" b="1" dirty="0">
              <a:solidFill>
                <a:srgbClr val="542A00"/>
              </a:solidFill>
              <a:effectLst>
                <a:glow rad="101600">
                  <a:srgbClr val="FFE5A3">
                    <a:alpha val="83000"/>
                  </a:srgbClr>
                </a:glow>
              </a:effectLst>
              <a:latin typeface="Segoe Script" pitchFamily="34" charset="0"/>
            </a:endParaRPr>
          </a:p>
        </p:txBody>
      </p:sp>
    </p:spTree>
    <p:extLst>
      <p:ext uri="{BB962C8B-B14F-4D97-AF65-F5344CB8AC3E}">
        <p14:creationId xmlns:p14="http://schemas.microsoft.com/office/powerpoint/2010/main" xmlns="" val="240895376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cstate="screen">
            <a:extLst>
              <a:ext uri="{28A0092B-C50C-407E-A947-70E740481C1C}">
                <a14:useLocalDpi xmlns:a14="http://schemas.microsoft.com/office/drawing/2010/main" xmlns=""/>
              </a:ext>
            </a:extLst>
          </a:blip>
          <a:stretch>
            <a:fillRect/>
          </a:stretch>
        </p:blipFill>
        <p:spPr>
          <a:xfrm>
            <a:off x="0" y="0"/>
            <a:ext cx="12192000" cy="6858000"/>
          </a:xfrm>
          <a:prstGeom prst="rect">
            <a:avLst/>
          </a:prstGeom>
        </p:spPr>
      </p:pic>
      <p:sp>
        <p:nvSpPr>
          <p:cNvPr id="2" name="Заголовок 1"/>
          <p:cNvSpPr>
            <a:spLocks noGrp="1"/>
          </p:cNvSpPr>
          <p:nvPr>
            <p:ph type="ctrTitle"/>
          </p:nvPr>
        </p:nvSpPr>
        <p:spPr>
          <a:xfrm>
            <a:off x="2773249" y="1161000"/>
            <a:ext cx="9144000" cy="706437"/>
          </a:xfrm>
        </p:spPr>
        <p:txBody>
          <a:bodyPr>
            <a:normAutofit fontScale="90000"/>
          </a:bodyPr>
          <a:lstStyle/>
          <a:p>
            <a:pPr algn="l"/>
            <a:r>
              <a:rPr lang="ru-RU" dirty="0" smtClean="0"/>
              <a:t>Контактная информация</a:t>
            </a:r>
            <a:endParaRPr lang="ru-RU" dirty="0"/>
          </a:p>
        </p:txBody>
      </p:sp>
      <p:sp>
        <p:nvSpPr>
          <p:cNvPr id="3" name="Подзаголовок 2"/>
          <p:cNvSpPr>
            <a:spLocks noGrp="1"/>
          </p:cNvSpPr>
          <p:nvPr>
            <p:ph type="subTitle" idx="1"/>
          </p:nvPr>
        </p:nvSpPr>
        <p:spPr>
          <a:xfrm>
            <a:off x="1524000" y="2047742"/>
            <a:ext cx="9144000" cy="4056845"/>
          </a:xfrm>
        </p:spPr>
        <p:txBody>
          <a:bodyPr/>
          <a:lstStyle/>
          <a:p>
            <a:r>
              <a:rPr lang="ru-RU" dirty="0" smtClean="0"/>
              <a:t>ООО «Кварки»</a:t>
            </a:r>
          </a:p>
          <a:p>
            <a:endParaRPr lang="ru-RU" dirty="0" smtClean="0"/>
          </a:p>
          <a:p>
            <a:r>
              <a:rPr lang="ru-RU" dirty="0" smtClean="0"/>
              <a:t>Г. Нижний Новгород, ул. Совнаркомовская, 13</a:t>
            </a:r>
          </a:p>
          <a:p>
            <a:r>
              <a:rPr lang="en-US" dirty="0" smtClean="0">
                <a:hlinkClick r:id="rId3"/>
              </a:rPr>
              <a:t>www.kvarky.ru</a:t>
            </a:r>
            <a:r>
              <a:rPr lang="en-US" dirty="0" smtClean="0"/>
              <a:t> </a:t>
            </a:r>
          </a:p>
          <a:p>
            <a:r>
              <a:rPr lang="ru-RU" dirty="0" smtClean="0"/>
              <a:t>Креативный директор</a:t>
            </a:r>
          </a:p>
          <a:p>
            <a:r>
              <a:rPr lang="ru-RU" dirty="0" err="1" smtClean="0"/>
              <a:t>Механцев</a:t>
            </a:r>
            <a:r>
              <a:rPr lang="ru-RU" dirty="0" smtClean="0"/>
              <a:t> </a:t>
            </a:r>
            <a:r>
              <a:rPr lang="ru-RU" dirty="0"/>
              <a:t>В</a:t>
            </a:r>
            <a:r>
              <a:rPr lang="ru-RU" dirty="0" smtClean="0"/>
              <a:t>ладислав Анатольевич</a:t>
            </a:r>
          </a:p>
          <a:p>
            <a:r>
              <a:rPr lang="ru-RU" dirty="0" smtClean="0"/>
              <a:t>+79036023861, (831)-423-425-1</a:t>
            </a:r>
          </a:p>
          <a:p>
            <a:endParaRPr lang="ru-RU" dirty="0" smtClean="0"/>
          </a:p>
          <a:p>
            <a:endParaRPr lang="ru-RU" dirty="0" smtClean="0"/>
          </a:p>
          <a:p>
            <a:endParaRPr lang="ru-RU" dirty="0"/>
          </a:p>
        </p:txBody>
      </p:sp>
    </p:spTree>
    <p:extLst>
      <p:ext uri="{BB962C8B-B14F-4D97-AF65-F5344CB8AC3E}">
        <p14:creationId xmlns:p14="http://schemas.microsoft.com/office/powerpoint/2010/main" xmlns="" val="67379442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extLst>
              <a:ext uri="{28A0092B-C50C-407E-A947-70E740481C1C}">
                <a14:useLocalDpi xmlns:a14="http://schemas.microsoft.com/office/drawing/2010/main" xmlns=""/>
              </a:ext>
            </a:extLst>
          </a:blip>
          <a:stretch>
            <a:fillRect/>
          </a:stretch>
        </p:blipFill>
        <p:spPr>
          <a:xfrm>
            <a:off x="12879" y="0"/>
            <a:ext cx="12166242" cy="6857999"/>
          </a:xfrm>
          <a:prstGeom prst="rect">
            <a:avLst/>
          </a:prstGeom>
        </p:spPr>
      </p:pic>
    </p:spTree>
    <p:extLst>
      <p:ext uri="{BB962C8B-B14F-4D97-AF65-F5344CB8AC3E}">
        <p14:creationId xmlns:p14="http://schemas.microsoft.com/office/powerpoint/2010/main" xmlns="" val="24675069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Заголовок 4"/>
          <p:cNvSpPr>
            <a:spLocks noGrp="1"/>
          </p:cNvSpPr>
          <p:nvPr>
            <p:ph type="title"/>
          </p:nvPr>
        </p:nvSpPr>
        <p:spPr/>
        <p:txBody>
          <a:bodyPr/>
          <a:lstStyle/>
          <a:p>
            <a:r>
              <a:rPr lang="en-US" sz="2000" b="1" dirty="0" smtClean="0"/>
              <a:t>                     </a:t>
            </a:r>
            <a:r>
              <a:rPr lang="ru-RU" sz="2000" b="1" dirty="0" smtClean="0"/>
              <a:t>Информация </a:t>
            </a:r>
            <a:r>
              <a:rPr lang="ru-RU" sz="2000" b="1" dirty="0" smtClean="0"/>
              <a:t>для жюри конкурса </a:t>
            </a:r>
            <a:r>
              <a:rPr lang="en-US" sz="2000" b="1" dirty="0" smtClean="0"/>
              <a:t>Event-</a:t>
            </a:r>
            <a:r>
              <a:rPr lang="ru-RU" sz="2000" b="1" dirty="0" smtClean="0"/>
              <a:t>Прорыв</a:t>
            </a:r>
            <a:endParaRPr lang="ru-RU" sz="2000" b="1" dirty="0" smtClean="0">
              <a:latin typeface="Tahoma" pitchFamily="34" charset="0"/>
              <a:cs typeface="Tahoma" pitchFamily="34" charset="0"/>
            </a:endParaRPr>
          </a:p>
        </p:txBody>
      </p:sp>
      <p:sp>
        <p:nvSpPr>
          <p:cNvPr id="14340" name="TextBox 4"/>
          <p:cNvSpPr txBox="1">
            <a:spLocks noChangeArrowheads="1"/>
          </p:cNvSpPr>
          <p:nvPr/>
        </p:nvSpPr>
        <p:spPr bwMode="auto">
          <a:xfrm>
            <a:off x="571500" y="1382840"/>
            <a:ext cx="11144251" cy="3877985"/>
          </a:xfrm>
          <a:prstGeom prst="rect">
            <a:avLst/>
          </a:prstGeom>
          <a:noFill/>
          <a:ln w="9525">
            <a:noFill/>
            <a:miter lim="800000"/>
            <a:headEnd/>
            <a:tailEnd/>
          </a:ln>
        </p:spPr>
        <p:txBody>
          <a:bodyPr>
            <a:spAutoFit/>
          </a:bodyPr>
          <a:lstStyle/>
          <a:p>
            <a:pPr algn="ctr">
              <a:lnSpc>
                <a:spcPct val="150000"/>
              </a:lnSpc>
            </a:pPr>
            <a:r>
              <a:rPr lang="ru-RU" dirty="0">
                <a:solidFill>
                  <a:srgbClr val="000000"/>
                </a:solidFill>
              </a:rPr>
              <a:t>После просмотра данной презентации Вам необходимо </a:t>
            </a:r>
          </a:p>
          <a:p>
            <a:pPr algn="ctr">
              <a:lnSpc>
                <a:spcPct val="150000"/>
              </a:lnSpc>
            </a:pPr>
            <a:r>
              <a:rPr lang="ru-RU" dirty="0">
                <a:solidFill>
                  <a:srgbClr val="000000"/>
                </a:solidFill>
              </a:rPr>
              <a:t>авторизоваться  на сайте </a:t>
            </a:r>
            <a:r>
              <a:rPr lang="en-US" dirty="0">
                <a:solidFill>
                  <a:srgbClr val="000000"/>
                </a:solidFill>
                <a:hlinkClick r:id="rId2"/>
              </a:rPr>
              <a:t>http://www.eventnn.ru/</a:t>
            </a:r>
            <a:r>
              <a:rPr lang="ru-RU" dirty="0">
                <a:solidFill>
                  <a:srgbClr val="000000"/>
                </a:solidFill>
              </a:rPr>
              <a:t> </a:t>
            </a:r>
            <a:r>
              <a:rPr lang="en-US" dirty="0">
                <a:solidFill>
                  <a:srgbClr val="000000"/>
                </a:solidFill>
              </a:rPr>
              <a:t>  </a:t>
            </a:r>
            <a:r>
              <a:rPr lang="ru-RU" dirty="0">
                <a:solidFill>
                  <a:srgbClr val="000000"/>
                </a:solidFill>
              </a:rPr>
              <a:t>и </a:t>
            </a:r>
          </a:p>
          <a:p>
            <a:pPr algn="ctr">
              <a:lnSpc>
                <a:spcPct val="150000"/>
              </a:lnSpc>
            </a:pPr>
            <a:r>
              <a:rPr lang="ru-RU" dirty="0">
                <a:solidFill>
                  <a:srgbClr val="000000"/>
                </a:solidFill>
              </a:rPr>
              <a:t>выставить оценку  на странице </a:t>
            </a:r>
            <a:r>
              <a:rPr lang="en-US" dirty="0">
                <a:solidFill>
                  <a:srgbClr val="000000"/>
                </a:solidFill>
                <a:hlinkClick r:id="rId3"/>
              </a:rPr>
              <a:t>http://</a:t>
            </a:r>
            <a:r>
              <a:rPr lang="en-US" dirty="0">
                <a:solidFill>
                  <a:srgbClr val="000000"/>
                </a:solidFill>
                <a:hlinkClick r:id="rId2"/>
              </a:rPr>
              <a:t>www.</a:t>
            </a:r>
            <a:r>
              <a:rPr lang="en-US" dirty="0">
                <a:solidFill>
                  <a:srgbClr val="000000"/>
                </a:solidFill>
                <a:hlinkClick r:id="rId3"/>
              </a:rPr>
              <a:t>eventnn.ru/contest</a:t>
            </a:r>
            <a:r>
              <a:rPr lang="en-US" dirty="0">
                <a:solidFill>
                  <a:srgbClr val="000000"/>
                </a:solidFill>
              </a:rPr>
              <a:t>/</a:t>
            </a:r>
            <a:r>
              <a:rPr lang="ru-RU" dirty="0">
                <a:solidFill>
                  <a:srgbClr val="000000"/>
                </a:solidFill>
              </a:rPr>
              <a:t> </a:t>
            </a:r>
          </a:p>
          <a:p>
            <a:pPr algn="ctr">
              <a:lnSpc>
                <a:spcPct val="150000"/>
              </a:lnSpc>
            </a:pPr>
            <a:r>
              <a:rPr lang="ru-RU" dirty="0">
                <a:solidFill>
                  <a:srgbClr val="000000"/>
                </a:solidFill>
              </a:rPr>
              <a:t> в строке, соответствующей данной заявке.</a:t>
            </a:r>
            <a:endParaRPr lang="en-US" dirty="0">
              <a:solidFill>
                <a:srgbClr val="000000"/>
              </a:solidFill>
            </a:endParaRPr>
          </a:p>
          <a:p>
            <a:pPr algn="ctr">
              <a:lnSpc>
                <a:spcPct val="150000"/>
              </a:lnSpc>
            </a:pPr>
            <a:r>
              <a:rPr lang="ru-RU" dirty="0">
                <a:solidFill>
                  <a:srgbClr val="000000"/>
                </a:solidFill>
              </a:rPr>
              <a:t>Для подтверждения оценки необходимо ввести </a:t>
            </a:r>
            <a:r>
              <a:rPr lang="en-US" dirty="0">
                <a:solidFill>
                  <a:srgbClr val="000000"/>
                </a:solidFill>
              </a:rPr>
              <a:t> </a:t>
            </a:r>
            <a:r>
              <a:rPr lang="ru-RU" dirty="0">
                <a:solidFill>
                  <a:srgbClr val="000000"/>
                </a:solidFill>
              </a:rPr>
              <a:t>уникальный для каждой презентации двухзначный </a:t>
            </a:r>
            <a:r>
              <a:rPr lang="en-US" dirty="0">
                <a:solidFill>
                  <a:srgbClr val="000000"/>
                </a:solidFill>
              </a:rPr>
              <a:t> </a:t>
            </a:r>
            <a:r>
              <a:rPr lang="ru-RU" dirty="0">
                <a:solidFill>
                  <a:srgbClr val="000000"/>
                </a:solidFill>
              </a:rPr>
              <a:t>код подтверждения оценки, представленный ниже.</a:t>
            </a:r>
          </a:p>
          <a:p>
            <a:pPr algn="ctr">
              <a:lnSpc>
                <a:spcPct val="150000"/>
              </a:lnSpc>
            </a:pPr>
            <a:r>
              <a:rPr lang="ru-RU" b="1" dirty="0">
                <a:solidFill>
                  <a:srgbClr val="FF0000"/>
                </a:solidFill>
              </a:rPr>
              <a:t>Код подтверждения оценки  = </a:t>
            </a:r>
            <a:r>
              <a:rPr lang="ru-RU" b="1" dirty="0" smtClean="0">
                <a:solidFill>
                  <a:srgbClr val="FF0000"/>
                </a:solidFill>
              </a:rPr>
              <a:t> </a:t>
            </a:r>
            <a:r>
              <a:rPr lang="en-US" b="1" dirty="0" smtClean="0">
                <a:solidFill>
                  <a:srgbClr val="FF0000"/>
                </a:solidFill>
              </a:rPr>
              <a:t>1Z</a:t>
            </a:r>
            <a:r>
              <a:rPr lang="ru-RU" b="1" dirty="0" smtClean="0">
                <a:solidFill>
                  <a:srgbClr val="FF0000"/>
                </a:solidFill>
              </a:rPr>
              <a:t>   </a:t>
            </a:r>
            <a:endParaRPr lang="en-US" b="1" dirty="0">
              <a:solidFill>
                <a:srgbClr val="FF0000"/>
              </a:solidFill>
            </a:endParaRPr>
          </a:p>
          <a:p>
            <a:pPr algn="ctr">
              <a:lnSpc>
                <a:spcPct val="150000"/>
              </a:lnSpc>
            </a:pPr>
            <a:r>
              <a:rPr lang="ru-RU" sz="1400" b="1" dirty="0">
                <a:solidFill>
                  <a:srgbClr val="000000"/>
                </a:solidFill>
              </a:rPr>
              <a:t>(язык английский, шрифт заглавный)</a:t>
            </a:r>
          </a:p>
          <a:p>
            <a:pPr algn="just">
              <a:lnSpc>
                <a:spcPct val="150000"/>
              </a:lnSpc>
            </a:pPr>
            <a:r>
              <a:rPr lang="ru-RU" sz="1200" dirty="0">
                <a:solidFill>
                  <a:srgbClr val="000000"/>
                </a:solidFill>
              </a:rPr>
              <a:t>Примечание: В случае нахождения на странице сайта более 20 минут авторизация прекращается автоматически. Необходимо обновить страницу и повторно авторизоваться. При возникновении проблем с голосованием направьте ваши оценки в любом понятном виде на адрес </a:t>
            </a:r>
            <a:r>
              <a:rPr lang="en-US" sz="1200" b="1" dirty="0">
                <a:solidFill>
                  <a:srgbClr val="000000"/>
                </a:solidFill>
                <a:hlinkClick r:id="rId4"/>
              </a:rPr>
              <a:t>sergey@eventnn.ru</a:t>
            </a:r>
            <a:r>
              <a:rPr lang="ru-RU" sz="1200" dirty="0">
                <a:solidFill>
                  <a:srgbClr val="000000"/>
                </a:solidFill>
              </a:rPr>
              <a:t>.</a:t>
            </a:r>
            <a:endParaRPr lang="en-US" sz="1200" dirty="0">
              <a:solidFill>
                <a:srgbClr val="000000"/>
              </a:solidFill>
            </a:endParaRPr>
          </a:p>
        </p:txBody>
      </p:sp>
      <p:pic>
        <p:nvPicPr>
          <p:cNvPr id="6" name="Picture 8" descr="F:\Конкурс Event-Проектов 2015\Фирменный стиль Прорыв 15\Лого\logo-event-proriv_в кривых2015-3.jpg"/>
          <p:cNvPicPr>
            <a:picLocks noChangeAspect="1" noChangeArrowheads="1"/>
          </p:cNvPicPr>
          <p:nvPr/>
        </p:nvPicPr>
        <p:blipFill>
          <a:blip r:embed="rId5" cstate="print"/>
          <a:srcRect/>
          <a:stretch>
            <a:fillRect/>
          </a:stretch>
        </p:blipFill>
        <p:spPr bwMode="auto">
          <a:xfrm>
            <a:off x="230432" y="0"/>
            <a:ext cx="1625600" cy="1219200"/>
          </a:xfrm>
          <a:prstGeom prst="rect">
            <a:avLst/>
          </a:prstGeom>
          <a:noFill/>
          <a:ln w="9525">
            <a:noFill/>
            <a:miter lim="800000"/>
            <a:headEnd/>
            <a:tailEnd/>
          </a:ln>
        </p:spPr>
      </p:pic>
    </p:spTree>
  </p:cSld>
  <p:clrMapOvr>
    <a:masterClrMapping/>
  </p:clrMapOvr>
  <p:transition/>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611</TotalTime>
  <Words>1419</Words>
  <Application>Microsoft Office PowerPoint</Application>
  <PresentationFormat>Произвольный</PresentationFormat>
  <Paragraphs>85</Paragraphs>
  <Slides>21</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21</vt:i4>
      </vt:variant>
    </vt:vector>
  </HeadingPairs>
  <TitlesOfParts>
    <vt:vector size="22" baseType="lpstr">
      <vt:lpstr>Тема Office</vt:lpstr>
      <vt:lpstr>Номинация «Лучшее мероприятие в области искусства и культуры»</vt:lpstr>
      <vt:lpstr>Вводные данные</vt:lpstr>
      <vt:lpstr>Слайд 3</vt:lpstr>
      <vt:lpstr>Вводные данные</vt:lpstr>
      <vt:lpstr>Задача/Цели</vt:lpstr>
      <vt:lpstr>Идея</vt:lpstr>
      <vt:lpstr>О ВЫСТАВКЕ</vt:lpstr>
      <vt:lpstr>О ВЫСТАВКЕ</vt:lpstr>
      <vt:lpstr>Слайд 9</vt:lpstr>
      <vt:lpstr>ВЫПОЛНЕНИЕ</vt:lpstr>
      <vt:lpstr>Слайд 11</vt:lpstr>
      <vt:lpstr>Эффективность</vt:lpstr>
      <vt:lpstr>Эффективность</vt:lpstr>
      <vt:lpstr>Реализация</vt:lpstr>
      <vt:lpstr>Особенности</vt:lpstr>
      <vt:lpstr>Слайд 16</vt:lpstr>
      <vt:lpstr>Дополнительная информация</vt:lpstr>
      <vt:lpstr>Дополнительная информация</vt:lpstr>
      <vt:lpstr>Контактная информация</vt:lpstr>
      <vt:lpstr>Слайд 20</vt:lpstr>
      <vt:lpstr>                     Информация для жюри конкурса Event-Прорыв</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Макс</dc:creator>
  <cp:lastModifiedBy>Сергей</cp:lastModifiedBy>
  <cp:revision>53</cp:revision>
  <dcterms:created xsi:type="dcterms:W3CDTF">2016-02-20T11:06:08Z</dcterms:created>
  <dcterms:modified xsi:type="dcterms:W3CDTF">2016-02-28T19:23:59Z</dcterms:modified>
</cp:coreProperties>
</file>