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9" r:id="rId2"/>
    <p:sldId id="280" r:id="rId3"/>
    <p:sldId id="281" r:id="rId4"/>
    <p:sldId id="282" r:id="rId5"/>
    <p:sldId id="283" r:id="rId6"/>
    <p:sldId id="284" r:id="rId7"/>
    <p:sldId id="291" r:id="rId8"/>
    <p:sldId id="290" r:id="rId9"/>
    <p:sldId id="285" r:id="rId10"/>
    <p:sldId id="286" r:id="rId11"/>
    <p:sldId id="287" r:id="rId12"/>
    <p:sldId id="288" r:id="rId13"/>
    <p:sldId id="292" r:id="rId14"/>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463" autoAdjust="0"/>
    <p:restoredTop sz="78378" autoAdjust="0"/>
  </p:normalViewPr>
  <p:slideViewPr>
    <p:cSldViewPr>
      <p:cViewPr varScale="1">
        <p:scale>
          <a:sx n="64" d="100"/>
          <a:sy n="64" d="100"/>
        </p:scale>
        <p:origin x="-708"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7779A97C-37F6-4978-B896-73B7F008942A}" type="datetimeFigureOut">
              <a:rPr lang="ru-RU"/>
              <a:pPr>
                <a:defRPr/>
              </a:pPr>
              <a:t>28.02.2016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7DA24A31-F5EA-4622-8BE7-AEB090AD88D7}"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A6C53383-1E7B-4B6E-B175-160D26062627}" type="datetimeFigureOut">
              <a:rPr lang="ru-RU"/>
              <a:pPr>
                <a:defRPr/>
              </a:pPr>
              <a:t>28.02.2016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D1B245C4-64FD-4C12-91D1-0A55E26C0CF8}"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0AD83042-81D5-4B6C-816F-82F665E4BCA8}" type="datetimeFigureOut">
              <a:rPr lang="ru-RU"/>
              <a:pPr>
                <a:defRPr/>
              </a:pPr>
              <a:t>28.02.2016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86C133EF-392D-47FD-9BF1-BEA52F29CC01}"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96FA5C02-8521-4655-9583-8B39E95CB531}" type="datetimeFigureOut">
              <a:rPr lang="ru-RU"/>
              <a:pPr>
                <a:defRPr/>
              </a:pPr>
              <a:t>28.02.2016</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51936315-EA03-4AC3-A494-E7AB9A1ACD5D}"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CC19A170-02ED-4DCC-861F-83F92A6ED3C5}" type="datetimeFigureOut">
              <a:rPr lang="ru-RU"/>
              <a:pPr>
                <a:defRPr/>
              </a:pPr>
              <a:t>28.02.2016</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E2B52DE7-60B2-4A58-9069-79F4465C3AA3}"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1F4E94F2-A5E1-4610-8E2F-A88B6457035E}" type="datetimeFigureOut">
              <a:rPr lang="ru-RU"/>
              <a:pPr>
                <a:defRPr/>
              </a:pPr>
              <a:t>28.02.2016</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AFE2F4BE-47EE-4BCB-811E-2E0E33013C4B}"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001EB3F1-5719-4DCC-8182-BB12846EB4DB}" type="datetimeFigureOut">
              <a:rPr lang="ru-RU"/>
              <a:pPr>
                <a:defRPr/>
              </a:pPr>
              <a:t>28.02.2016</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36D9D9AE-6CDC-43F4-B65F-6CCFA2E0717A}"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B9F6174A-B04D-4458-ACD8-B9B05FE2C1E4}" type="datetimeFigureOut">
              <a:rPr lang="ru-RU"/>
              <a:pPr>
                <a:defRPr/>
              </a:pPr>
              <a:t>28.02.2016</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60A66213-C6DC-48A9-BEB0-995489B47584}"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71068FA9-DC5C-4073-9CBE-9FACB1697FED}" type="datetimeFigureOut">
              <a:rPr lang="ru-RU"/>
              <a:pPr>
                <a:defRPr/>
              </a:pPr>
              <a:t>28.02.2016</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E3FBE89B-B8C5-4ACF-816A-0239DD1F3213}"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51D4F74D-D974-456A-B856-CCE5BA93644D}" type="datetimeFigureOut">
              <a:rPr lang="ru-RU"/>
              <a:pPr>
                <a:defRPr/>
              </a:pPr>
              <a:t>28.02.2016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2F65A65F-7C99-48C1-A85E-13E9AB89929B}"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3CB43F02-41A6-44F5-967A-D06462E224CF}" type="datetimeFigureOut">
              <a:rPr lang="ru-RU"/>
              <a:pPr>
                <a:defRPr/>
              </a:pPr>
              <a:t>28.02.2016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D7BA36D3-C2BA-409C-B6EC-BF6B2920E608}"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48382027-11C2-4AA3-9F62-85E3DEEAF6F6}" type="datetimeFigureOut">
              <a:rPr lang="ru-RU"/>
              <a:pPr>
                <a:defRPr/>
              </a:pPr>
              <a:t>28.02.2016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1E25C92-3A30-44EB-83B1-E845C99E85B9}"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hyperlink" Target="https://www.facebook.com/zimnyaskazka/?ref=bookmarks" TargetMode="External"/><Relationship Id="rId7" Type="http://schemas.openxmlformats.org/officeDocument/2006/relationships/image" Target="../media/image1.jpeg"/><Relationship Id="rId2" Type="http://schemas.openxmlformats.org/officeDocument/2006/relationships/hyperlink" Target="http://vk.com/public64825685" TargetMode="External"/><Relationship Id="rId1" Type="http://schemas.openxmlformats.org/officeDocument/2006/relationships/slideLayout" Target="../slideLayouts/slideLayout7.xml"/><Relationship Id="rId6" Type="http://schemas.openxmlformats.org/officeDocument/2006/relationships/hyperlink" Target="http://husky.forum.ru/index.php/topic,64702.150.html" TargetMode="External"/><Relationship Id="rId5" Type="http://schemas.openxmlformats.org/officeDocument/2006/relationships/hyperlink" Target="http://ok.ru/zimnyaskazka" TargetMode="External"/><Relationship Id="rId4" Type="http://schemas.openxmlformats.org/officeDocument/2006/relationships/hyperlink" Target="http://husky.forum.ru/index.php/topic,64702.0.html"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vk.com/id335175374" TargetMode="External"/><Relationship Id="rId2" Type="http://schemas.openxmlformats.org/officeDocument/2006/relationships/hyperlink" Target="http://vk.com/shashlowa" TargetMode="External"/><Relationship Id="rId1" Type="http://schemas.openxmlformats.org/officeDocument/2006/relationships/slideLayout" Target="../slideLayouts/slideLayout7.xml"/><Relationship Id="rId5" Type="http://schemas.openxmlformats.org/officeDocument/2006/relationships/image" Target="../media/image1.jpeg"/><Relationship Id="rId4" Type="http://schemas.openxmlformats.org/officeDocument/2006/relationships/hyperlink" Target="http://vk.com/id8608515"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 Id="rId9"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12.xml.rels><?xml version="1.0" encoding="UTF-8" standalone="yes"?>
<Relationships xmlns="http://schemas.openxmlformats.org/package/2006/relationships"><Relationship Id="rId3" Type="http://schemas.openxmlformats.org/officeDocument/2006/relationships/hyperlink" Target="mailto:solsberry@inbox.ru" TargetMode="External"/><Relationship Id="rId2" Type="http://schemas.openxmlformats.org/officeDocument/2006/relationships/hyperlink" Target="mailto:anohina.v2013@yandex.ru" TargetMode="Externa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hyperlink" Target="http://eventnn.ru/contest" TargetMode="External"/><Relationship Id="rId2" Type="http://schemas.openxmlformats.org/officeDocument/2006/relationships/hyperlink" Target="http://www.eventnn.ru/" TargetMode="External"/><Relationship Id="rId1" Type="http://schemas.openxmlformats.org/officeDocument/2006/relationships/slideLayout" Target="../slideLayouts/slideLayout6.xml"/><Relationship Id="rId5" Type="http://schemas.openxmlformats.org/officeDocument/2006/relationships/image" Target="../media/image1.jpeg"/><Relationship Id="rId4" Type="http://schemas.openxmlformats.org/officeDocument/2006/relationships/hyperlink" Target="mailto:sergey@eventnn.r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Прямоугольник 6"/>
          <p:cNvSpPr>
            <a:spLocks noChangeArrowheads="1"/>
          </p:cNvSpPr>
          <p:nvPr/>
        </p:nvSpPr>
        <p:spPr bwMode="auto">
          <a:xfrm>
            <a:off x="2357438" y="4786313"/>
            <a:ext cx="4214812" cy="400050"/>
          </a:xfrm>
          <a:prstGeom prst="rect">
            <a:avLst/>
          </a:prstGeom>
          <a:noFill/>
          <a:ln w="9525">
            <a:noFill/>
            <a:miter lim="800000"/>
            <a:headEnd/>
            <a:tailEnd/>
          </a:ln>
        </p:spPr>
        <p:txBody>
          <a:bodyPr>
            <a:spAutoFit/>
          </a:bodyPr>
          <a:lstStyle/>
          <a:p>
            <a:pPr algn="ctr"/>
            <a:r>
              <a:rPr lang="ru-RU" sz="2000" b="1">
                <a:solidFill>
                  <a:srgbClr val="0070C0"/>
                </a:solidFill>
                <a:latin typeface="Calibri" pitchFamily="34" charset="0"/>
              </a:rPr>
              <a:t>Лучшее спортивное мероприятие.</a:t>
            </a:r>
          </a:p>
        </p:txBody>
      </p:sp>
      <p:pic>
        <p:nvPicPr>
          <p:cNvPr id="2051" name="Picture 4" descr="F:\Конкурс Event-Проектов 2015\Фирменный стиль Прорыв 15\Лого\logo-event-proriv_в кривых2015-3.jpg"/>
          <p:cNvPicPr>
            <a:picLocks noChangeAspect="1" noChangeArrowheads="1"/>
          </p:cNvPicPr>
          <p:nvPr/>
        </p:nvPicPr>
        <p:blipFill>
          <a:blip r:embed="rId2" cstate="print"/>
          <a:srcRect/>
          <a:stretch>
            <a:fillRect/>
          </a:stretch>
        </p:blipFill>
        <p:spPr bwMode="auto">
          <a:xfrm>
            <a:off x="179388" y="0"/>
            <a:ext cx="1219200" cy="1219200"/>
          </a:xfrm>
          <a:prstGeom prst="rect">
            <a:avLst/>
          </a:prstGeom>
          <a:noFill/>
          <a:ln w="9525">
            <a:noFill/>
            <a:miter lim="800000"/>
            <a:headEnd/>
            <a:tailEnd/>
          </a:ln>
        </p:spPr>
      </p:pic>
      <p:pic>
        <p:nvPicPr>
          <p:cNvPr id="2052" name="Рисунок 3" descr="логотип ЗС.jpg"/>
          <p:cNvPicPr>
            <a:picLocks noChangeAspect="1"/>
          </p:cNvPicPr>
          <p:nvPr/>
        </p:nvPicPr>
        <p:blipFill>
          <a:blip r:embed="rId3" cstate="print"/>
          <a:srcRect/>
          <a:stretch>
            <a:fillRect/>
          </a:stretch>
        </p:blipFill>
        <p:spPr bwMode="auto">
          <a:xfrm>
            <a:off x="1643063" y="428625"/>
            <a:ext cx="5786437" cy="42560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Прямоугольник 6"/>
          <p:cNvSpPr>
            <a:spLocks noChangeArrowheads="1"/>
          </p:cNvSpPr>
          <p:nvPr/>
        </p:nvSpPr>
        <p:spPr bwMode="auto">
          <a:xfrm>
            <a:off x="827088" y="1196975"/>
            <a:ext cx="4130675" cy="369888"/>
          </a:xfrm>
          <a:prstGeom prst="rect">
            <a:avLst/>
          </a:prstGeom>
          <a:noFill/>
          <a:ln w="9525">
            <a:noFill/>
            <a:miter lim="800000"/>
            <a:headEnd/>
            <a:tailEnd/>
          </a:ln>
        </p:spPr>
        <p:txBody>
          <a:bodyPr>
            <a:spAutoFit/>
          </a:bodyPr>
          <a:lstStyle/>
          <a:p>
            <a:r>
              <a:rPr lang="ru-RU" b="1">
                <a:latin typeface="Calibri" pitchFamily="34" charset="0"/>
              </a:rPr>
              <a:t>Вводные:</a:t>
            </a:r>
          </a:p>
        </p:txBody>
      </p:sp>
      <p:sp>
        <p:nvSpPr>
          <p:cNvPr id="3075" name="Прямоугольник 3"/>
          <p:cNvSpPr>
            <a:spLocks noChangeArrowheads="1"/>
          </p:cNvSpPr>
          <p:nvPr/>
        </p:nvSpPr>
        <p:spPr bwMode="auto">
          <a:xfrm>
            <a:off x="642938" y="2214563"/>
            <a:ext cx="7786687" cy="2308225"/>
          </a:xfrm>
          <a:prstGeom prst="rect">
            <a:avLst/>
          </a:prstGeom>
          <a:noFill/>
          <a:ln w="9525">
            <a:noFill/>
            <a:miter lim="800000"/>
            <a:headEnd/>
            <a:tailEnd/>
          </a:ln>
        </p:spPr>
        <p:txBody>
          <a:bodyPr>
            <a:spAutoFit/>
          </a:bodyPr>
          <a:lstStyle/>
          <a:p>
            <a:pPr algn="just"/>
            <a:r>
              <a:rPr lang="ru-RU" sz="1200" dirty="0">
                <a:latin typeface="Calibri" pitchFamily="34" charset="0"/>
              </a:rPr>
              <a:t>- Заказчик: Нижегородская Общественная Организация «Спортивный клуб любителей ездового спорта «Конкорд»</a:t>
            </a:r>
          </a:p>
          <a:p>
            <a:pPr algn="just"/>
            <a:r>
              <a:rPr lang="ru-RU" sz="1200" dirty="0">
                <a:latin typeface="Calibri" pitchFamily="34" charset="0"/>
              </a:rPr>
              <a:t>- Тип мероприятия: Всероссийские соревнования по ездовому спорту на собачьих упряжках «Зимняя сказка»;</a:t>
            </a:r>
          </a:p>
          <a:p>
            <a:pPr algn="just"/>
            <a:r>
              <a:rPr lang="ru-RU" sz="1200" dirty="0">
                <a:latin typeface="Calibri" pitchFamily="34" charset="0"/>
              </a:rPr>
              <a:t>- Количество человек, которые приняли участие в мероприятии: спортсмены – 120 человек, зрители – более 3 000 человек;</a:t>
            </a:r>
          </a:p>
          <a:p>
            <a:pPr algn="just"/>
            <a:r>
              <a:rPr lang="ru-RU" sz="1200" dirty="0">
                <a:latin typeface="Calibri" pitchFamily="34" charset="0"/>
              </a:rPr>
              <a:t>- Место проведения мероприятия: Нижегородская область, Володарский район, </a:t>
            </a:r>
            <a:r>
              <a:rPr lang="ru-RU" sz="1200" dirty="0" err="1">
                <a:latin typeface="Calibri" pitchFamily="34" charset="0"/>
              </a:rPr>
              <a:t>пгт</a:t>
            </a:r>
            <a:r>
              <a:rPr lang="ru-RU" sz="1200" dirty="0">
                <a:latin typeface="Calibri" pitchFamily="34" charset="0"/>
              </a:rPr>
              <a:t>. </a:t>
            </a:r>
            <a:r>
              <a:rPr lang="ru-RU" sz="1200" dirty="0" err="1">
                <a:latin typeface="Calibri" pitchFamily="34" charset="0"/>
              </a:rPr>
              <a:t>Решетиха</a:t>
            </a:r>
            <a:r>
              <a:rPr lang="ru-RU" sz="1200" dirty="0">
                <a:latin typeface="Calibri" pitchFamily="34" charset="0"/>
              </a:rPr>
              <a:t>, Стадион;</a:t>
            </a:r>
          </a:p>
          <a:p>
            <a:pPr algn="just"/>
            <a:r>
              <a:rPr lang="ru-RU" sz="1200" dirty="0">
                <a:latin typeface="Calibri" pitchFamily="34" charset="0"/>
              </a:rPr>
              <a:t>- Подрядчики исполнителя, задействованные в реализации проекта: администрация Володарского муниципального района, администрация </a:t>
            </a:r>
            <a:r>
              <a:rPr lang="ru-RU" sz="1200" dirty="0" err="1">
                <a:latin typeface="Calibri" pitchFamily="34" charset="0"/>
              </a:rPr>
              <a:t>пгт</a:t>
            </a:r>
            <a:r>
              <a:rPr lang="ru-RU" sz="1200" dirty="0">
                <a:latin typeface="Calibri" pitchFamily="34" charset="0"/>
              </a:rPr>
              <a:t>. </a:t>
            </a:r>
            <a:r>
              <a:rPr lang="ru-RU" sz="1200" dirty="0" err="1">
                <a:latin typeface="Calibri" pitchFamily="34" charset="0"/>
              </a:rPr>
              <a:t>Решетиха</a:t>
            </a:r>
            <a:r>
              <a:rPr lang="ru-RU" sz="1200" dirty="0">
                <a:latin typeface="Calibri" pitchFamily="34" charset="0"/>
              </a:rPr>
              <a:t>, ДК им. Луначарского, ФОК «Триумф»,  МАУ ФСК г. Володарск, СК «Магнитная стрелка» г. Дзержинск, Российская Кинологическая Федерация,  ДОЛ «Энергетик», БО «Триатлон», гостиница «Мечта», стадион </a:t>
            </a:r>
            <a:r>
              <a:rPr lang="ru-RU" sz="1200" dirty="0" err="1">
                <a:latin typeface="Calibri" pitchFamily="34" charset="0"/>
              </a:rPr>
              <a:t>пгт</a:t>
            </a:r>
            <a:r>
              <a:rPr lang="ru-RU" sz="1200" dirty="0">
                <a:latin typeface="Calibri" pitchFamily="34" charset="0"/>
              </a:rPr>
              <a:t> </a:t>
            </a:r>
            <a:r>
              <a:rPr lang="ru-RU" sz="1200" dirty="0" err="1">
                <a:latin typeface="Calibri" pitchFamily="34" charset="0"/>
              </a:rPr>
              <a:t>Решетиха</a:t>
            </a:r>
            <a:r>
              <a:rPr lang="ru-RU" sz="1200" dirty="0">
                <a:latin typeface="Calibri" pitchFamily="34" charset="0"/>
              </a:rPr>
              <a:t>,  кафе «У Елены», кафе ФОК «Триумф», гриль на колесах «Горячо», производители сувенирной продукции, </a:t>
            </a:r>
            <a:r>
              <a:rPr lang="en-US" sz="1200" dirty="0">
                <a:latin typeface="Calibri" pitchFamily="34" charset="0"/>
              </a:rPr>
              <a:t>ROYAL CANIN, Red Fox,  MATRIX Media Group, </a:t>
            </a:r>
            <a:r>
              <a:rPr lang="ru-RU" sz="1200" dirty="0">
                <a:latin typeface="Calibri" pitchFamily="34" charset="0"/>
              </a:rPr>
              <a:t>интернет-портал «</a:t>
            </a:r>
            <a:r>
              <a:rPr lang="en-US" sz="1200" dirty="0">
                <a:latin typeface="Calibri" pitchFamily="34" charset="0"/>
              </a:rPr>
              <a:t>8313</a:t>
            </a:r>
            <a:r>
              <a:rPr lang="ru-RU" sz="1200" dirty="0">
                <a:latin typeface="Calibri" pitchFamily="34" charset="0"/>
              </a:rPr>
              <a:t>», интернет-портал </a:t>
            </a:r>
            <a:r>
              <a:rPr lang="ru-RU" sz="1200" dirty="0" err="1">
                <a:latin typeface="Calibri" pitchFamily="34" charset="0"/>
              </a:rPr>
              <a:t>Дзержинск.РФ</a:t>
            </a:r>
            <a:r>
              <a:rPr lang="ru-RU" sz="1200" dirty="0">
                <a:latin typeface="Calibri" pitchFamily="34" charset="0"/>
              </a:rPr>
              <a:t>, </a:t>
            </a:r>
            <a:r>
              <a:rPr lang="ru-RU" sz="1200" dirty="0" err="1">
                <a:latin typeface="Calibri" pitchFamily="34" charset="0"/>
              </a:rPr>
              <a:t>интернет-портал</a:t>
            </a:r>
            <a:r>
              <a:rPr lang="ru-RU" sz="1200" dirty="0">
                <a:latin typeface="Calibri" pitchFamily="34" charset="0"/>
              </a:rPr>
              <a:t> </a:t>
            </a:r>
            <a:r>
              <a:rPr lang="en-US" sz="1200" dirty="0">
                <a:latin typeface="Calibri" pitchFamily="34" charset="0"/>
              </a:rPr>
              <a:t>Event-NN</a:t>
            </a:r>
            <a:r>
              <a:rPr lang="ru-RU" sz="1200" dirty="0">
                <a:latin typeface="Calibri" pitchFamily="34" charset="0"/>
              </a:rPr>
              <a:t>, компания «</a:t>
            </a:r>
            <a:r>
              <a:rPr lang="ru-RU" sz="1200" dirty="0" err="1">
                <a:latin typeface="Calibri" pitchFamily="34" charset="0"/>
              </a:rPr>
              <a:t>Медиатранс</a:t>
            </a:r>
            <a:r>
              <a:rPr lang="ru-RU" sz="1200" dirty="0">
                <a:latin typeface="Calibri" pitchFamily="34" charset="0"/>
              </a:rPr>
              <a:t>» г. Дзержинск, РЦ «Галактика»</a:t>
            </a:r>
          </a:p>
          <a:p>
            <a:pPr algn="just"/>
            <a:r>
              <a:rPr lang="ru-RU" sz="1200" dirty="0">
                <a:latin typeface="Calibri" pitchFamily="34" charset="0"/>
              </a:rPr>
              <a:t>- Дата проведения мероприятия: 28 февраля – 1 марта 2015 года. </a:t>
            </a:r>
          </a:p>
        </p:txBody>
      </p:sp>
      <p:pic>
        <p:nvPicPr>
          <p:cNvPr id="3076" name="Picture 5" descr="F:\Конкурс Event-Проектов 2015\Фирменный стиль Прорыв 15\Лого\logo-event-proriv_в кривых2015-3.jpg"/>
          <p:cNvPicPr>
            <a:picLocks noChangeAspect="1" noChangeArrowheads="1"/>
          </p:cNvPicPr>
          <p:nvPr/>
        </p:nvPicPr>
        <p:blipFill>
          <a:blip r:embed="rId2" cstate="print"/>
          <a:srcRect/>
          <a:stretch>
            <a:fillRect/>
          </a:stretch>
        </p:blipFill>
        <p:spPr bwMode="auto">
          <a:xfrm>
            <a:off x="250825" y="0"/>
            <a:ext cx="1219200" cy="1219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Прямоугольник 6"/>
          <p:cNvSpPr>
            <a:spLocks noChangeArrowheads="1"/>
          </p:cNvSpPr>
          <p:nvPr/>
        </p:nvSpPr>
        <p:spPr bwMode="auto">
          <a:xfrm>
            <a:off x="2843213" y="1268413"/>
            <a:ext cx="4130675" cy="369887"/>
          </a:xfrm>
          <a:prstGeom prst="rect">
            <a:avLst/>
          </a:prstGeom>
          <a:noFill/>
          <a:ln w="9525">
            <a:noFill/>
            <a:miter lim="800000"/>
            <a:headEnd/>
            <a:tailEnd/>
          </a:ln>
        </p:spPr>
        <p:txBody>
          <a:bodyPr>
            <a:spAutoFit/>
          </a:bodyPr>
          <a:lstStyle/>
          <a:p>
            <a:r>
              <a:rPr lang="ru-RU" b="1">
                <a:latin typeface="Calibri" pitchFamily="34" charset="0"/>
              </a:rPr>
              <a:t>Задача/цели:</a:t>
            </a:r>
          </a:p>
        </p:txBody>
      </p:sp>
      <p:sp>
        <p:nvSpPr>
          <p:cNvPr id="8" name="Прямоугольник 3"/>
          <p:cNvSpPr>
            <a:spLocks noChangeArrowheads="1"/>
          </p:cNvSpPr>
          <p:nvPr/>
        </p:nvSpPr>
        <p:spPr bwMode="auto">
          <a:xfrm>
            <a:off x="214313" y="1857375"/>
            <a:ext cx="8786812" cy="3600450"/>
          </a:xfrm>
          <a:prstGeom prst="rect">
            <a:avLst/>
          </a:prstGeom>
          <a:noFill/>
          <a:ln w="9525">
            <a:noFill/>
            <a:miter lim="800000"/>
            <a:headEnd/>
            <a:tailEnd/>
          </a:ln>
        </p:spPr>
        <p:txBody>
          <a:bodyPr>
            <a:spAutoFit/>
          </a:bodyPr>
          <a:lstStyle/>
          <a:p>
            <a:pPr>
              <a:buFontTx/>
              <a:buChar char="-"/>
              <a:defRPr/>
            </a:pPr>
            <a:r>
              <a:rPr lang="ru-RU" sz="1200" dirty="0">
                <a:latin typeface="Calibri" pitchFamily="34" charset="0"/>
              </a:rPr>
              <a:t>Цели и задачи проекта:</a:t>
            </a:r>
          </a:p>
          <a:p>
            <a:pPr>
              <a:defRPr/>
            </a:pPr>
            <a:r>
              <a:rPr lang="ru-RU" sz="1200" dirty="0"/>
              <a:t>- Популяризация ездовых собак и гонок на собачьих упряжках среди населения;</a:t>
            </a:r>
          </a:p>
          <a:p>
            <a:pPr>
              <a:defRPr/>
            </a:pPr>
            <a:r>
              <a:rPr lang="ru-RU" sz="1200" dirty="0"/>
              <a:t>- Подтверждение рабочих качеств собак северных ездовых пород;</a:t>
            </a:r>
          </a:p>
          <a:p>
            <a:pPr>
              <a:defRPr/>
            </a:pPr>
            <a:r>
              <a:rPr lang="ru-RU" sz="1200" dirty="0"/>
              <a:t>- Пропаганда здорового образа жизни;</a:t>
            </a:r>
          </a:p>
          <a:p>
            <a:pPr>
              <a:defRPr/>
            </a:pPr>
            <a:r>
              <a:rPr lang="ru-RU" sz="1200" dirty="0"/>
              <a:t>- Привлечение в спорт молодежи;</a:t>
            </a:r>
          </a:p>
          <a:p>
            <a:pPr>
              <a:defRPr/>
            </a:pPr>
            <a:r>
              <a:rPr lang="ru-RU" sz="1200" dirty="0"/>
              <a:t>- Повышение мастерства гонщиков;</a:t>
            </a:r>
          </a:p>
          <a:p>
            <a:pPr>
              <a:defRPr/>
            </a:pPr>
            <a:r>
              <a:rPr lang="ru-RU" sz="1200" dirty="0"/>
              <a:t>- Выявление сильнейших гонщиков;</a:t>
            </a:r>
          </a:p>
          <a:p>
            <a:pPr>
              <a:defRPr/>
            </a:pPr>
            <a:r>
              <a:rPr lang="ru-RU" sz="1200" dirty="0"/>
              <a:t>- Формирование бережного отношения к животным и окружающей среде;</a:t>
            </a:r>
          </a:p>
          <a:p>
            <a:pPr>
              <a:defRPr/>
            </a:pPr>
            <a:r>
              <a:rPr lang="ru-RU" sz="1200" dirty="0"/>
              <a:t>- Налаживание эффективного сотрудничества между органами государственной власти, органами местного самоуправления и гонщиками.</a:t>
            </a:r>
          </a:p>
          <a:p>
            <a:pPr>
              <a:buFontTx/>
              <a:buChar char="-"/>
              <a:defRPr/>
            </a:pPr>
            <a:endParaRPr lang="ru-RU" sz="1200" dirty="0">
              <a:latin typeface="+mn-lt"/>
            </a:endParaRPr>
          </a:p>
          <a:p>
            <a:pPr>
              <a:defRPr/>
            </a:pPr>
            <a:r>
              <a:rPr lang="ru-RU" sz="1200" dirty="0">
                <a:latin typeface="+mn-lt"/>
              </a:rPr>
              <a:t>Аудитория: </a:t>
            </a:r>
          </a:p>
          <a:p>
            <a:pPr>
              <a:defRPr/>
            </a:pPr>
            <a:r>
              <a:rPr lang="ru-RU" sz="1200" dirty="0">
                <a:latin typeface="+mn-lt"/>
              </a:rPr>
              <a:t>Юноши и мужчины от 12 до 60 лет</a:t>
            </a:r>
          </a:p>
          <a:p>
            <a:pPr>
              <a:defRPr/>
            </a:pPr>
            <a:r>
              <a:rPr lang="ru-RU" sz="1200" dirty="0">
                <a:latin typeface="+mn-lt"/>
              </a:rPr>
              <a:t>Девушки и женщины от 12 до 60 лет</a:t>
            </a:r>
          </a:p>
          <a:p>
            <a:pPr>
              <a:defRPr/>
            </a:pPr>
            <a:r>
              <a:rPr lang="ru-RU" sz="1200" dirty="0">
                <a:latin typeface="+mn-lt"/>
              </a:rPr>
              <a:t>Дети от 5 до 12 лет</a:t>
            </a:r>
          </a:p>
          <a:p>
            <a:pPr>
              <a:defRPr/>
            </a:pPr>
            <a:r>
              <a:rPr lang="ru-RU" sz="1200" dirty="0">
                <a:latin typeface="+mn-lt"/>
              </a:rPr>
              <a:t>Проект реализовывается за счет финансовой поддержки Володарского муниципального района, взносов спортсменов, спонсорской поддержки.</a:t>
            </a:r>
          </a:p>
          <a:p>
            <a:pPr>
              <a:defRPr/>
            </a:pPr>
            <a:r>
              <a:rPr lang="ru-RU" sz="1200" dirty="0">
                <a:latin typeface="+mn-lt"/>
              </a:rPr>
              <a:t>Наши достижения: увеличение зрительского интереса к гонке (более 3 000 человек), увеличение количества спортсменов (на гонке представлены более 20 городов России и более 100 участников).</a:t>
            </a:r>
          </a:p>
        </p:txBody>
      </p:sp>
      <p:pic>
        <p:nvPicPr>
          <p:cNvPr id="4100" name="Picture 5" descr="F:\Конкурс Event-Проектов 2015\Фирменный стиль Прорыв 15\Лого\logo-event-proriv_в кривых2015-3.jpg"/>
          <p:cNvPicPr>
            <a:picLocks noChangeAspect="1" noChangeArrowheads="1"/>
          </p:cNvPicPr>
          <p:nvPr/>
        </p:nvPicPr>
        <p:blipFill>
          <a:blip r:embed="rId2" cstate="print"/>
          <a:srcRect/>
          <a:stretch>
            <a:fillRect/>
          </a:stretch>
        </p:blipFill>
        <p:spPr bwMode="auto">
          <a:xfrm>
            <a:off x="250825" y="0"/>
            <a:ext cx="1219200" cy="1219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Прямоугольник 6"/>
          <p:cNvSpPr>
            <a:spLocks noChangeArrowheads="1"/>
          </p:cNvSpPr>
          <p:nvPr/>
        </p:nvSpPr>
        <p:spPr bwMode="auto">
          <a:xfrm>
            <a:off x="2428875" y="857250"/>
            <a:ext cx="4130675" cy="368300"/>
          </a:xfrm>
          <a:prstGeom prst="rect">
            <a:avLst/>
          </a:prstGeom>
          <a:noFill/>
          <a:ln w="9525">
            <a:noFill/>
            <a:miter lim="800000"/>
            <a:headEnd/>
            <a:tailEnd/>
          </a:ln>
        </p:spPr>
        <p:txBody>
          <a:bodyPr>
            <a:spAutoFit/>
          </a:bodyPr>
          <a:lstStyle/>
          <a:p>
            <a:r>
              <a:rPr lang="ru-RU" b="1">
                <a:latin typeface="Calibri" pitchFamily="34" charset="0"/>
              </a:rPr>
              <a:t>Идея:</a:t>
            </a:r>
          </a:p>
        </p:txBody>
      </p:sp>
      <p:sp>
        <p:nvSpPr>
          <p:cNvPr id="5123" name="Прямоугольник 3"/>
          <p:cNvSpPr>
            <a:spLocks noChangeArrowheads="1"/>
          </p:cNvSpPr>
          <p:nvPr/>
        </p:nvSpPr>
        <p:spPr bwMode="auto">
          <a:xfrm>
            <a:off x="571500" y="1357313"/>
            <a:ext cx="7786688" cy="369887"/>
          </a:xfrm>
          <a:prstGeom prst="rect">
            <a:avLst/>
          </a:prstGeom>
          <a:noFill/>
          <a:ln w="9525">
            <a:noFill/>
            <a:miter lim="800000"/>
            <a:headEnd/>
            <a:tailEnd/>
          </a:ln>
        </p:spPr>
        <p:txBody>
          <a:bodyPr>
            <a:spAutoFit/>
          </a:bodyPr>
          <a:lstStyle/>
          <a:p>
            <a:pPr>
              <a:buFontTx/>
              <a:buChar char="-"/>
            </a:pPr>
            <a:r>
              <a:rPr lang="ru-RU">
                <a:latin typeface="Calibri" pitchFamily="34" charset="0"/>
              </a:rPr>
              <a:t>Спортивно-массовое мероприятие для всей семьи с элементами шоу.</a:t>
            </a:r>
          </a:p>
        </p:txBody>
      </p:sp>
      <p:pic>
        <p:nvPicPr>
          <p:cNvPr id="5124" name="Picture 5" descr="F:\Конкурс Event-Проектов 2015\Фирменный стиль Прорыв 15\Лого\logo-event-proriv_в кривых2015-3.jpg"/>
          <p:cNvPicPr>
            <a:picLocks noChangeAspect="1" noChangeArrowheads="1"/>
          </p:cNvPicPr>
          <p:nvPr/>
        </p:nvPicPr>
        <p:blipFill>
          <a:blip r:embed="rId2" cstate="print"/>
          <a:srcRect/>
          <a:stretch>
            <a:fillRect/>
          </a:stretch>
        </p:blipFill>
        <p:spPr bwMode="auto">
          <a:xfrm>
            <a:off x="250825" y="0"/>
            <a:ext cx="1219200" cy="1219200"/>
          </a:xfrm>
          <a:prstGeom prst="rect">
            <a:avLst/>
          </a:prstGeom>
          <a:noFill/>
          <a:ln w="9525">
            <a:noFill/>
            <a:miter lim="800000"/>
            <a:headEnd/>
            <a:tailEnd/>
          </a:ln>
        </p:spPr>
      </p:pic>
      <p:pic>
        <p:nvPicPr>
          <p:cNvPr id="5125" name="Рисунок 4" descr="2015_02_28_031.JPG"/>
          <p:cNvPicPr>
            <a:picLocks noChangeAspect="1"/>
          </p:cNvPicPr>
          <p:nvPr/>
        </p:nvPicPr>
        <p:blipFill>
          <a:blip r:embed="rId3" cstate="print"/>
          <a:srcRect/>
          <a:stretch>
            <a:fillRect/>
          </a:stretch>
        </p:blipFill>
        <p:spPr bwMode="auto">
          <a:xfrm>
            <a:off x="142875" y="3571875"/>
            <a:ext cx="3121025" cy="2216150"/>
          </a:xfrm>
          <a:prstGeom prst="rect">
            <a:avLst/>
          </a:prstGeom>
          <a:noFill/>
          <a:ln w="9525">
            <a:noFill/>
            <a:miter lim="800000"/>
            <a:headEnd/>
            <a:tailEnd/>
          </a:ln>
        </p:spPr>
      </p:pic>
      <p:pic>
        <p:nvPicPr>
          <p:cNvPr id="5126" name="Рисунок 5" descr="2015_02_28_369.JPG"/>
          <p:cNvPicPr>
            <a:picLocks noChangeAspect="1"/>
          </p:cNvPicPr>
          <p:nvPr/>
        </p:nvPicPr>
        <p:blipFill>
          <a:blip r:embed="rId4" cstate="print"/>
          <a:srcRect/>
          <a:stretch>
            <a:fillRect/>
          </a:stretch>
        </p:blipFill>
        <p:spPr bwMode="auto">
          <a:xfrm>
            <a:off x="6000750" y="2428875"/>
            <a:ext cx="2157413" cy="3121025"/>
          </a:xfrm>
          <a:prstGeom prst="rect">
            <a:avLst/>
          </a:prstGeom>
          <a:noFill/>
          <a:ln w="9525">
            <a:noFill/>
            <a:miter lim="800000"/>
            <a:headEnd/>
            <a:tailEnd/>
          </a:ln>
        </p:spPr>
      </p:pic>
      <p:pic>
        <p:nvPicPr>
          <p:cNvPr id="5127" name="Рисунок 6" descr="2015_02_28_033.JPG"/>
          <p:cNvPicPr>
            <a:picLocks noChangeAspect="1"/>
          </p:cNvPicPr>
          <p:nvPr/>
        </p:nvPicPr>
        <p:blipFill>
          <a:blip r:embed="rId5" cstate="print"/>
          <a:srcRect/>
          <a:stretch>
            <a:fillRect/>
          </a:stretch>
        </p:blipFill>
        <p:spPr bwMode="auto">
          <a:xfrm>
            <a:off x="3071813" y="4214813"/>
            <a:ext cx="3121025" cy="2419350"/>
          </a:xfrm>
          <a:prstGeom prst="rect">
            <a:avLst/>
          </a:prstGeom>
          <a:noFill/>
          <a:ln w="9525">
            <a:noFill/>
            <a:miter lim="800000"/>
            <a:headEnd/>
            <a:tailEnd/>
          </a:ln>
        </p:spPr>
      </p:pic>
      <p:pic>
        <p:nvPicPr>
          <p:cNvPr id="5128" name="Рисунок 7" descr="3.jpg"/>
          <p:cNvPicPr>
            <a:picLocks noChangeAspect="1"/>
          </p:cNvPicPr>
          <p:nvPr/>
        </p:nvPicPr>
        <p:blipFill>
          <a:blip r:embed="rId6" cstate="print"/>
          <a:srcRect/>
          <a:stretch>
            <a:fillRect/>
          </a:stretch>
        </p:blipFill>
        <p:spPr bwMode="auto">
          <a:xfrm>
            <a:off x="2643188" y="1785938"/>
            <a:ext cx="3121025" cy="20812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Прямоугольник 6"/>
          <p:cNvSpPr>
            <a:spLocks noChangeArrowheads="1"/>
          </p:cNvSpPr>
          <p:nvPr/>
        </p:nvSpPr>
        <p:spPr bwMode="auto">
          <a:xfrm>
            <a:off x="2000250" y="642938"/>
            <a:ext cx="4130675" cy="369887"/>
          </a:xfrm>
          <a:prstGeom prst="rect">
            <a:avLst/>
          </a:prstGeom>
          <a:noFill/>
          <a:ln w="9525">
            <a:noFill/>
            <a:miter lim="800000"/>
            <a:headEnd/>
            <a:tailEnd/>
          </a:ln>
        </p:spPr>
        <p:txBody>
          <a:bodyPr>
            <a:spAutoFit/>
          </a:bodyPr>
          <a:lstStyle/>
          <a:p>
            <a:r>
              <a:rPr lang="ru-RU" b="1">
                <a:latin typeface="Calibri" pitchFamily="34" charset="0"/>
              </a:rPr>
              <a:t>Выполнение</a:t>
            </a:r>
            <a:r>
              <a:rPr lang="ru-RU">
                <a:latin typeface="Calibri" pitchFamily="34" charset="0"/>
              </a:rPr>
              <a:t>:</a:t>
            </a:r>
          </a:p>
        </p:txBody>
      </p:sp>
      <p:sp>
        <p:nvSpPr>
          <p:cNvPr id="8" name="Прямоугольник 3"/>
          <p:cNvSpPr>
            <a:spLocks noChangeArrowheads="1"/>
          </p:cNvSpPr>
          <p:nvPr/>
        </p:nvSpPr>
        <p:spPr bwMode="auto">
          <a:xfrm>
            <a:off x="1428750" y="500063"/>
            <a:ext cx="6357938" cy="5894387"/>
          </a:xfrm>
          <a:prstGeom prst="rect">
            <a:avLst/>
          </a:prstGeom>
          <a:noFill/>
          <a:ln w="9525">
            <a:noFill/>
            <a:miter lim="800000"/>
            <a:headEnd/>
            <a:tailEnd/>
          </a:ln>
        </p:spPr>
        <p:txBody>
          <a:bodyPr>
            <a:spAutoFit/>
          </a:bodyPr>
          <a:lstStyle/>
          <a:p>
            <a:pPr>
              <a:defRPr/>
            </a:pPr>
            <a:endParaRPr lang="ru-RU" dirty="0">
              <a:latin typeface="+mn-lt"/>
            </a:endParaRPr>
          </a:p>
          <a:p>
            <a:pPr>
              <a:defRPr/>
            </a:pPr>
            <a:endParaRPr lang="ru-RU" dirty="0">
              <a:latin typeface="+mn-lt"/>
            </a:endParaRPr>
          </a:p>
          <a:p>
            <a:pPr>
              <a:defRPr/>
            </a:pPr>
            <a:r>
              <a:rPr lang="ru-RU" sz="1100" dirty="0">
                <a:latin typeface="+mn-lt"/>
              </a:rPr>
              <a:t>-</a:t>
            </a:r>
            <a:r>
              <a:rPr lang="ru-RU" sz="1100" dirty="0">
                <a:latin typeface="Calibri" pitchFamily="34" charset="0"/>
              </a:rPr>
              <a:t>Размещение развлекательных центров, аттракционов, </a:t>
            </a:r>
          </a:p>
          <a:p>
            <a:pPr>
              <a:buFontTx/>
              <a:buChar char="-"/>
              <a:defRPr/>
            </a:pPr>
            <a:r>
              <a:rPr lang="ru-RU" sz="1100" dirty="0">
                <a:latin typeface="Calibri" pitchFamily="34" charset="0"/>
              </a:rPr>
              <a:t>Точки горячего питания на улице, кафе в теплом помещении, </a:t>
            </a:r>
          </a:p>
          <a:p>
            <a:pPr>
              <a:buFontTx/>
              <a:buChar char="-"/>
              <a:defRPr/>
            </a:pPr>
            <a:r>
              <a:rPr lang="ru-RU" sz="1100" dirty="0">
                <a:latin typeface="Calibri" pitchFamily="34" charset="0"/>
              </a:rPr>
              <a:t>Сувенирные лавки</a:t>
            </a:r>
          </a:p>
          <a:p>
            <a:pPr>
              <a:buFontTx/>
              <a:buChar char="-"/>
              <a:defRPr/>
            </a:pPr>
            <a:r>
              <a:rPr lang="ru-RU" sz="1100" dirty="0">
                <a:latin typeface="Calibri" pitchFamily="34" charset="0"/>
              </a:rPr>
              <a:t>Работа аниматоров со зрителями</a:t>
            </a:r>
          </a:p>
          <a:p>
            <a:pPr>
              <a:buFontTx/>
              <a:buChar char="-"/>
              <a:defRPr/>
            </a:pPr>
            <a:r>
              <a:rPr lang="ru-RU" sz="1100" dirty="0">
                <a:latin typeface="Calibri" pitchFamily="34" charset="0"/>
              </a:rPr>
              <a:t>Конкурсы и розыгрыши призов для зрителей от компаний-спонсоров</a:t>
            </a:r>
          </a:p>
          <a:p>
            <a:pPr>
              <a:buFontTx/>
              <a:buChar char="-"/>
              <a:defRPr/>
            </a:pPr>
            <a:r>
              <a:rPr lang="ru-RU" sz="1100" dirty="0">
                <a:latin typeface="Calibri" pitchFamily="34" charset="0"/>
              </a:rPr>
              <a:t>Оснащение стадиона </a:t>
            </a:r>
            <a:r>
              <a:rPr lang="ru-RU" sz="1100" dirty="0" err="1">
                <a:latin typeface="Calibri" pitchFamily="34" charset="0"/>
              </a:rPr>
              <a:t>биотуалетами</a:t>
            </a:r>
            <a:r>
              <a:rPr lang="ru-RU" sz="1100" dirty="0">
                <a:latin typeface="Calibri" pitchFamily="34" charset="0"/>
              </a:rPr>
              <a:t> для гостей</a:t>
            </a:r>
          </a:p>
          <a:p>
            <a:pPr>
              <a:buFontTx/>
              <a:buChar char="-"/>
              <a:defRPr/>
            </a:pPr>
            <a:r>
              <a:rPr lang="ru-RU" sz="1100" dirty="0">
                <a:latin typeface="Calibri" pitchFamily="34" charset="0"/>
              </a:rPr>
              <a:t>Выделенная зона спортивного городка для спортсменов и их команд</a:t>
            </a:r>
          </a:p>
          <a:p>
            <a:pPr>
              <a:buFontTx/>
              <a:buChar char="-"/>
              <a:defRPr/>
            </a:pPr>
            <a:r>
              <a:rPr lang="ru-RU" sz="1100" dirty="0">
                <a:latin typeface="Calibri" pitchFamily="34" charset="0"/>
              </a:rPr>
              <a:t>Подготовка трасс различной сложности и протяженности для всех категорий гонщиков: 5, 7, 10, 18 км</a:t>
            </a:r>
          </a:p>
          <a:p>
            <a:pPr>
              <a:buFontTx/>
              <a:buChar char="-"/>
              <a:defRPr/>
            </a:pPr>
            <a:r>
              <a:rPr lang="ru-RU" sz="1100" dirty="0">
                <a:latin typeface="Calibri" pitchFamily="34" charset="0"/>
              </a:rPr>
              <a:t>Устройство стартового и финишного коридоров требуемых размеров</a:t>
            </a:r>
          </a:p>
          <a:p>
            <a:pPr>
              <a:buFontTx/>
              <a:buChar char="-"/>
              <a:defRPr/>
            </a:pPr>
            <a:r>
              <a:rPr lang="ru-RU" sz="1100" dirty="0">
                <a:latin typeface="Calibri" pitchFamily="34" charset="0"/>
              </a:rPr>
              <a:t>Привлечение судейских  и волонтерских бригад, </a:t>
            </a:r>
          </a:p>
          <a:p>
            <a:pPr>
              <a:buFontTx/>
              <a:buChar char="-"/>
              <a:defRPr/>
            </a:pPr>
            <a:r>
              <a:rPr lang="ru-RU" sz="1100" dirty="0">
                <a:latin typeface="Calibri" pitchFamily="34" charset="0"/>
              </a:rPr>
              <a:t>Оснащение техническими средствами, позволяющими проводить спортивные соревнования: хронометры, сканеры, электронные отсечки, цифровое табло</a:t>
            </a:r>
          </a:p>
          <a:p>
            <a:pPr>
              <a:buFontTx/>
              <a:buChar char="-"/>
              <a:defRPr/>
            </a:pPr>
            <a:r>
              <a:rPr lang="ru-RU" sz="1100" dirty="0">
                <a:latin typeface="Calibri" pitchFamily="34" charset="0"/>
              </a:rPr>
              <a:t>Подготовка трасс к соревнованиям с помощью погрузчиков, грейдеров, снегоходов</a:t>
            </a:r>
          </a:p>
          <a:p>
            <a:pPr>
              <a:buFontTx/>
              <a:buChar char="-"/>
              <a:defRPr/>
            </a:pPr>
            <a:r>
              <a:rPr lang="ru-RU" sz="1100" dirty="0">
                <a:latin typeface="Calibri" pitchFamily="34" charset="0"/>
              </a:rPr>
              <a:t>Создание специальных программ для регистрации гонщиков и подсчета результатов заездов</a:t>
            </a:r>
          </a:p>
          <a:p>
            <a:pPr>
              <a:buFontTx/>
              <a:buChar char="-"/>
              <a:defRPr/>
            </a:pPr>
            <a:r>
              <a:rPr lang="ru-RU" sz="1100" dirty="0">
                <a:latin typeface="Calibri" pitchFamily="34" charset="0"/>
              </a:rPr>
              <a:t>Основными каналами коммуникаций являются: </a:t>
            </a:r>
            <a:r>
              <a:rPr lang="en-US" sz="1100" dirty="0">
                <a:latin typeface="Calibri" pitchFamily="34" charset="0"/>
                <a:hlinkClick r:id="rId2"/>
              </a:rPr>
              <a:t>http://vk.com/public64825685</a:t>
            </a:r>
            <a:r>
              <a:rPr lang="ru-RU" sz="1100" dirty="0">
                <a:latin typeface="Calibri" pitchFamily="34" charset="0"/>
              </a:rPr>
              <a:t> ,</a:t>
            </a:r>
          </a:p>
          <a:p>
            <a:pPr>
              <a:buFontTx/>
              <a:buChar char="-"/>
              <a:defRPr/>
            </a:pPr>
            <a:r>
              <a:rPr lang="en-US" sz="1100" dirty="0">
                <a:latin typeface="Calibri" pitchFamily="34" charset="0"/>
                <a:hlinkClick r:id="rId3"/>
              </a:rPr>
              <a:t>https://www.facebook.com/zimnyaskazka/?ref=bookmarks</a:t>
            </a:r>
            <a:r>
              <a:rPr lang="ru-RU" sz="1100" dirty="0">
                <a:latin typeface="Calibri" pitchFamily="34" charset="0"/>
              </a:rPr>
              <a:t> , </a:t>
            </a:r>
            <a:r>
              <a:rPr lang="en-US" sz="1100" dirty="0">
                <a:latin typeface="Calibri" pitchFamily="34" charset="0"/>
                <a:hlinkClick r:id="rId4"/>
              </a:rPr>
              <a:t>http://husky.forum.ru/index.php/topic,64702.0.html</a:t>
            </a:r>
            <a:r>
              <a:rPr lang="ru-RU" sz="1100" dirty="0">
                <a:latin typeface="Calibri" pitchFamily="34" charset="0"/>
              </a:rPr>
              <a:t> ,</a:t>
            </a:r>
          </a:p>
          <a:p>
            <a:pPr>
              <a:buFontTx/>
              <a:buChar char="-"/>
              <a:defRPr/>
            </a:pPr>
            <a:r>
              <a:rPr lang="en-US" sz="1100" dirty="0">
                <a:latin typeface="Calibri" pitchFamily="34" charset="0"/>
                <a:hlinkClick r:id="rId5"/>
              </a:rPr>
              <a:t>http://ok.ru/zimnyaskazka</a:t>
            </a:r>
            <a:r>
              <a:rPr lang="ru-RU" sz="1100" dirty="0">
                <a:latin typeface="Calibri" pitchFamily="34" charset="0"/>
              </a:rPr>
              <a:t> </a:t>
            </a:r>
          </a:p>
          <a:p>
            <a:pPr>
              <a:buFontTx/>
              <a:buChar char="-"/>
              <a:defRPr/>
            </a:pPr>
            <a:r>
              <a:rPr lang="ru-RU" sz="1100" dirty="0">
                <a:latin typeface="Calibri" pitchFamily="34" charset="0"/>
              </a:rPr>
              <a:t>Объявление гонки  для спортсменов происходит на форуме для владельцев собак пород Сибирский </a:t>
            </a:r>
            <a:r>
              <a:rPr lang="ru-RU" sz="1100" dirty="0" err="1">
                <a:latin typeface="Calibri" pitchFamily="34" charset="0"/>
              </a:rPr>
              <a:t>хаски</a:t>
            </a:r>
            <a:r>
              <a:rPr lang="ru-RU" sz="1100" dirty="0">
                <a:latin typeface="Calibri" pitchFamily="34" charset="0"/>
              </a:rPr>
              <a:t>, </a:t>
            </a:r>
            <a:r>
              <a:rPr lang="ru-RU" sz="1100" dirty="0" err="1">
                <a:latin typeface="Calibri" pitchFamily="34" charset="0"/>
              </a:rPr>
              <a:t>Аляскинский</a:t>
            </a:r>
            <a:r>
              <a:rPr lang="ru-RU" sz="1100" dirty="0">
                <a:latin typeface="Calibri" pitchFamily="34" charset="0"/>
              </a:rPr>
              <a:t> </a:t>
            </a:r>
            <a:r>
              <a:rPr lang="ru-RU" sz="1100" dirty="0" err="1">
                <a:latin typeface="Calibri" pitchFamily="34" charset="0"/>
              </a:rPr>
              <a:t>маламут</a:t>
            </a:r>
            <a:r>
              <a:rPr lang="ru-RU" sz="1100" dirty="0">
                <a:latin typeface="Calibri" pitchFamily="34" charset="0"/>
              </a:rPr>
              <a:t>, Самоедская лайка - </a:t>
            </a:r>
            <a:r>
              <a:rPr lang="en-US" sz="1100" dirty="0">
                <a:latin typeface="Calibri" pitchFamily="34" charset="0"/>
                <a:hlinkClick r:id="rId6"/>
              </a:rPr>
              <a:t>http://husky.forum.ru/index.php/topic,64702.150.html</a:t>
            </a:r>
            <a:endParaRPr lang="ru-RU" sz="1100" dirty="0">
              <a:latin typeface="Calibri" pitchFamily="34" charset="0"/>
            </a:endParaRPr>
          </a:p>
          <a:p>
            <a:pPr>
              <a:defRPr/>
            </a:pPr>
            <a:r>
              <a:rPr lang="ru-RU" sz="1100" dirty="0">
                <a:latin typeface="Calibri" pitchFamily="34" charset="0"/>
              </a:rPr>
              <a:t>-Оповещение зрителей проводится в </a:t>
            </a:r>
            <a:r>
              <a:rPr lang="ru-RU" sz="1100" dirty="0" err="1">
                <a:latin typeface="Calibri" pitchFamily="34" charset="0"/>
              </a:rPr>
              <a:t>соцсетях</a:t>
            </a:r>
            <a:r>
              <a:rPr lang="ru-RU" sz="1100" dirty="0">
                <a:latin typeface="Calibri" pitchFamily="34" charset="0"/>
              </a:rPr>
              <a:t>, на </a:t>
            </a:r>
            <a:r>
              <a:rPr lang="ru-RU" sz="1100" dirty="0" err="1">
                <a:latin typeface="Calibri" pitchFamily="34" charset="0"/>
              </a:rPr>
              <a:t>интернет-порталах</a:t>
            </a:r>
            <a:r>
              <a:rPr lang="ru-RU" sz="1100" dirty="0">
                <a:latin typeface="Calibri" pitchFamily="34" charset="0"/>
              </a:rPr>
              <a:t>, в маршрутных такси, в газетах Нижегородской области</a:t>
            </a:r>
          </a:p>
          <a:p>
            <a:pPr>
              <a:buFontTx/>
              <a:buChar char="-"/>
              <a:defRPr/>
            </a:pPr>
            <a:r>
              <a:rPr lang="ru-RU" sz="1100" dirty="0">
                <a:latin typeface="Calibri" pitchFamily="34" charset="0"/>
              </a:rPr>
              <a:t>В гонке принимают участие более ста спортсменов</a:t>
            </a:r>
          </a:p>
          <a:p>
            <a:pPr>
              <a:buFontTx/>
              <a:buChar char="-"/>
              <a:defRPr/>
            </a:pPr>
            <a:r>
              <a:rPr lang="ru-RU" sz="1100" dirty="0">
                <a:latin typeface="Calibri" pitchFamily="34" charset="0"/>
              </a:rPr>
              <a:t>Посещают «Зимнюю сказку» более 3000 зрителей</a:t>
            </a:r>
          </a:p>
          <a:p>
            <a:pPr>
              <a:buFontTx/>
              <a:buChar char="-"/>
              <a:defRPr/>
            </a:pPr>
            <a:r>
              <a:rPr lang="ru-RU" sz="1100" dirty="0">
                <a:latin typeface="Calibri" pitchFamily="34" charset="0"/>
              </a:rPr>
              <a:t>Начало подготовки к соревнованиям  - август предыдущего года. Ведутся переговоры с компаниями –спонсорами, начинается расчистка трасс и их дальнейшая укатка, за неделю до гонки начинается монтаж территории стадиона, расчищаются парковки, информируется население п. Решетиха о перекрытии движения транспорта на нескольких направлениях и предлагаются альтернативные маршруты.</a:t>
            </a:r>
          </a:p>
          <a:p>
            <a:pPr>
              <a:buFontTx/>
              <a:buChar char="-"/>
              <a:defRPr/>
            </a:pPr>
            <a:r>
              <a:rPr lang="ru-RU" sz="1100" dirty="0">
                <a:latin typeface="Calibri" pitchFamily="34" charset="0"/>
              </a:rPr>
              <a:t>В течение двух месяцев до гонки реализовывается масштабная коммуникация со зрителями.</a:t>
            </a:r>
          </a:p>
          <a:p>
            <a:pPr>
              <a:buFontTx/>
              <a:buChar char="-"/>
              <a:defRPr/>
            </a:pPr>
            <a:r>
              <a:rPr lang="ru-RU" sz="1100" dirty="0">
                <a:latin typeface="Calibri" pitchFamily="34" charset="0"/>
              </a:rPr>
              <a:t>«Зимняя сказка» длится два дня.</a:t>
            </a:r>
          </a:p>
        </p:txBody>
      </p:sp>
      <p:pic>
        <p:nvPicPr>
          <p:cNvPr id="6148" name="Picture 5" descr="F:\Конкурс Event-Проектов 2015\Фирменный стиль Прорыв 15\Лого\logo-event-proriv_в кривых2015-3.jpg"/>
          <p:cNvPicPr>
            <a:picLocks noChangeAspect="1" noChangeArrowheads="1"/>
          </p:cNvPicPr>
          <p:nvPr/>
        </p:nvPicPr>
        <p:blipFill>
          <a:blip r:embed="rId7" cstate="print"/>
          <a:srcRect/>
          <a:stretch>
            <a:fillRect/>
          </a:stretch>
        </p:blipFill>
        <p:spPr bwMode="auto">
          <a:xfrm>
            <a:off x="179388" y="0"/>
            <a:ext cx="1219200" cy="1219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Прямоугольник 6"/>
          <p:cNvSpPr>
            <a:spLocks noChangeArrowheads="1"/>
          </p:cNvSpPr>
          <p:nvPr/>
        </p:nvSpPr>
        <p:spPr bwMode="auto">
          <a:xfrm>
            <a:off x="2500313" y="785813"/>
            <a:ext cx="4130675" cy="369887"/>
          </a:xfrm>
          <a:prstGeom prst="rect">
            <a:avLst/>
          </a:prstGeom>
          <a:noFill/>
          <a:ln w="9525">
            <a:noFill/>
            <a:miter lim="800000"/>
            <a:headEnd/>
            <a:tailEnd/>
          </a:ln>
        </p:spPr>
        <p:txBody>
          <a:bodyPr>
            <a:spAutoFit/>
          </a:bodyPr>
          <a:lstStyle/>
          <a:p>
            <a:r>
              <a:rPr lang="ru-RU" b="1">
                <a:latin typeface="Calibri" pitchFamily="34" charset="0"/>
              </a:rPr>
              <a:t>Эффективность:</a:t>
            </a:r>
          </a:p>
        </p:txBody>
      </p:sp>
      <p:sp>
        <p:nvSpPr>
          <p:cNvPr id="6" name="Прямоугольник 3"/>
          <p:cNvSpPr>
            <a:spLocks noChangeArrowheads="1"/>
          </p:cNvSpPr>
          <p:nvPr/>
        </p:nvSpPr>
        <p:spPr bwMode="auto">
          <a:xfrm>
            <a:off x="785813" y="1214438"/>
            <a:ext cx="7786687" cy="5262562"/>
          </a:xfrm>
          <a:prstGeom prst="rect">
            <a:avLst/>
          </a:prstGeom>
          <a:noFill/>
          <a:ln w="9525">
            <a:noFill/>
            <a:miter lim="800000"/>
            <a:headEnd/>
            <a:tailEnd/>
          </a:ln>
        </p:spPr>
        <p:txBody>
          <a:bodyPr>
            <a:spAutoFit/>
          </a:bodyPr>
          <a:lstStyle/>
          <a:p>
            <a:pPr>
              <a:buFontTx/>
              <a:buChar char="-"/>
              <a:defRPr/>
            </a:pPr>
            <a:r>
              <a:rPr lang="ru-RU" sz="1100" dirty="0">
                <a:latin typeface="+mn-lt"/>
              </a:rPr>
              <a:t>В настоящий момент мы с полной уверенностью можем сказать, что все поставленные задачи нами выполнены успешно. Мы достигли тех целей, которые стояли перед оргкомитетом. «Зимняя сказка» приобрела статус ежегодной всероссийской гонки. Собаки северных ездовых пород стали весьма популярными у населения – более 1000 владельцев в Нижегородской области. Количество новых спортсменов, вовлеченных в гонку растет с каждым годом и их значительную часть составляют дети и юниоры, в т.ч  из Нижегородской области. Администрация Володарского муниципального района заинтересована в проведении «Зимней сказки» на территории муниципального округа -  ежегодное выделение финансовой, технической поддержки. Мы получаем ежедневно сотни восторженных откликов от зрителей гонки, которые  с нетерпением ждут продолжения. Вот примеры:</a:t>
            </a:r>
          </a:p>
          <a:p>
            <a:pPr>
              <a:buFontTx/>
              <a:buChar char="-"/>
              <a:defRPr/>
            </a:pPr>
            <a:r>
              <a:rPr lang="ru-RU" sz="1100" dirty="0">
                <a:hlinkClick r:id="rId2"/>
              </a:rPr>
              <a:t>Катерина </a:t>
            </a:r>
            <a:r>
              <a:rPr lang="ru-RU" sz="1100" dirty="0" err="1">
                <a:hlinkClick r:id="rId2"/>
              </a:rPr>
              <a:t>Шашлова</a:t>
            </a:r>
            <a:r>
              <a:rPr lang="ru-RU" sz="1100" dirty="0"/>
              <a:t>: </a:t>
            </a:r>
            <a:r>
              <a:rPr lang="ru-RU" sz="1050" dirty="0"/>
              <a:t>«Зимняя сказка, это то что я с нетерпением жду! Сама я не занимаюсь ездовым видом спорта, но я обожаю Сибирских </a:t>
            </a:r>
            <a:r>
              <a:rPr lang="ru-RU" sz="1050" dirty="0" err="1"/>
              <a:t>хасок</a:t>
            </a:r>
            <a:r>
              <a:rPr lang="ru-RU" sz="1050" dirty="0"/>
              <a:t>, </a:t>
            </a:r>
            <a:r>
              <a:rPr lang="ru-RU" sz="1050" dirty="0" err="1"/>
              <a:t>маломутов</a:t>
            </a:r>
            <a:r>
              <a:rPr lang="ru-RU" sz="1050" dirty="0"/>
              <a:t>, самоедов, и собак в принципе)) Это настолько сильный заряд положительных эмоций, не передать словами!!!)) Ты мерзнешь, пьешь горячий чай, но стоит помять </a:t>
            </a:r>
            <a:r>
              <a:rPr lang="ru-RU" sz="1050" dirty="0" err="1"/>
              <a:t>Хасечку</a:t>
            </a:r>
            <a:r>
              <a:rPr lang="ru-RU" sz="1050" dirty="0"/>
              <a:t> доброго </a:t>
            </a:r>
            <a:r>
              <a:rPr lang="ru-RU" sz="1050" dirty="0" err="1"/>
              <a:t>такого...и</a:t>
            </a:r>
            <a:r>
              <a:rPr lang="ru-RU" sz="1050" dirty="0"/>
              <a:t> забываешь обо всех проблемах) Зимняя сказка определенно нужна!!!»</a:t>
            </a:r>
          </a:p>
          <a:p>
            <a:pPr>
              <a:buFontTx/>
              <a:buChar char="-"/>
              <a:defRPr/>
            </a:pPr>
            <a:r>
              <a:rPr lang="ru-RU" sz="1050" dirty="0">
                <a:hlinkClick r:id="rId3"/>
              </a:rPr>
              <a:t>Светлана Лапшина</a:t>
            </a:r>
            <a:r>
              <a:rPr lang="ru-RU" sz="1050" dirty="0"/>
              <a:t>: «С огромным нетерпением ждем Зимнюю Сказку! Нам только 10 месяцев и мы еще не видели настоящей зимы, но мы уже с нетерпением ждем " Зимнюю сказку". Для нас это общение , заряд положительных эмоций, активные игры с собачками нашей породы, </a:t>
            </a:r>
            <a:r>
              <a:rPr lang="ru-RU" sz="1050" dirty="0" err="1"/>
              <a:t>перенятие</a:t>
            </a:r>
            <a:r>
              <a:rPr lang="ru-RU" sz="1050" dirty="0"/>
              <a:t> опыта у опытных " </a:t>
            </a:r>
            <a:r>
              <a:rPr lang="ru-RU" sz="1050" dirty="0" err="1"/>
              <a:t>Хасятников</a:t>
            </a:r>
            <a:r>
              <a:rPr lang="ru-RU" sz="1050" dirty="0"/>
              <a:t>", заведение дружбы и советы по воспитанию и просто приятное провождение времени. А самое главное - заряд позитива на весь год. Очень ждем!!!!»</a:t>
            </a:r>
          </a:p>
          <a:p>
            <a:pPr>
              <a:buFontTx/>
              <a:buChar char="-"/>
              <a:defRPr/>
            </a:pPr>
            <a:r>
              <a:rPr lang="ru-RU" sz="1050" u="sng" dirty="0">
                <a:hlinkClick r:id="rId4"/>
              </a:rPr>
              <a:t>Наталья </a:t>
            </a:r>
            <a:r>
              <a:rPr lang="ru-RU" sz="1050" u="sng" dirty="0" err="1">
                <a:hlinkClick r:id="rId4"/>
              </a:rPr>
              <a:t>Сичкар</a:t>
            </a:r>
            <a:r>
              <a:rPr lang="ru-RU" sz="1050" u="sng" dirty="0">
                <a:hlinkClick r:id="rId4"/>
              </a:rPr>
              <a:t> (</a:t>
            </a:r>
            <a:r>
              <a:rPr lang="ru-RU" sz="1050" u="sng" dirty="0" err="1">
                <a:hlinkClick r:id="rId4"/>
              </a:rPr>
              <a:t>Ситчихина</a:t>
            </a:r>
            <a:r>
              <a:rPr lang="ru-RU" sz="1050" u="sng" dirty="0">
                <a:hlinkClick r:id="rId4"/>
              </a:rPr>
              <a:t>)</a:t>
            </a:r>
            <a:r>
              <a:rPr lang="ru-RU" sz="1050" u="sng" dirty="0"/>
              <a:t>: «</a:t>
            </a:r>
            <a:r>
              <a:rPr lang="ru-RU" sz="1050" dirty="0"/>
              <a:t>Да-да, нужна! Наша семья просто влюблена в Зимнюю сказку. А в этом году мой сын даже тренируется, чтоб выступить с собакой в стартах детской группы!»</a:t>
            </a:r>
          </a:p>
          <a:p>
            <a:pPr>
              <a:buFontTx/>
              <a:buChar char="-"/>
              <a:defRPr/>
            </a:pPr>
            <a:r>
              <a:rPr lang="ru-RU" sz="1100" dirty="0">
                <a:latin typeface="Calibri" pitchFamily="34" charset="0"/>
              </a:rPr>
              <a:t>Основными проблемами, которые возникли в стадии подготовки соревнований, явились: информирование населения о проведении мероприятия и подготовка качественной трассы для спортсменов. Оргкомитетом было принято решение привлечь к информационной поддержке  СМИ Нижегородской области на условиях информационного спонсирования. На </a:t>
            </a:r>
            <a:r>
              <a:rPr lang="ru-RU" sz="1100" dirty="0" err="1">
                <a:latin typeface="Calibri" pitchFamily="34" charset="0"/>
              </a:rPr>
              <a:t>интернет-порталах</a:t>
            </a:r>
            <a:r>
              <a:rPr lang="ru-RU" sz="1100" dirty="0">
                <a:latin typeface="Calibri" pitchFamily="34" charset="0"/>
              </a:rPr>
              <a:t>, в газетах, на телевидении, в маршрутных такси прошли анонсы гонки.</a:t>
            </a:r>
          </a:p>
          <a:p>
            <a:pPr>
              <a:buFontTx/>
              <a:buChar char="-"/>
              <a:defRPr/>
            </a:pPr>
            <a:r>
              <a:rPr lang="ru-RU" sz="1100" dirty="0">
                <a:latin typeface="Calibri" pitchFamily="34" charset="0"/>
              </a:rPr>
              <a:t>К подготовке трасс была привлечена техника: тракторы, погрузчики, снегоходы.  Проводилась выборка маршрутов так, чтобы трассы были  не только технически безупречными, но и красивыми. Ведь это «Зимняя сказка»! Она обязана впечатлять, запоминаться, удивлять. </a:t>
            </a:r>
          </a:p>
          <a:p>
            <a:pPr>
              <a:buFontTx/>
              <a:buChar char="-"/>
              <a:defRPr/>
            </a:pPr>
            <a:r>
              <a:rPr lang="ru-RU" sz="1100" dirty="0">
                <a:latin typeface="Calibri" pitchFamily="34" charset="0"/>
              </a:rPr>
              <a:t>Для стимуляции интереса публики к мероприятию были приглашены творческие коллективы дворцов культуры Володарского района, которые реализуют широкую развлекательную программу в течение двух дней проведения соревнований. На «Зимней сказке» работают десятки аккредитованных фото и </a:t>
            </a:r>
            <a:r>
              <a:rPr lang="ru-RU" sz="1100" dirty="0" err="1">
                <a:latin typeface="Calibri" pitchFamily="34" charset="0"/>
              </a:rPr>
              <a:t>теле-корреспондентов</a:t>
            </a:r>
            <a:r>
              <a:rPr lang="ru-RU" sz="1100" dirty="0">
                <a:latin typeface="Calibri" pitchFamily="34" charset="0"/>
              </a:rPr>
              <a:t>, освещающих гонку в СМИ.</a:t>
            </a:r>
          </a:p>
          <a:p>
            <a:pPr>
              <a:buFontTx/>
              <a:buChar char="-"/>
              <a:defRPr/>
            </a:pPr>
            <a:r>
              <a:rPr lang="ru-RU" sz="1100" dirty="0">
                <a:latin typeface="Calibri" pitchFamily="34" charset="0"/>
              </a:rPr>
              <a:t>Ростовая кукла Хаски стала символом «Зимней сказки». С ней стремятся сделать фото на память о гонке все зрители.</a:t>
            </a:r>
          </a:p>
        </p:txBody>
      </p:sp>
      <p:pic>
        <p:nvPicPr>
          <p:cNvPr id="7172" name="Picture 5" descr="F:\Конкурс Event-Проектов 2015\Фирменный стиль Прорыв 15\Лого\logo-event-proriv_в кривых2015-3.jpg"/>
          <p:cNvPicPr>
            <a:picLocks noChangeAspect="1" noChangeArrowheads="1"/>
          </p:cNvPicPr>
          <p:nvPr/>
        </p:nvPicPr>
        <p:blipFill>
          <a:blip r:embed="rId5" cstate="print"/>
          <a:srcRect/>
          <a:stretch>
            <a:fillRect/>
          </a:stretch>
        </p:blipFill>
        <p:spPr bwMode="auto">
          <a:xfrm>
            <a:off x="250825" y="0"/>
            <a:ext cx="1219200" cy="1219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Прямоугольник 6"/>
          <p:cNvSpPr>
            <a:spLocks noChangeArrowheads="1"/>
          </p:cNvSpPr>
          <p:nvPr/>
        </p:nvSpPr>
        <p:spPr bwMode="auto">
          <a:xfrm>
            <a:off x="3000375" y="571500"/>
            <a:ext cx="4130675" cy="369888"/>
          </a:xfrm>
          <a:prstGeom prst="rect">
            <a:avLst/>
          </a:prstGeom>
          <a:noFill/>
          <a:ln w="9525">
            <a:noFill/>
            <a:miter lim="800000"/>
            <a:headEnd/>
            <a:tailEnd/>
          </a:ln>
        </p:spPr>
        <p:txBody>
          <a:bodyPr>
            <a:spAutoFit/>
          </a:bodyPr>
          <a:lstStyle/>
          <a:p>
            <a:r>
              <a:rPr lang="ru-RU" b="1">
                <a:latin typeface="Calibri" pitchFamily="34" charset="0"/>
              </a:rPr>
              <a:t>Гонщики:</a:t>
            </a:r>
          </a:p>
        </p:txBody>
      </p:sp>
      <p:pic>
        <p:nvPicPr>
          <p:cNvPr id="8195" name="Picture 5" descr="F:\Конкурс Event-Проектов 2015\Фирменный стиль Прорыв 15\Лого\logo-event-proriv_в кривых2015-3.jpg"/>
          <p:cNvPicPr>
            <a:picLocks noChangeAspect="1" noChangeArrowheads="1"/>
          </p:cNvPicPr>
          <p:nvPr/>
        </p:nvPicPr>
        <p:blipFill>
          <a:blip r:embed="rId2" cstate="print"/>
          <a:srcRect/>
          <a:stretch>
            <a:fillRect/>
          </a:stretch>
        </p:blipFill>
        <p:spPr bwMode="auto">
          <a:xfrm>
            <a:off x="250825" y="0"/>
            <a:ext cx="1219200" cy="1219200"/>
          </a:xfrm>
          <a:prstGeom prst="rect">
            <a:avLst/>
          </a:prstGeom>
          <a:noFill/>
          <a:ln w="9525">
            <a:noFill/>
            <a:miter lim="800000"/>
            <a:headEnd/>
            <a:tailEnd/>
          </a:ln>
        </p:spPr>
      </p:pic>
      <p:pic>
        <p:nvPicPr>
          <p:cNvPr id="8196" name="Рисунок 4" descr="025A6521 (2).jpg"/>
          <p:cNvPicPr>
            <a:picLocks noChangeAspect="1"/>
          </p:cNvPicPr>
          <p:nvPr/>
        </p:nvPicPr>
        <p:blipFill>
          <a:blip r:embed="rId3" cstate="print"/>
          <a:srcRect/>
          <a:stretch>
            <a:fillRect/>
          </a:stretch>
        </p:blipFill>
        <p:spPr bwMode="auto">
          <a:xfrm>
            <a:off x="3500438" y="1214438"/>
            <a:ext cx="2487612" cy="3733800"/>
          </a:xfrm>
          <a:prstGeom prst="rect">
            <a:avLst/>
          </a:prstGeom>
          <a:noFill/>
          <a:ln w="9525">
            <a:noFill/>
            <a:miter lim="800000"/>
            <a:headEnd/>
            <a:tailEnd/>
          </a:ln>
        </p:spPr>
      </p:pic>
      <p:pic>
        <p:nvPicPr>
          <p:cNvPr id="8197" name="Рисунок 6" descr="BU7A9510-3.jpg"/>
          <p:cNvPicPr>
            <a:picLocks noChangeAspect="1"/>
          </p:cNvPicPr>
          <p:nvPr/>
        </p:nvPicPr>
        <p:blipFill>
          <a:blip r:embed="rId4" cstate="print"/>
          <a:srcRect/>
          <a:stretch>
            <a:fillRect/>
          </a:stretch>
        </p:blipFill>
        <p:spPr bwMode="auto">
          <a:xfrm>
            <a:off x="6072188" y="642938"/>
            <a:ext cx="2708275" cy="2708275"/>
          </a:xfrm>
          <a:prstGeom prst="rect">
            <a:avLst/>
          </a:prstGeom>
          <a:noFill/>
          <a:ln w="9525">
            <a:noFill/>
            <a:miter lim="800000"/>
            <a:headEnd/>
            <a:tailEnd/>
          </a:ln>
        </p:spPr>
      </p:pic>
      <p:pic>
        <p:nvPicPr>
          <p:cNvPr id="8198" name="Рисунок 7" descr="20150301-11-09-48-IMG_6652.jpg"/>
          <p:cNvPicPr>
            <a:picLocks noChangeAspect="1"/>
          </p:cNvPicPr>
          <p:nvPr/>
        </p:nvPicPr>
        <p:blipFill>
          <a:blip r:embed="rId5" cstate="print"/>
          <a:srcRect/>
          <a:stretch>
            <a:fillRect/>
          </a:stretch>
        </p:blipFill>
        <p:spPr bwMode="auto">
          <a:xfrm>
            <a:off x="149225" y="3929063"/>
            <a:ext cx="3671888" cy="2449512"/>
          </a:xfrm>
          <a:prstGeom prst="rect">
            <a:avLst/>
          </a:prstGeom>
          <a:noFill/>
          <a:ln w="9525">
            <a:noFill/>
            <a:miter lim="800000"/>
            <a:headEnd/>
            <a:tailEnd/>
          </a:ln>
        </p:spPr>
      </p:pic>
      <p:pic>
        <p:nvPicPr>
          <p:cNvPr id="8199" name="Рисунок 8" descr="20150301-12-12-35-IMG_6827.jpg"/>
          <p:cNvPicPr>
            <a:picLocks noChangeAspect="1"/>
          </p:cNvPicPr>
          <p:nvPr/>
        </p:nvPicPr>
        <p:blipFill>
          <a:blip r:embed="rId6" cstate="print"/>
          <a:srcRect/>
          <a:stretch>
            <a:fillRect/>
          </a:stretch>
        </p:blipFill>
        <p:spPr bwMode="auto">
          <a:xfrm>
            <a:off x="4500563" y="4071938"/>
            <a:ext cx="3608387" cy="2405062"/>
          </a:xfrm>
          <a:prstGeom prst="rect">
            <a:avLst/>
          </a:prstGeom>
          <a:noFill/>
          <a:ln w="9525">
            <a:noFill/>
            <a:miter lim="800000"/>
            <a:headEnd/>
            <a:tailEnd/>
          </a:ln>
        </p:spPr>
      </p:pic>
      <p:pic>
        <p:nvPicPr>
          <p:cNvPr id="8200" name="Рисунок 9" descr="2015_02_28_249.JPG"/>
          <p:cNvPicPr>
            <a:picLocks noChangeAspect="1"/>
          </p:cNvPicPr>
          <p:nvPr/>
        </p:nvPicPr>
        <p:blipFill>
          <a:blip r:embed="rId7" cstate="print"/>
          <a:srcRect/>
          <a:stretch>
            <a:fillRect/>
          </a:stretch>
        </p:blipFill>
        <p:spPr bwMode="auto">
          <a:xfrm>
            <a:off x="285750" y="1643063"/>
            <a:ext cx="3121025" cy="19716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Прямоугольник 6"/>
          <p:cNvSpPr>
            <a:spLocks noChangeArrowheads="1"/>
          </p:cNvSpPr>
          <p:nvPr/>
        </p:nvSpPr>
        <p:spPr bwMode="auto">
          <a:xfrm>
            <a:off x="2357438" y="500063"/>
            <a:ext cx="4130675" cy="369887"/>
          </a:xfrm>
          <a:prstGeom prst="rect">
            <a:avLst/>
          </a:prstGeom>
          <a:noFill/>
          <a:ln w="9525">
            <a:noFill/>
            <a:miter lim="800000"/>
            <a:headEnd/>
            <a:tailEnd/>
          </a:ln>
        </p:spPr>
        <p:txBody>
          <a:bodyPr>
            <a:spAutoFit/>
          </a:bodyPr>
          <a:lstStyle/>
          <a:p>
            <a:r>
              <a:rPr lang="ru-RU" b="1">
                <a:latin typeface="Calibri" pitchFamily="34" charset="0"/>
              </a:rPr>
              <a:t>Подготовка трасс и стартового городка</a:t>
            </a:r>
          </a:p>
        </p:txBody>
      </p:sp>
      <p:pic>
        <p:nvPicPr>
          <p:cNvPr id="9219" name="Picture 5" descr="F:\Конкурс Event-Проектов 2015\Фирменный стиль Прорыв 15\Лого\logo-event-proriv_в кривых2015-3.jpg"/>
          <p:cNvPicPr>
            <a:picLocks noChangeAspect="1" noChangeArrowheads="1"/>
          </p:cNvPicPr>
          <p:nvPr/>
        </p:nvPicPr>
        <p:blipFill>
          <a:blip r:embed="rId2" cstate="print"/>
          <a:srcRect/>
          <a:stretch>
            <a:fillRect/>
          </a:stretch>
        </p:blipFill>
        <p:spPr bwMode="auto">
          <a:xfrm>
            <a:off x="250825" y="0"/>
            <a:ext cx="1219200" cy="1219200"/>
          </a:xfrm>
          <a:prstGeom prst="rect">
            <a:avLst/>
          </a:prstGeom>
          <a:noFill/>
          <a:ln w="9525">
            <a:noFill/>
            <a:miter lim="800000"/>
            <a:headEnd/>
            <a:tailEnd/>
          </a:ln>
        </p:spPr>
      </p:pic>
      <p:pic>
        <p:nvPicPr>
          <p:cNvPr id="9220" name="Рисунок 4" descr="трасса1.jpg"/>
          <p:cNvPicPr>
            <a:picLocks noChangeAspect="1"/>
          </p:cNvPicPr>
          <p:nvPr/>
        </p:nvPicPr>
        <p:blipFill>
          <a:blip r:embed="rId3" cstate="print"/>
          <a:srcRect/>
          <a:stretch>
            <a:fillRect/>
          </a:stretch>
        </p:blipFill>
        <p:spPr bwMode="auto">
          <a:xfrm>
            <a:off x="2143125" y="4714875"/>
            <a:ext cx="2895600" cy="1928813"/>
          </a:xfrm>
          <a:prstGeom prst="rect">
            <a:avLst/>
          </a:prstGeom>
          <a:noFill/>
          <a:ln w="9525">
            <a:noFill/>
            <a:miter lim="800000"/>
            <a:headEnd/>
            <a:tailEnd/>
          </a:ln>
        </p:spPr>
      </p:pic>
      <p:pic>
        <p:nvPicPr>
          <p:cNvPr id="9221" name="Рисунок 6" descr="трасса2.jpg"/>
          <p:cNvPicPr>
            <a:picLocks noChangeAspect="1"/>
          </p:cNvPicPr>
          <p:nvPr/>
        </p:nvPicPr>
        <p:blipFill>
          <a:blip r:embed="rId4" cstate="print"/>
          <a:srcRect/>
          <a:stretch>
            <a:fillRect/>
          </a:stretch>
        </p:blipFill>
        <p:spPr bwMode="auto">
          <a:xfrm>
            <a:off x="142875" y="1143000"/>
            <a:ext cx="1951038" cy="2928938"/>
          </a:xfrm>
          <a:prstGeom prst="rect">
            <a:avLst/>
          </a:prstGeom>
          <a:noFill/>
          <a:ln w="9525">
            <a:noFill/>
            <a:miter lim="800000"/>
            <a:headEnd/>
            <a:tailEnd/>
          </a:ln>
        </p:spPr>
      </p:pic>
      <p:pic>
        <p:nvPicPr>
          <p:cNvPr id="9222" name="Рисунок 7" descr="трасса3.jpg"/>
          <p:cNvPicPr>
            <a:picLocks noChangeAspect="1"/>
          </p:cNvPicPr>
          <p:nvPr/>
        </p:nvPicPr>
        <p:blipFill>
          <a:blip r:embed="rId5" cstate="print"/>
          <a:srcRect/>
          <a:stretch>
            <a:fillRect/>
          </a:stretch>
        </p:blipFill>
        <p:spPr bwMode="auto">
          <a:xfrm>
            <a:off x="2143125" y="857250"/>
            <a:ext cx="2093913" cy="3143250"/>
          </a:xfrm>
          <a:prstGeom prst="rect">
            <a:avLst/>
          </a:prstGeom>
          <a:noFill/>
          <a:ln w="9525">
            <a:noFill/>
            <a:miter lim="800000"/>
            <a:headEnd/>
            <a:tailEnd/>
          </a:ln>
        </p:spPr>
      </p:pic>
      <p:pic>
        <p:nvPicPr>
          <p:cNvPr id="9223" name="Рисунок 8" descr="BU7A9702.jpg"/>
          <p:cNvPicPr>
            <a:picLocks noChangeAspect="1"/>
          </p:cNvPicPr>
          <p:nvPr/>
        </p:nvPicPr>
        <p:blipFill>
          <a:blip r:embed="rId6" cstate="print"/>
          <a:srcRect/>
          <a:stretch>
            <a:fillRect/>
          </a:stretch>
        </p:blipFill>
        <p:spPr bwMode="auto">
          <a:xfrm>
            <a:off x="0" y="4143375"/>
            <a:ext cx="2571750" cy="1714500"/>
          </a:xfrm>
          <a:prstGeom prst="rect">
            <a:avLst/>
          </a:prstGeom>
          <a:noFill/>
          <a:ln w="9525">
            <a:noFill/>
            <a:miter lim="800000"/>
            <a:headEnd/>
            <a:tailEnd/>
          </a:ln>
        </p:spPr>
      </p:pic>
      <p:pic>
        <p:nvPicPr>
          <p:cNvPr id="9224" name="Рисунок 9" descr="Haski P1  31.jpg"/>
          <p:cNvPicPr>
            <a:picLocks noChangeAspect="1"/>
          </p:cNvPicPr>
          <p:nvPr/>
        </p:nvPicPr>
        <p:blipFill>
          <a:blip r:embed="rId7" cstate="print"/>
          <a:srcRect/>
          <a:stretch>
            <a:fillRect/>
          </a:stretch>
        </p:blipFill>
        <p:spPr bwMode="auto">
          <a:xfrm>
            <a:off x="5000625" y="3643313"/>
            <a:ext cx="3890963" cy="2593975"/>
          </a:xfrm>
          <a:prstGeom prst="rect">
            <a:avLst/>
          </a:prstGeom>
          <a:noFill/>
          <a:ln w="9525">
            <a:noFill/>
            <a:miter lim="800000"/>
            <a:headEnd/>
            <a:tailEnd/>
          </a:ln>
        </p:spPr>
      </p:pic>
      <p:pic>
        <p:nvPicPr>
          <p:cNvPr id="9225" name="Рисунок 11" descr="IMG_8646.jpg"/>
          <p:cNvPicPr>
            <a:picLocks noChangeAspect="1"/>
          </p:cNvPicPr>
          <p:nvPr/>
        </p:nvPicPr>
        <p:blipFill>
          <a:blip r:embed="rId8" cstate="print"/>
          <a:srcRect/>
          <a:stretch>
            <a:fillRect/>
          </a:stretch>
        </p:blipFill>
        <p:spPr bwMode="auto">
          <a:xfrm>
            <a:off x="6072188" y="785813"/>
            <a:ext cx="3071812" cy="2047875"/>
          </a:xfrm>
          <a:prstGeom prst="rect">
            <a:avLst/>
          </a:prstGeom>
          <a:noFill/>
          <a:ln w="9525">
            <a:noFill/>
            <a:miter lim="800000"/>
            <a:headEnd/>
            <a:tailEnd/>
          </a:ln>
        </p:spPr>
      </p:pic>
      <p:pic>
        <p:nvPicPr>
          <p:cNvPr id="9226" name="Рисунок 12" descr="IMG_8652.jpg"/>
          <p:cNvPicPr>
            <a:picLocks noChangeAspect="1"/>
          </p:cNvPicPr>
          <p:nvPr/>
        </p:nvPicPr>
        <p:blipFill>
          <a:blip r:embed="rId9" cstate="print"/>
          <a:srcRect/>
          <a:stretch>
            <a:fillRect/>
          </a:stretch>
        </p:blipFill>
        <p:spPr bwMode="auto">
          <a:xfrm>
            <a:off x="4000500" y="2214563"/>
            <a:ext cx="3286125" cy="2190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Прямоугольник 6"/>
          <p:cNvSpPr>
            <a:spLocks noChangeArrowheads="1"/>
          </p:cNvSpPr>
          <p:nvPr/>
        </p:nvSpPr>
        <p:spPr bwMode="auto">
          <a:xfrm>
            <a:off x="2357438" y="642938"/>
            <a:ext cx="4130675" cy="369887"/>
          </a:xfrm>
          <a:prstGeom prst="rect">
            <a:avLst/>
          </a:prstGeom>
          <a:noFill/>
          <a:ln w="9525">
            <a:noFill/>
            <a:miter lim="800000"/>
            <a:headEnd/>
            <a:tailEnd/>
          </a:ln>
        </p:spPr>
        <p:txBody>
          <a:bodyPr>
            <a:spAutoFit/>
          </a:bodyPr>
          <a:lstStyle/>
          <a:p>
            <a:r>
              <a:rPr lang="ru-RU" b="1">
                <a:latin typeface="Calibri" pitchFamily="34" charset="0"/>
              </a:rPr>
              <a:t>Реализация</a:t>
            </a:r>
            <a:r>
              <a:rPr lang="ru-RU">
                <a:latin typeface="Calibri" pitchFamily="34" charset="0"/>
              </a:rPr>
              <a:t>:</a:t>
            </a:r>
          </a:p>
        </p:txBody>
      </p:sp>
      <p:sp>
        <p:nvSpPr>
          <p:cNvPr id="10243" name="Прямоугольник 3"/>
          <p:cNvSpPr>
            <a:spLocks noChangeArrowheads="1"/>
          </p:cNvSpPr>
          <p:nvPr/>
        </p:nvSpPr>
        <p:spPr bwMode="auto">
          <a:xfrm>
            <a:off x="357188" y="1143000"/>
            <a:ext cx="8572500" cy="1784350"/>
          </a:xfrm>
          <a:prstGeom prst="rect">
            <a:avLst/>
          </a:prstGeom>
          <a:noFill/>
          <a:ln w="9525">
            <a:noFill/>
            <a:miter lim="800000"/>
            <a:headEnd/>
            <a:tailEnd/>
          </a:ln>
        </p:spPr>
        <p:txBody>
          <a:bodyPr>
            <a:spAutoFit/>
          </a:bodyPr>
          <a:lstStyle/>
          <a:p>
            <a:pPr>
              <a:buFontTx/>
              <a:buChar char="-"/>
            </a:pPr>
            <a:r>
              <a:rPr lang="ru-RU" sz="1100">
                <a:latin typeface="Calibri" pitchFamily="34" charset="0"/>
              </a:rPr>
              <a:t>28 февраля 2015 года в 10-30 состоялось торжественное открытие </a:t>
            </a:r>
            <a:r>
              <a:rPr lang="en-US" sz="1100">
                <a:latin typeface="Calibri" pitchFamily="34" charset="0"/>
              </a:rPr>
              <a:t>V</a:t>
            </a:r>
            <a:r>
              <a:rPr lang="ru-RU" sz="1100">
                <a:latin typeface="Calibri" pitchFamily="34" charset="0"/>
              </a:rPr>
              <a:t> юбилейной «Зимней сказки 2015»  с построением команд спортсменов.</a:t>
            </a:r>
          </a:p>
          <a:p>
            <a:pPr>
              <a:buFontTx/>
              <a:buChar char="-"/>
            </a:pPr>
            <a:r>
              <a:rPr lang="ru-RU" sz="1100">
                <a:latin typeface="Calibri" pitchFamily="34" charset="0"/>
              </a:rPr>
              <a:t>В 11-00 начались заезды упряжек и лыжников.</a:t>
            </a:r>
          </a:p>
          <a:p>
            <a:pPr>
              <a:buFontTx/>
              <a:buChar char="-"/>
            </a:pPr>
            <a:r>
              <a:rPr lang="ru-RU" sz="1100">
                <a:latin typeface="Calibri" pitchFamily="34" charset="0"/>
              </a:rPr>
              <a:t>Зрители выстроились вдоль стартового коридора, чтобы увидеть, как стартуют упряжки. Гости отсчитывали старты вместе с ведущим «Зимней сказки», кричали «вперед!» и подбадривали спортсменов.</a:t>
            </a:r>
          </a:p>
          <a:p>
            <a:pPr>
              <a:buFontTx/>
              <a:buChar char="-"/>
            </a:pPr>
            <a:r>
              <a:rPr lang="ru-RU" sz="1100">
                <a:latin typeface="Calibri" pitchFamily="34" charset="0"/>
              </a:rPr>
              <a:t>Если кто-то из публики уставал следить за соревнованиями, они уходили в кафе, погреться, отдохнуть, выпить кофе, пообедать. Кто-то лакомился горячим шашлыком и чаем  в зоне уличных кафе . Кто-то прогуливался в рядах сувенирных лавок и покупал  себе памятные вещицы с символикой «Зимней сказки» </a:t>
            </a:r>
          </a:p>
          <a:p>
            <a:pPr>
              <a:buFontTx/>
              <a:buChar char="-"/>
            </a:pPr>
            <a:r>
              <a:rPr lang="ru-RU" sz="1100">
                <a:latin typeface="Calibri" pitchFamily="34" charset="0"/>
              </a:rPr>
              <a:t>Для семей с детьми, подростков и взрослых были организованы аттракционы и конкурсы с призами от спонсоров гонки. </a:t>
            </a:r>
          </a:p>
          <a:p>
            <a:pPr>
              <a:buFontTx/>
              <a:buChar char="-"/>
            </a:pPr>
            <a:r>
              <a:rPr lang="ru-RU" sz="1100">
                <a:latin typeface="Calibri" pitchFamily="34" charset="0"/>
              </a:rPr>
              <a:t>Два дня «Зимняя сказка» была местом притяжения  всех людей, которые предпочитают дивану активный отдых.</a:t>
            </a:r>
          </a:p>
        </p:txBody>
      </p:sp>
      <p:pic>
        <p:nvPicPr>
          <p:cNvPr id="10244" name="Picture 5" descr="F:\Конкурс Event-Проектов 2015\Фирменный стиль Прорыв 15\Лого\logo-event-proriv_в кривых2015-3.jpg"/>
          <p:cNvPicPr>
            <a:picLocks noChangeAspect="1" noChangeArrowheads="1"/>
          </p:cNvPicPr>
          <p:nvPr/>
        </p:nvPicPr>
        <p:blipFill>
          <a:blip r:embed="rId2" cstate="print"/>
          <a:srcRect/>
          <a:stretch>
            <a:fillRect/>
          </a:stretch>
        </p:blipFill>
        <p:spPr bwMode="auto">
          <a:xfrm>
            <a:off x="250825" y="0"/>
            <a:ext cx="1219200" cy="1219200"/>
          </a:xfrm>
          <a:prstGeom prst="rect">
            <a:avLst/>
          </a:prstGeom>
          <a:noFill/>
          <a:ln w="9525">
            <a:noFill/>
            <a:miter lim="800000"/>
            <a:headEnd/>
            <a:tailEnd/>
          </a:ln>
        </p:spPr>
      </p:pic>
      <p:pic>
        <p:nvPicPr>
          <p:cNvPr id="10245" name="Рисунок 7" descr="Haski P1  29.jpg"/>
          <p:cNvPicPr>
            <a:picLocks noChangeAspect="1"/>
          </p:cNvPicPr>
          <p:nvPr/>
        </p:nvPicPr>
        <p:blipFill>
          <a:blip r:embed="rId3" cstate="print"/>
          <a:srcRect/>
          <a:stretch>
            <a:fillRect/>
          </a:stretch>
        </p:blipFill>
        <p:spPr bwMode="auto">
          <a:xfrm>
            <a:off x="214313" y="3000375"/>
            <a:ext cx="2786062" cy="1857375"/>
          </a:xfrm>
          <a:prstGeom prst="rect">
            <a:avLst/>
          </a:prstGeom>
          <a:noFill/>
          <a:ln w="9525">
            <a:noFill/>
            <a:miter lim="800000"/>
            <a:headEnd/>
            <a:tailEnd/>
          </a:ln>
        </p:spPr>
      </p:pic>
      <p:pic>
        <p:nvPicPr>
          <p:cNvPr id="10246" name="Рисунок 9" descr="Haski bonus P2 19.jpg"/>
          <p:cNvPicPr>
            <a:picLocks noChangeAspect="1"/>
          </p:cNvPicPr>
          <p:nvPr/>
        </p:nvPicPr>
        <p:blipFill>
          <a:blip r:embed="rId4" cstate="print"/>
          <a:srcRect/>
          <a:stretch>
            <a:fillRect/>
          </a:stretch>
        </p:blipFill>
        <p:spPr bwMode="auto">
          <a:xfrm>
            <a:off x="5857875" y="2928938"/>
            <a:ext cx="3000375" cy="2000250"/>
          </a:xfrm>
          <a:prstGeom prst="rect">
            <a:avLst/>
          </a:prstGeom>
          <a:noFill/>
          <a:ln w="9525">
            <a:noFill/>
            <a:miter lim="800000"/>
            <a:headEnd/>
            <a:tailEnd/>
          </a:ln>
        </p:spPr>
      </p:pic>
      <p:pic>
        <p:nvPicPr>
          <p:cNvPr id="10247" name="Рисунок 7" descr="2015_02_28_031.JPG"/>
          <p:cNvPicPr>
            <a:picLocks noChangeAspect="1"/>
          </p:cNvPicPr>
          <p:nvPr/>
        </p:nvPicPr>
        <p:blipFill>
          <a:blip r:embed="rId5" cstate="print"/>
          <a:srcRect/>
          <a:stretch>
            <a:fillRect/>
          </a:stretch>
        </p:blipFill>
        <p:spPr bwMode="auto">
          <a:xfrm>
            <a:off x="3071813" y="3000375"/>
            <a:ext cx="2643187" cy="1876425"/>
          </a:xfrm>
          <a:prstGeom prst="rect">
            <a:avLst/>
          </a:prstGeom>
          <a:noFill/>
          <a:ln w="9525">
            <a:noFill/>
            <a:miter lim="800000"/>
            <a:headEnd/>
            <a:tailEnd/>
          </a:ln>
        </p:spPr>
      </p:pic>
      <p:pic>
        <p:nvPicPr>
          <p:cNvPr id="10248" name="Рисунок 7" descr="BU7A9812.jpg"/>
          <p:cNvPicPr>
            <a:picLocks noChangeAspect="1"/>
          </p:cNvPicPr>
          <p:nvPr/>
        </p:nvPicPr>
        <p:blipFill>
          <a:blip r:embed="rId6" cstate="print"/>
          <a:srcRect/>
          <a:stretch>
            <a:fillRect/>
          </a:stretch>
        </p:blipFill>
        <p:spPr bwMode="auto">
          <a:xfrm>
            <a:off x="1071563" y="4857750"/>
            <a:ext cx="2714625" cy="1809750"/>
          </a:xfrm>
          <a:prstGeom prst="rect">
            <a:avLst/>
          </a:prstGeom>
          <a:noFill/>
          <a:ln w="9525">
            <a:noFill/>
            <a:miter lim="800000"/>
            <a:headEnd/>
            <a:tailEnd/>
          </a:ln>
        </p:spPr>
      </p:pic>
      <p:pic>
        <p:nvPicPr>
          <p:cNvPr id="10249" name="Рисунок 8" descr="2015_02_28_193.JPG"/>
          <p:cNvPicPr>
            <a:picLocks noChangeAspect="1"/>
          </p:cNvPicPr>
          <p:nvPr/>
        </p:nvPicPr>
        <p:blipFill>
          <a:blip r:embed="rId7" cstate="print"/>
          <a:srcRect/>
          <a:stretch>
            <a:fillRect/>
          </a:stretch>
        </p:blipFill>
        <p:spPr bwMode="auto">
          <a:xfrm>
            <a:off x="4500563" y="4786313"/>
            <a:ext cx="2643187" cy="1930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Прямоугольник 6"/>
          <p:cNvSpPr>
            <a:spLocks noChangeArrowheads="1"/>
          </p:cNvSpPr>
          <p:nvPr/>
        </p:nvSpPr>
        <p:spPr bwMode="auto">
          <a:xfrm>
            <a:off x="2700338" y="1844675"/>
            <a:ext cx="4130675" cy="369888"/>
          </a:xfrm>
          <a:prstGeom prst="rect">
            <a:avLst/>
          </a:prstGeom>
          <a:noFill/>
          <a:ln w="9525">
            <a:noFill/>
            <a:miter lim="800000"/>
            <a:headEnd/>
            <a:tailEnd/>
          </a:ln>
        </p:spPr>
        <p:txBody>
          <a:bodyPr>
            <a:spAutoFit/>
          </a:bodyPr>
          <a:lstStyle/>
          <a:p>
            <a:r>
              <a:rPr lang="ru-RU" b="1">
                <a:latin typeface="Calibri" pitchFamily="34" charset="0"/>
              </a:rPr>
              <a:t>Особенности</a:t>
            </a:r>
            <a:r>
              <a:rPr lang="ru-RU">
                <a:latin typeface="Calibri" pitchFamily="34" charset="0"/>
              </a:rPr>
              <a:t>:</a:t>
            </a:r>
          </a:p>
        </p:txBody>
      </p:sp>
      <p:sp>
        <p:nvSpPr>
          <p:cNvPr id="11267" name="Прямоугольник 3"/>
          <p:cNvSpPr>
            <a:spLocks noChangeArrowheads="1"/>
          </p:cNvSpPr>
          <p:nvPr/>
        </p:nvSpPr>
        <p:spPr bwMode="auto">
          <a:xfrm>
            <a:off x="357188" y="2357438"/>
            <a:ext cx="8643937" cy="3416300"/>
          </a:xfrm>
          <a:prstGeom prst="rect">
            <a:avLst/>
          </a:prstGeom>
          <a:noFill/>
          <a:ln w="9525">
            <a:noFill/>
            <a:miter lim="800000"/>
            <a:headEnd/>
            <a:tailEnd/>
          </a:ln>
        </p:spPr>
        <p:txBody>
          <a:bodyPr>
            <a:spAutoFit/>
          </a:bodyPr>
          <a:lstStyle/>
          <a:p>
            <a:pPr algn="just"/>
            <a:r>
              <a:rPr lang="ru-RU">
                <a:solidFill>
                  <a:srgbClr val="0070C0"/>
                </a:solidFill>
                <a:latin typeface="Calibri" pitchFamily="34" charset="0"/>
              </a:rPr>
              <a:t>«Зимняя сказка» </a:t>
            </a:r>
            <a:r>
              <a:rPr lang="ru-RU">
                <a:latin typeface="Calibri" pitchFamily="34" charset="0"/>
              </a:rPr>
              <a:t>уникальна по своей сути. В Нижегородской области и в России мы – единственные, кто делает спринт-гонки на собачьих упряжках с таким размахом, с таким количеством зрителей, с анимационно-развлекательной программой, торговыми рядами, зонами  кейтеринга.  О </a:t>
            </a:r>
            <a:r>
              <a:rPr lang="ru-RU">
                <a:solidFill>
                  <a:srgbClr val="0070C0"/>
                </a:solidFill>
                <a:latin typeface="Calibri" pitchFamily="34" charset="0"/>
              </a:rPr>
              <a:t>«Зимней сказке» </a:t>
            </a:r>
            <a:r>
              <a:rPr lang="ru-RU">
                <a:latin typeface="Calibri" pitchFamily="34" charset="0"/>
              </a:rPr>
              <a:t>выходят  репортажи в новостях всех телеканалов Нижегородской области. Нас освещают ведущие печатные издания, интернет-порталы. Аккредитацию на гонку получают более 30 делегатов масс-медиа.  О </a:t>
            </a:r>
            <a:r>
              <a:rPr lang="ru-RU">
                <a:solidFill>
                  <a:srgbClr val="0070C0"/>
                </a:solidFill>
                <a:latin typeface="Calibri" pitchFamily="34" charset="0"/>
              </a:rPr>
              <a:t>«Зимней сказке» </a:t>
            </a:r>
            <a:r>
              <a:rPr lang="ru-RU">
                <a:latin typeface="Calibri" pitchFamily="34" charset="0"/>
              </a:rPr>
              <a:t>был снят сюжет  в фильме «Вести малых городов» производства ГТРК «Нижний Новгород». И это только начало жизни </a:t>
            </a:r>
            <a:r>
              <a:rPr lang="ru-RU">
                <a:solidFill>
                  <a:srgbClr val="0070C0"/>
                </a:solidFill>
                <a:latin typeface="Calibri" pitchFamily="34" charset="0"/>
              </a:rPr>
              <a:t>«Зимней сказки»! </a:t>
            </a:r>
            <a:r>
              <a:rPr lang="ru-RU">
                <a:latin typeface="Calibri" pitchFamily="34" charset="0"/>
              </a:rPr>
              <a:t>В наших планах развитие инфраструктуры стадиона, оборудование его современными техническими средствами проведения соревнований, устройство гоночных трасс для межсезонных дисциплин ездового спорта, приобретение спецтехники для укатки трасс, выход на уровень онлайн-трансляций.</a:t>
            </a:r>
          </a:p>
        </p:txBody>
      </p:sp>
      <p:pic>
        <p:nvPicPr>
          <p:cNvPr id="11268" name="Picture 5" descr="F:\Конкурс Event-Проектов 2015\Фирменный стиль Прорыв 15\Лого\logo-event-proriv_в кривых2015-3.jpg"/>
          <p:cNvPicPr>
            <a:picLocks noChangeAspect="1" noChangeArrowheads="1"/>
          </p:cNvPicPr>
          <p:nvPr/>
        </p:nvPicPr>
        <p:blipFill>
          <a:blip r:embed="rId2" cstate="print"/>
          <a:srcRect/>
          <a:stretch>
            <a:fillRect/>
          </a:stretch>
        </p:blipFill>
        <p:spPr bwMode="auto">
          <a:xfrm>
            <a:off x="179388" y="0"/>
            <a:ext cx="1219200" cy="1219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Прямоугольник 6"/>
          <p:cNvSpPr>
            <a:spLocks noChangeArrowheads="1"/>
          </p:cNvSpPr>
          <p:nvPr/>
        </p:nvSpPr>
        <p:spPr bwMode="auto">
          <a:xfrm>
            <a:off x="2714625" y="642938"/>
            <a:ext cx="4130675" cy="369887"/>
          </a:xfrm>
          <a:prstGeom prst="rect">
            <a:avLst/>
          </a:prstGeom>
          <a:noFill/>
          <a:ln w="9525">
            <a:noFill/>
            <a:miter lim="800000"/>
            <a:headEnd/>
            <a:tailEnd/>
          </a:ln>
        </p:spPr>
        <p:txBody>
          <a:bodyPr>
            <a:spAutoFit/>
          </a:bodyPr>
          <a:lstStyle/>
          <a:p>
            <a:r>
              <a:rPr lang="ru-RU" b="1">
                <a:latin typeface="Calibri" pitchFamily="34" charset="0"/>
              </a:rPr>
              <a:t>Дополнительная информация:</a:t>
            </a:r>
          </a:p>
        </p:txBody>
      </p:sp>
      <p:sp>
        <p:nvSpPr>
          <p:cNvPr id="12291" name="Прямоугольник 3"/>
          <p:cNvSpPr>
            <a:spLocks noChangeArrowheads="1"/>
          </p:cNvSpPr>
          <p:nvPr/>
        </p:nvSpPr>
        <p:spPr bwMode="auto">
          <a:xfrm>
            <a:off x="857250" y="1143000"/>
            <a:ext cx="7786688" cy="646113"/>
          </a:xfrm>
          <a:prstGeom prst="rect">
            <a:avLst/>
          </a:prstGeom>
          <a:noFill/>
          <a:ln w="9525">
            <a:noFill/>
            <a:miter lim="800000"/>
            <a:headEnd/>
            <a:tailEnd/>
          </a:ln>
        </p:spPr>
        <p:txBody>
          <a:bodyPr>
            <a:spAutoFit/>
          </a:bodyPr>
          <a:lstStyle/>
          <a:p>
            <a:r>
              <a:rPr lang="ru-RU">
                <a:latin typeface="Calibri" pitchFamily="34" charset="0"/>
              </a:rPr>
              <a:t>Мы выпустили шоколад </a:t>
            </a:r>
            <a:r>
              <a:rPr lang="ru-RU">
                <a:solidFill>
                  <a:srgbClr val="0070C0"/>
                </a:solidFill>
                <a:latin typeface="Calibri" pitchFamily="34" charset="0"/>
              </a:rPr>
              <a:t>«Зимняя сказка»</a:t>
            </a:r>
          </a:p>
          <a:p>
            <a:r>
              <a:rPr lang="ru-RU">
                <a:latin typeface="Calibri" pitchFamily="34" charset="0"/>
              </a:rPr>
              <a:t>Наши партнеры:</a:t>
            </a:r>
          </a:p>
        </p:txBody>
      </p:sp>
      <p:pic>
        <p:nvPicPr>
          <p:cNvPr id="12292" name="Picture 5" descr="F:\Конкурс Event-Проектов 2015\Фирменный стиль Прорыв 15\Лого\logo-event-proriv_в кривых2015-3.jpg"/>
          <p:cNvPicPr>
            <a:picLocks noChangeAspect="1" noChangeArrowheads="1"/>
          </p:cNvPicPr>
          <p:nvPr/>
        </p:nvPicPr>
        <p:blipFill>
          <a:blip r:embed="rId2" cstate="print"/>
          <a:srcRect/>
          <a:stretch>
            <a:fillRect/>
          </a:stretch>
        </p:blipFill>
        <p:spPr bwMode="auto">
          <a:xfrm>
            <a:off x="250825" y="0"/>
            <a:ext cx="1219200" cy="1219200"/>
          </a:xfrm>
          <a:prstGeom prst="rect">
            <a:avLst/>
          </a:prstGeom>
          <a:noFill/>
          <a:ln w="9525">
            <a:noFill/>
            <a:miter lim="800000"/>
            <a:headEnd/>
            <a:tailEnd/>
          </a:ln>
        </p:spPr>
      </p:pic>
      <p:pic>
        <p:nvPicPr>
          <p:cNvPr id="12293" name="Рисунок 8" descr="МедиаТранс форум.jpg"/>
          <p:cNvPicPr>
            <a:picLocks noChangeAspect="1"/>
          </p:cNvPicPr>
          <p:nvPr/>
        </p:nvPicPr>
        <p:blipFill>
          <a:blip r:embed="rId3" cstate="print"/>
          <a:srcRect/>
          <a:stretch>
            <a:fillRect/>
          </a:stretch>
        </p:blipFill>
        <p:spPr bwMode="auto">
          <a:xfrm>
            <a:off x="3929063" y="4286250"/>
            <a:ext cx="2273300" cy="1136650"/>
          </a:xfrm>
          <a:prstGeom prst="rect">
            <a:avLst/>
          </a:prstGeom>
          <a:noFill/>
          <a:ln w="9525">
            <a:noFill/>
            <a:miter lim="800000"/>
            <a:headEnd/>
            <a:tailEnd/>
          </a:ln>
        </p:spPr>
      </p:pic>
      <p:pic>
        <p:nvPicPr>
          <p:cNvPr id="12294" name="Рисунок 13" descr="логотип РЕН - СЕТИ НН (объемный на белом).jpg"/>
          <p:cNvPicPr>
            <a:picLocks noChangeAspect="1"/>
          </p:cNvPicPr>
          <p:nvPr/>
        </p:nvPicPr>
        <p:blipFill>
          <a:blip r:embed="rId4" cstate="print"/>
          <a:srcRect/>
          <a:stretch>
            <a:fillRect/>
          </a:stretch>
        </p:blipFill>
        <p:spPr bwMode="auto">
          <a:xfrm>
            <a:off x="6143625" y="2928938"/>
            <a:ext cx="936625" cy="1141412"/>
          </a:xfrm>
          <a:prstGeom prst="rect">
            <a:avLst/>
          </a:prstGeom>
          <a:noFill/>
          <a:ln w="9525">
            <a:noFill/>
            <a:miter lim="800000"/>
            <a:headEnd/>
            <a:tailEnd/>
          </a:ln>
        </p:spPr>
      </p:pic>
      <p:pic>
        <p:nvPicPr>
          <p:cNvPr id="12295" name="Рисунок 14" descr="NN-radio- infopodderghka.jpg"/>
          <p:cNvPicPr>
            <a:picLocks noChangeAspect="1"/>
          </p:cNvPicPr>
          <p:nvPr/>
        </p:nvPicPr>
        <p:blipFill>
          <a:blip r:embed="rId5" cstate="print"/>
          <a:srcRect/>
          <a:stretch>
            <a:fillRect/>
          </a:stretch>
        </p:blipFill>
        <p:spPr bwMode="auto">
          <a:xfrm>
            <a:off x="3571875" y="2428875"/>
            <a:ext cx="1603375" cy="1428750"/>
          </a:xfrm>
          <a:prstGeom prst="rect">
            <a:avLst/>
          </a:prstGeom>
          <a:noFill/>
          <a:ln w="9525">
            <a:noFill/>
            <a:miter lim="800000"/>
            <a:headEnd/>
            <a:tailEnd/>
          </a:ln>
        </p:spPr>
      </p:pic>
      <p:pic>
        <p:nvPicPr>
          <p:cNvPr id="12296" name="Рисунок 15" descr="Безымянный-1бан.jpg"/>
          <p:cNvPicPr>
            <a:picLocks noChangeAspect="1"/>
          </p:cNvPicPr>
          <p:nvPr/>
        </p:nvPicPr>
        <p:blipFill>
          <a:blip r:embed="rId6" cstate="print"/>
          <a:srcRect/>
          <a:stretch>
            <a:fillRect/>
          </a:stretch>
        </p:blipFill>
        <p:spPr bwMode="auto">
          <a:xfrm>
            <a:off x="500063" y="1857375"/>
            <a:ext cx="2776537" cy="4286250"/>
          </a:xfrm>
          <a:prstGeom prst="rect">
            <a:avLst/>
          </a:prstGeom>
          <a:noFill/>
          <a:ln w="9525">
            <a:noFill/>
            <a:miter lim="800000"/>
            <a:headEnd/>
            <a:tailEnd/>
          </a:ln>
        </p:spPr>
      </p:pic>
      <p:pic>
        <p:nvPicPr>
          <p:cNvPr id="12297" name="Рисунок 20" descr="для контакта аватар))))).jpg"/>
          <p:cNvPicPr>
            <a:picLocks noChangeAspect="1"/>
          </p:cNvPicPr>
          <p:nvPr/>
        </p:nvPicPr>
        <p:blipFill>
          <a:blip r:embed="rId7" cstate="print"/>
          <a:srcRect/>
          <a:stretch>
            <a:fillRect/>
          </a:stretch>
        </p:blipFill>
        <p:spPr bwMode="auto">
          <a:xfrm>
            <a:off x="5286375" y="1071563"/>
            <a:ext cx="1679575" cy="15001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Прямоугольник 6"/>
          <p:cNvSpPr>
            <a:spLocks noChangeArrowheads="1"/>
          </p:cNvSpPr>
          <p:nvPr/>
        </p:nvSpPr>
        <p:spPr bwMode="auto">
          <a:xfrm>
            <a:off x="2555875" y="1700213"/>
            <a:ext cx="4130675" cy="369887"/>
          </a:xfrm>
          <a:prstGeom prst="rect">
            <a:avLst/>
          </a:prstGeom>
          <a:noFill/>
          <a:ln w="9525">
            <a:noFill/>
            <a:miter lim="800000"/>
            <a:headEnd/>
            <a:tailEnd/>
          </a:ln>
        </p:spPr>
        <p:txBody>
          <a:bodyPr>
            <a:spAutoFit/>
          </a:bodyPr>
          <a:lstStyle/>
          <a:p>
            <a:r>
              <a:rPr lang="ru-RU" b="1">
                <a:latin typeface="Calibri" pitchFamily="34" charset="0"/>
              </a:rPr>
              <a:t>Контакты</a:t>
            </a:r>
            <a:r>
              <a:rPr lang="ru-RU">
                <a:latin typeface="Calibri" pitchFamily="34" charset="0"/>
              </a:rPr>
              <a:t>:</a:t>
            </a:r>
          </a:p>
        </p:txBody>
      </p:sp>
      <p:sp>
        <p:nvSpPr>
          <p:cNvPr id="13315" name="Прямоугольник 3"/>
          <p:cNvSpPr>
            <a:spLocks noChangeArrowheads="1"/>
          </p:cNvSpPr>
          <p:nvPr/>
        </p:nvSpPr>
        <p:spPr bwMode="auto">
          <a:xfrm>
            <a:off x="642938" y="2933700"/>
            <a:ext cx="7786687" cy="1477963"/>
          </a:xfrm>
          <a:prstGeom prst="rect">
            <a:avLst/>
          </a:prstGeom>
          <a:noFill/>
          <a:ln w="9525">
            <a:noFill/>
            <a:miter lim="800000"/>
            <a:headEnd/>
            <a:tailEnd/>
          </a:ln>
        </p:spPr>
        <p:txBody>
          <a:bodyPr>
            <a:spAutoFit/>
          </a:bodyPr>
          <a:lstStyle/>
          <a:p>
            <a:r>
              <a:rPr lang="ru-RU">
                <a:latin typeface="Calibri" pitchFamily="34" charset="0"/>
              </a:rPr>
              <a:t>+7 930 704 69 49 Анохина Виктория</a:t>
            </a:r>
          </a:p>
          <a:p>
            <a:r>
              <a:rPr lang="ru-RU">
                <a:latin typeface="Calibri" pitchFamily="34" charset="0"/>
              </a:rPr>
              <a:t>+7 920 055 72 01 Анохин Антон</a:t>
            </a:r>
          </a:p>
          <a:p>
            <a:r>
              <a:rPr lang="en-US">
                <a:latin typeface="Calibri" pitchFamily="34" charset="0"/>
              </a:rPr>
              <a:t>E-mail</a:t>
            </a:r>
            <a:r>
              <a:rPr lang="ru-RU">
                <a:latin typeface="Calibri" pitchFamily="34" charset="0"/>
              </a:rPr>
              <a:t>: </a:t>
            </a:r>
            <a:r>
              <a:rPr lang="en-US">
                <a:latin typeface="Calibri" pitchFamily="34" charset="0"/>
                <a:hlinkClick r:id="rId2"/>
              </a:rPr>
              <a:t>anohina.v2013@yandex.ru</a:t>
            </a:r>
            <a:endParaRPr lang="en-US">
              <a:latin typeface="Calibri" pitchFamily="34" charset="0"/>
            </a:endParaRPr>
          </a:p>
          <a:p>
            <a:r>
              <a:rPr lang="en-US">
                <a:latin typeface="Calibri" pitchFamily="34" charset="0"/>
              </a:rPr>
              <a:t>             </a:t>
            </a:r>
            <a:r>
              <a:rPr lang="en-US">
                <a:latin typeface="Calibri" pitchFamily="34" charset="0"/>
                <a:hlinkClick r:id="rId3"/>
              </a:rPr>
              <a:t>solsberry@inbox.ru</a:t>
            </a:r>
            <a:endParaRPr lang="en-US">
              <a:latin typeface="Calibri" pitchFamily="34" charset="0"/>
            </a:endParaRPr>
          </a:p>
          <a:p>
            <a:endParaRPr lang="ru-RU">
              <a:latin typeface="Calibri" pitchFamily="34" charset="0"/>
            </a:endParaRPr>
          </a:p>
        </p:txBody>
      </p:sp>
      <p:pic>
        <p:nvPicPr>
          <p:cNvPr id="13316" name="Picture 5" descr="F:\Конкурс Event-Проектов 2015\Фирменный стиль Прорыв 15\Лого\logo-event-proriv_в кривых2015-3.jpg"/>
          <p:cNvPicPr>
            <a:picLocks noChangeAspect="1" noChangeArrowheads="1"/>
          </p:cNvPicPr>
          <p:nvPr/>
        </p:nvPicPr>
        <p:blipFill>
          <a:blip r:embed="rId4" cstate="print"/>
          <a:srcRect/>
          <a:stretch>
            <a:fillRect/>
          </a:stretch>
        </p:blipFill>
        <p:spPr bwMode="auto">
          <a:xfrm>
            <a:off x="179388" y="0"/>
            <a:ext cx="1219200" cy="1219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Заголовок 4"/>
          <p:cNvSpPr>
            <a:spLocks noGrp="1"/>
          </p:cNvSpPr>
          <p:nvPr>
            <p:ph type="title"/>
          </p:nvPr>
        </p:nvSpPr>
        <p:spPr/>
        <p:txBody>
          <a:bodyPr/>
          <a:lstStyle/>
          <a:p>
            <a:r>
              <a:rPr lang="ru-RU" sz="2000" b="1" smtClean="0"/>
              <a:t>Информация для жюри конкурса </a:t>
            </a:r>
            <a:r>
              <a:rPr lang="en-US" sz="2000" b="1" smtClean="0"/>
              <a:t>Event-</a:t>
            </a:r>
            <a:r>
              <a:rPr lang="ru-RU" sz="2000" b="1" smtClean="0"/>
              <a:t>Прорыв</a:t>
            </a:r>
            <a:endParaRPr lang="ru-RU" sz="2000" b="1" smtClean="0">
              <a:latin typeface="Tahoma" pitchFamily="34" charset="0"/>
              <a:cs typeface="Tahoma" pitchFamily="34" charset="0"/>
            </a:endParaRPr>
          </a:p>
        </p:txBody>
      </p:sp>
      <p:sp>
        <p:nvSpPr>
          <p:cNvPr id="14340" name="TextBox 4"/>
          <p:cNvSpPr txBox="1">
            <a:spLocks noChangeArrowheads="1"/>
          </p:cNvSpPr>
          <p:nvPr/>
        </p:nvSpPr>
        <p:spPr bwMode="auto">
          <a:xfrm>
            <a:off x="428625" y="1143000"/>
            <a:ext cx="8358188" cy="4570482"/>
          </a:xfrm>
          <a:prstGeom prst="rect">
            <a:avLst/>
          </a:prstGeom>
          <a:noFill/>
          <a:ln w="9525">
            <a:noFill/>
            <a:miter lim="800000"/>
            <a:headEnd/>
            <a:tailEnd/>
          </a:ln>
        </p:spPr>
        <p:txBody>
          <a:bodyPr>
            <a:spAutoFit/>
          </a:bodyPr>
          <a:lstStyle/>
          <a:p>
            <a:pPr algn="ctr">
              <a:lnSpc>
                <a:spcPct val="150000"/>
              </a:lnSpc>
            </a:pPr>
            <a:r>
              <a:rPr lang="ru-RU" dirty="0">
                <a:solidFill>
                  <a:srgbClr val="000000"/>
                </a:solidFill>
              </a:rPr>
              <a:t>После просмотра данной презентации Вам необходимо </a:t>
            </a:r>
          </a:p>
          <a:p>
            <a:pPr algn="ctr">
              <a:lnSpc>
                <a:spcPct val="150000"/>
              </a:lnSpc>
            </a:pPr>
            <a:r>
              <a:rPr lang="ru-RU" dirty="0">
                <a:solidFill>
                  <a:srgbClr val="000000"/>
                </a:solidFill>
              </a:rPr>
              <a:t>авторизоваться  на сайте </a:t>
            </a:r>
            <a:r>
              <a:rPr lang="en-US" dirty="0">
                <a:solidFill>
                  <a:srgbClr val="000000"/>
                </a:solidFill>
                <a:hlinkClick r:id="rId2"/>
              </a:rPr>
              <a:t>http://www.eventnn.ru/</a:t>
            </a:r>
            <a:r>
              <a:rPr lang="ru-RU" dirty="0">
                <a:solidFill>
                  <a:srgbClr val="000000"/>
                </a:solidFill>
              </a:rPr>
              <a:t> </a:t>
            </a:r>
            <a:r>
              <a:rPr lang="en-US" dirty="0">
                <a:solidFill>
                  <a:srgbClr val="000000"/>
                </a:solidFill>
              </a:rPr>
              <a:t>  </a:t>
            </a:r>
            <a:r>
              <a:rPr lang="ru-RU" dirty="0">
                <a:solidFill>
                  <a:srgbClr val="000000"/>
                </a:solidFill>
              </a:rPr>
              <a:t>и </a:t>
            </a:r>
          </a:p>
          <a:p>
            <a:pPr algn="ctr">
              <a:lnSpc>
                <a:spcPct val="150000"/>
              </a:lnSpc>
            </a:pPr>
            <a:r>
              <a:rPr lang="ru-RU" dirty="0">
                <a:solidFill>
                  <a:srgbClr val="000000"/>
                </a:solidFill>
              </a:rPr>
              <a:t>выставить оценку  на странице </a:t>
            </a:r>
            <a:r>
              <a:rPr lang="en-US" dirty="0">
                <a:solidFill>
                  <a:srgbClr val="000000"/>
                </a:solidFill>
                <a:hlinkClick r:id="rId3"/>
              </a:rPr>
              <a:t>http://</a:t>
            </a:r>
            <a:r>
              <a:rPr lang="en-US" dirty="0">
                <a:solidFill>
                  <a:srgbClr val="000000"/>
                </a:solidFill>
                <a:hlinkClick r:id="rId2"/>
              </a:rPr>
              <a:t>www.</a:t>
            </a:r>
            <a:r>
              <a:rPr lang="en-US" dirty="0">
                <a:solidFill>
                  <a:srgbClr val="000000"/>
                </a:solidFill>
                <a:hlinkClick r:id="rId3"/>
              </a:rPr>
              <a:t>eventnn.ru/contest</a:t>
            </a:r>
            <a:r>
              <a:rPr lang="en-US" dirty="0">
                <a:solidFill>
                  <a:srgbClr val="000000"/>
                </a:solidFill>
              </a:rPr>
              <a:t>/</a:t>
            </a:r>
            <a:r>
              <a:rPr lang="ru-RU" dirty="0">
                <a:solidFill>
                  <a:srgbClr val="000000"/>
                </a:solidFill>
              </a:rPr>
              <a:t> </a:t>
            </a:r>
          </a:p>
          <a:p>
            <a:pPr algn="ctr">
              <a:lnSpc>
                <a:spcPct val="150000"/>
              </a:lnSpc>
            </a:pPr>
            <a:r>
              <a:rPr lang="ru-RU" dirty="0">
                <a:solidFill>
                  <a:srgbClr val="000000"/>
                </a:solidFill>
              </a:rPr>
              <a:t> в строке, соответствующей данной заявке.</a:t>
            </a:r>
            <a:endParaRPr lang="en-US" dirty="0">
              <a:solidFill>
                <a:srgbClr val="000000"/>
              </a:solidFill>
            </a:endParaRPr>
          </a:p>
          <a:p>
            <a:pPr algn="ctr">
              <a:lnSpc>
                <a:spcPct val="150000"/>
              </a:lnSpc>
            </a:pPr>
            <a:r>
              <a:rPr lang="ru-RU" dirty="0">
                <a:solidFill>
                  <a:srgbClr val="000000"/>
                </a:solidFill>
              </a:rPr>
              <a:t>Для подтверждения оценки необходимо ввести </a:t>
            </a:r>
            <a:r>
              <a:rPr lang="en-US" dirty="0">
                <a:solidFill>
                  <a:srgbClr val="000000"/>
                </a:solidFill>
              </a:rPr>
              <a:t> </a:t>
            </a:r>
            <a:r>
              <a:rPr lang="ru-RU" dirty="0">
                <a:solidFill>
                  <a:srgbClr val="000000"/>
                </a:solidFill>
              </a:rPr>
              <a:t>уникальный для каждой презентации двухзначный </a:t>
            </a:r>
            <a:r>
              <a:rPr lang="en-US" dirty="0">
                <a:solidFill>
                  <a:srgbClr val="000000"/>
                </a:solidFill>
              </a:rPr>
              <a:t> </a:t>
            </a:r>
            <a:r>
              <a:rPr lang="ru-RU" dirty="0">
                <a:solidFill>
                  <a:srgbClr val="000000"/>
                </a:solidFill>
              </a:rPr>
              <a:t>код подтверждения оценки, представленный ниже.</a:t>
            </a:r>
          </a:p>
          <a:p>
            <a:pPr algn="ctr">
              <a:lnSpc>
                <a:spcPct val="150000"/>
              </a:lnSpc>
            </a:pPr>
            <a:r>
              <a:rPr lang="ru-RU" b="1" dirty="0">
                <a:solidFill>
                  <a:srgbClr val="FF0000"/>
                </a:solidFill>
              </a:rPr>
              <a:t>Код подтверждения оценки  = </a:t>
            </a:r>
            <a:r>
              <a:rPr lang="ru-RU" b="1" dirty="0" smtClean="0">
                <a:solidFill>
                  <a:srgbClr val="FF0000"/>
                </a:solidFill>
              </a:rPr>
              <a:t> </a:t>
            </a:r>
            <a:r>
              <a:rPr lang="ru-RU" b="1" dirty="0" smtClean="0">
                <a:solidFill>
                  <a:srgbClr val="FF0000"/>
                </a:solidFill>
              </a:rPr>
              <a:t>2</a:t>
            </a:r>
            <a:r>
              <a:rPr lang="en-US" b="1" dirty="0" smtClean="0">
                <a:solidFill>
                  <a:srgbClr val="FF0000"/>
                </a:solidFill>
              </a:rPr>
              <a:t>X</a:t>
            </a:r>
            <a:r>
              <a:rPr lang="ru-RU" b="1" dirty="0" smtClean="0">
                <a:solidFill>
                  <a:srgbClr val="FF0000"/>
                </a:solidFill>
              </a:rPr>
              <a:t>   </a:t>
            </a:r>
            <a:endParaRPr lang="en-US" b="1" dirty="0">
              <a:solidFill>
                <a:srgbClr val="FF0000"/>
              </a:solidFill>
            </a:endParaRPr>
          </a:p>
          <a:p>
            <a:pPr algn="ctr">
              <a:lnSpc>
                <a:spcPct val="150000"/>
              </a:lnSpc>
            </a:pPr>
            <a:r>
              <a:rPr lang="ru-RU" sz="1400" b="1" dirty="0">
                <a:solidFill>
                  <a:srgbClr val="000000"/>
                </a:solidFill>
              </a:rPr>
              <a:t>(язык английский, шрифт заглавный)</a:t>
            </a:r>
          </a:p>
          <a:p>
            <a:pPr algn="just">
              <a:lnSpc>
                <a:spcPct val="150000"/>
              </a:lnSpc>
            </a:pPr>
            <a:r>
              <a:rPr lang="ru-RU" sz="1200" dirty="0">
                <a:solidFill>
                  <a:srgbClr val="000000"/>
                </a:solidFill>
              </a:rPr>
              <a:t>Примечание: В случае нахождения на странице сайта более 20 минут авторизация прекращается автоматически. Необходимо обновить страницу и повторно авторизоваться. При возникновении проблем с голосованием направьте ваши оценки в любом понятном виде на адрес </a:t>
            </a:r>
            <a:r>
              <a:rPr lang="en-US" sz="1200" b="1" dirty="0">
                <a:solidFill>
                  <a:srgbClr val="000000"/>
                </a:solidFill>
                <a:hlinkClick r:id="rId4"/>
              </a:rPr>
              <a:t>sergey@eventnn.ru</a:t>
            </a:r>
            <a:r>
              <a:rPr lang="ru-RU" sz="1200" dirty="0">
                <a:solidFill>
                  <a:srgbClr val="000000"/>
                </a:solidFill>
              </a:rPr>
              <a:t>.</a:t>
            </a:r>
            <a:endParaRPr lang="en-US" sz="1200" dirty="0">
              <a:solidFill>
                <a:srgbClr val="000000"/>
              </a:solidFill>
            </a:endParaRPr>
          </a:p>
        </p:txBody>
      </p:sp>
      <p:pic>
        <p:nvPicPr>
          <p:cNvPr id="6" name="Picture 8" descr="F:\Конкурс Event-Проектов 2015\Фирменный стиль Прорыв 15\Лого\logo-event-proriv_в кривых2015-3.jpg"/>
          <p:cNvPicPr>
            <a:picLocks noChangeAspect="1" noChangeArrowheads="1"/>
          </p:cNvPicPr>
          <p:nvPr/>
        </p:nvPicPr>
        <p:blipFill>
          <a:blip r:embed="rId5" cstate="print"/>
          <a:srcRect/>
          <a:stretch>
            <a:fillRect/>
          </a:stretch>
        </p:blipFill>
        <p:spPr bwMode="auto">
          <a:xfrm>
            <a:off x="172824" y="0"/>
            <a:ext cx="1219200" cy="1219200"/>
          </a:xfrm>
          <a:prstGeom prst="rect">
            <a:avLst/>
          </a:prstGeom>
          <a:noFill/>
          <a:ln w="9525">
            <a:noFill/>
            <a:miter lim="800000"/>
            <a:headEnd/>
            <a:tailEnd/>
          </a:ln>
        </p:spPr>
      </p:pic>
    </p:spTree>
  </p:cSld>
  <p:clrMapOvr>
    <a:masterClrMapping/>
  </p:clrMapOvr>
  <p:transition/>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1064</TotalTime>
  <Words>1550</Words>
  <Application>Microsoft Office PowerPoint</Application>
  <PresentationFormat>Экран (4:3)</PresentationFormat>
  <Paragraphs>90</Paragraphs>
  <Slides>13</Slides>
  <Notes>0</Notes>
  <HiddenSlides>0</HiddenSlides>
  <MMClips>0</MMClips>
  <ScaleCrop>false</ScaleCrop>
  <HeadingPairs>
    <vt:vector size="6" baseType="variant">
      <vt:variant>
        <vt:lpstr>Использованные шрифты</vt:lpstr>
      </vt:variant>
      <vt:variant>
        <vt:i4>2</vt:i4>
      </vt:variant>
      <vt:variant>
        <vt:lpstr>Тема</vt:lpstr>
      </vt:variant>
      <vt:variant>
        <vt:i4>1</vt:i4>
      </vt:variant>
      <vt:variant>
        <vt:lpstr>Заголовки слайдов</vt:lpstr>
      </vt:variant>
      <vt:variant>
        <vt:i4>13</vt:i4>
      </vt:variant>
    </vt:vector>
  </HeadingPairs>
  <TitlesOfParts>
    <vt:vector size="16" baseType="lpstr">
      <vt:lpstr>Arial</vt:lpstr>
      <vt:lpstr>Calibri</vt: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Информация для жюри конкурса Event-Прорыв</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Дмитрий</dc:creator>
  <cp:lastModifiedBy>Сергей</cp:lastModifiedBy>
  <cp:revision>107</cp:revision>
  <dcterms:modified xsi:type="dcterms:W3CDTF">2016-02-28T16:59:26Z</dcterms:modified>
</cp:coreProperties>
</file>