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822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image" Target="../media/image35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e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59.emf"/><Relationship Id="rId13" Type="http://schemas.openxmlformats.org/officeDocument/2006/relationships/image" Target="../media/image64.emf"/><Relationship Id="rId18" Type="http://schemas.openxmlformats.org/officeDocument/2006/relationships/image" Target="../media/image69.emf"/><Relationship Id="rId3" Type="http://schemas.openxmlformats.org/officeDocument/2006/relationships/image" Target="../media/image54.wmf"/><Relationship Id="rId7" Type="http://schemas.openxmlformats.org/officeDocument/2006/relationships/image" Target="../media/image58.emf"/><Relationship Id="rId12" Type="http://schemas.openxmlformats.org/officeDocument/2006/relationships/image" Target="../media/image63.emf"/><Relationship Id="rId17" Type="http://schemas.openxmlformats.org/officeDocument/2006/relationships/image" Target="../media/image68.emf"/><Relationship Id="rId2" Type="http://schemas.openxmlformats.org/officeDocument/2006/relationships/image" Target="../media/image53.emf"/><Relationship Id="rId16" Type="http://schemas.openxmlformats.org/officeDocument/2006/relationships/image" Target="../media/image67.emf"/><Relationship Id="rId1" Type="http://schemas.openxmlformats.org/officeDocument/2006/relationships/image" Target="../media/image52.emf"/><Relationship Id="rId6" Type="http://schemas.openxmlformats.org/officeDocument/2006/relationships/image" Target="../media/image57.emf"/><Relationship Id="rId11" Type="http://schemas.openxmlformats.org/officeDocument/2006/relationships/image" Target="../media/image62.emf"/><Relationship Id="rId5" Type="http://schemas.openxmlformats.org/officeDocument/2006/relationships/image" Target="../media/image56.emf"/><Relationship Id="rId15" Type="http://schemas.openxmlformats.org/officeDocument/2006/relationships/image" Target="../media/image66.emf"/><Relationship Id="rId10" Type="http://schemas.openxmlformats.org/officeDocument/2006/relationships/image" Target="../media/image61.emf"/><Relationship Id="rId19" Type="http://schemas.openxmlformats.org/officeDocument/2006/relationships/image" Target="../media/image70.emf"/><Relationship Id="rId4" Type="http://schemas.openxmlformats.org/officeDocument/2006/relationships/image" Target="../media/image55.emf"/><Relationship Id="rId9" Type="http://schemas.openxmlformats.org/officeDocument/2006/relationships/image" Target="../media/image60.emf"/><Relationship Id="rId14" Type="http://schemas.openxmlformats.org/officeDocument/2006/relationships/image" Target="../media/image65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 cap="sq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6712" cy="12490451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CC4CFBC-DE49-48A4-9901-84B1BCCBECE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E1D150C-B0AF-4F4E-9E89-F8C3ACE3238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237E68A-E7BC-4735-ADD5-10D9DD062F9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0295149-0FFE-444A-B524-341D9388142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6556C84-A3DA-49AA-AA0B-30B9F843984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AE1EE6C-8B97-491D-B8AD-5065C9F8D94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55C27CD-C87F-4F62-B1B7-AB1BF9E30D3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429D7F4-FAEC-4F36-9477-52EE75679AD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B35C606-BF3A-4E17-8C6D-AC9353BAF30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2D70E80-160F-480E-AD06-7B370F7A765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7813" y="274638"/>
            <a:ext cx="2055812" cy="58483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8213" cy="58483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3DE0F1F-C364-478F-9A5C-923306ECCF1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6425" cy="11398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Четвёртый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30425" cy="3619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ru-RU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0425" cy="3619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A9CA2649-DF0E-4D78-9962-ED4D84EFFCB7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marL="1143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marL="1600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marL="20574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5.jpe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5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8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5.jpe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5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5.jpe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8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5.jpeg"/><Relationship Id="rId9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5.jpe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5.jpe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8.pn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10" Type="http://schemas.openxmlformats.org/officeDocument/2006/relationships/image" Target="../media/image34.png"/><Relationship Id="rId4" Type="http://schemas.openxmlformats.org/officeDocument/2006/relationships/image" Target="../media/image5.jpeg"/><Relationship Id="rId9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3" Type="http://schemas.openxmlformats.org/officeDocument/2006/relationships/notesSlide" Target="../notesSlides/notesSlide11.xml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5.jpe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8.png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jpeg"/><Relationship Id="rId10" Type="http://schemas.openxmlformats.org/officeDocument/2006/relationships/image" Target="../media/image43.png"/><Relationship Id="rId4" Type="http://schemas.openxmlformats.org/officeDocument/2006/relationships/image" Target="../media/image5.jpeg"/><Relationship Id="rId9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5.jpe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5.jpe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8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5.jpeg"/><Relationship Id="rId9" Type="http://schemas.openxmlformats.org/officeDocument/2006/relationships/image" Target="../media/image5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13" Type="http://schemas.openxmlformats.org/officeDocument/2006/relationships/oleObject" Target="../embeddings/oleObject26.bin"/><Relationship Id="rId18" Type="http://schemas.openxmlformats.org/officeDocument/2006/relationships/oleObject" Target="../embeddings/oleObject31.bin"/><Relationship Id="rId3" Type="http://schemas.openxmlformats.org/officeDocument/2006/relationships/notesSlide" Target="../notesSlides/notesSlide16.xml"/><Relationship Id="rId21" Type="http://schemas.openxmlformats.org/officeDocument/2006/relationships/oleObject" Target="../embeddings/oleObject34.bin"/><Relationship Id="rId7" Type="http://schemas.openxmlformats.org/officeDocument/2006/relationships/oleObject" Target="../embeddings/oleObject20.bin"/><Relationship Id="rId12" Type="http://schemas.openxmlformats.org/officeDocument/2006/relationships/oleObject" Target="../embeddings/oleObject25.bin"/><Relationship Id="rId17" Type="http://schemas.openxmlformats.org/officeDocument/2006/relationships/oleObject" Target="../embeddings/oleObject30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29.bin"/><Relationship Id="rId20" Type="http://schemas.openxmlformats.org/officeDocument/2006/relationships/oleObject" Target="../embeddings/oleObject33.bin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9.bin"/><Relationship Id="rId11" Type="http://schemas.openxmlformats.org/officeDocument/2006/relationships/oleObject" Target="../embeddings/oleObject24.bin"/><Relationship Id="rId24" Type="http://schemas.openxmlformats.org/officeDocument/2006/relationships/oleObject" Target="../embeddings/oleObject37.bin"/><Relationship Id="rId5" Type="http://schemas.openxmlformats.org/officeDocument/2006/relationships/image" Target="../media/image5.jpeg"/><Relationship Id="rId15" Type="http://schemas.openxmlformats.org/officeDocument/2006/relationships/oleObject" Target="../embeddings/oleObject28.bin"/><Relationship Id="rId23" Type="http://schemas.openxmlformats.org/officeDocument/2006/relationships/oleObject" Target="../embeddings/oleObject36.bin"/><Relationship Id="rId10" Type="http://schemas.openxmlformats.org/officeDocument/2006/relationships/oleObject" Target="../embeddings/oleObject23.bin"/><Relationship Id="rId19" Type="http://schemas.openxmlformats.org/officeDocument/2006/relationships/oleObject" Target="../embeddings/oleObject32.bin"/><Relationship Id="rId4" Type="http://schemas.openxmlformats.org/officeDocument/2006/relationships/image" Target="../media/image8.png"/><Relationship Id="rId9" Type="http://schemas.openxmlformats.org/officeDocument/2006/relationships/oleObject" Target="../embeddings/oleObject22.bin"/><Relationship Id="rId14" Type="http://schemas.openxmlformats.org/officeDocument/2006/relationships/oleObject" Target="../embeddings/oleObject27.bin"/><Relationship Id="rId22" Type="http://schemas.openxmlformats.org/officeDocument/2006/relationships/oleObject" Target="../embeddings/oleObject35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38.bin"/><Relationship Id="rId5" Type="http://schemas.openxmlformats.org/officeDocument/2006/relationships/image" Target="../media/image5.jpe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2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88" y="0"/>
            <a:ext cx="9145588" cy="685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700338" y="1117600"/>
            <a:ext cx="4214812" cy="3683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>
                <a:solidFill>
                  <a:srgbClr val="FFFFFF"/>
                </a:solidFill>
              </a:rPr>
              <a:t>Лучшее массовое мероприятие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graphicFrame>
        <p:nvGraphicFramePr>
          <p:cNvPr id="3076" name="Object 4"/>
          <p:cNvGraphicFramePr>
            <a:graphicFrameLocks noChangeAspect="1"/>
          </p:cNvGraphicFramePr>
          <p:nvPr/>
        </p:nvGraphicFramePr>
        <p:xfrm>
          <a:off x="2771775" y="828675"/>
          <a:ext cx="1308100" cy="223838"/>
        </p:xfrm>
        <a:graphic>
          <a:graphicData uri="http://schemas.openxmlformats.org/presentationml/2006/ole">
            <p:oleObj spid="_x0000_s3076" r:id="rId6" imgW="1307160" imgH="223920" progId="">
              <p:embed/>
            </p:oleObj>
          </a:graphicData>
        </a:graphic>
      </p:graphicFrame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2771775" y="2205038"/>
          <a:ext cx="868363" cy="236537"/>
        </p:xfrm>
        <a:graphic>
          <a:graphicData uri="http://schemas.openxmlformats.org/presentationml/2006/ole">
            <p:oleObj spid="_x0000_s3077" r:id="rId7" imgW="868320" imgH="236520" progId="">
              <p:embed/>
            </p:oleObj>
          </a:graphicData>
        </a:graphic>
      </p:graphicFrame>
      <p:graphicFrame>
        <p:nvGraphicFramePr>
          <p:cNvPr id="3078" name="Object 6"/>
          <p:cNvGraphicFramePr>
            <a:graphicFrameLocks noChangeAspect="1"/>
          </p:cNvGraphicFramePr>
          <p:nvPr/>
        </p:nvGraphicFramePr>
        <p:xfrm>
          <a:off x="2771775" y="5084763"/>
          <a:ext cx="574675" cy="230187"/>
        </p:xfrm>
        <a:graphic>
          <a:graphicData uri="http://schemas.openxmlformats.org/presentationml/2006/ole">
            <p:oleObj spid="_x0000_s3078" r:id="rId8" imgW="574200" imgH="230760" progId="">
              <p:embed/>
            </p:oleObj>
          </a:graphicData>
        </a:graphic>
      </p:graphicFrame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2555875" y="2492375"/>
            <a:ext cx="4824413" cy="13731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200">
                <a:solidFill>
                  <a:srgbClr val="FFFFFF"/>
                </a:solidFill>
              </a:rPr>
              <a:t>«Второй Российский Фестиваль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200">
                <a:solidFill>
                  <a:srgbClr val="FFFFFF"/>
                </a:solidFill>
              </a:rPr>
              <a:t> </a:t>
            </a:r>
            <a:r>
              <a:rPr lang="en-US" sz="2200">
                <a:solidFill>
                  <a:srgbClr val="FFFFFF"/>
                </a:solidFill>
              </a:rPr>
              <a:t> </a:t>
            </a:r>
            <a:r>
              <a:rPr lang="ru-RU" sz="2200">
                <a:solidFill>
                  <a:srgbClr val="FFFFFF"/>
                </a:solidFill>
              </a:rPr>
              <a:t>Фейерверков «</a:t>
            </a:r>
            <a:r>
              <a:rPr lang="ru-RU" sz="2200" b="1">
                <a:solidFill>
                  <a:srgbClr val="FFFFFF"/>
                </a:solidFill>
              </a:rPr>
              <a:t>МАГИЯ ОГНЯ</a:t>
            </a:r>
            <a:r>
              <a:rPr lang="ru-RU" sz="2200">
                <a:solidFill>
                  <a:srgbClr val="FFFFFF"/>
                </a:solidFill>
              </a:rPr>
              <a:t>»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2200">
              <a:solidFill>
                <a:srgbClr val="FFFFFF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>
                <a:solidFill>
                  <a:srgbClr val="FFFFFF"/>
                </a:solidFill>
              </a:rPr>
              <a:t>  Нижний Новгород</a:t>
            </a: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2627313" y="5438775"/>
            <a:ext cx="4824412" cy="3683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>
                <a:solidFill>
                  <a:srgbClr val="FFDB01"/>
                </a:solidFill>
              </a:rPr>
              <a:t>12 июня 2015 г.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588"/>
            <a:ext cx="9145588" cy="685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2051050" y="692150"/>
            <a:ext cx="6121400" cy="55705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Заказчик:</a:t>
            </a:r>
            <a:r>
              <a:rPr lang="ru-RU" sz="1600">
                <a:solidFill>
                  <a:srgbClr val="FFFFFF"/>
                </a:solidFill>
              </a:rPr>
              <a:t> Администрация города Нижнего Новгорода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600">
              <a:solidFill>
                <a:srgbClr val="00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Тип мероприятия:</a:t>
            </a:r>
            <a:r>
              <a:rPr lang="ru-RU" sz="1600">
                <a:solidFill>
                  <a:srgbClr val="FFFFFF"/>
                </a:solidFill>
              </a:rPr>
              <a:t>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массовое мероприятие в рамках празднования Дня города Нижнего Новгорода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Количество зрителей:</a:t>
            </a:r>
            <a:r>
              <a:rPr lang="ru-RU" sz="1600">
                <a:solidFill>
                  <a:srgbClr val="FFFFFF"/>
                </a:solidFill>
              </a:rPr>
              <a:t> 150 000 человек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Дата проведения мероприятия:</a:t>
            </a:r>
            <a:r>
              <a:rPr lang="ru-RU" sz="1600">
                <a:solidFill>
                  <a:srgbClr val="FFFFFF"/>
                </a:solidFill>
              </a:rPr>
              <a:t> 12 июня 2015 года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Место проведения: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Нижне-Волжская набережная у подножья Чкаловской лестницы и акватория реки Волга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>
              <a:solidFill>
                <a:srgbClr val="FFFFFF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Техническое сопровождение:</a:t>
            </a:r>
            <a:r>
              <a:rPr lang="ru-RU" sz="1600">
                <a:solidFill>
                  <a:srgbClr val="FFFFFF"/>
                </a:solidFill>
              </a:rPr>
              <a:t> Ваганты (сцена, свет, звук), Нижегородский порт (аренда флота),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ННТВ (прямая трансляция на телевидении),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ГК ОКА (проживание участников),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ВГТРК (радиотрансляция, информационная поддержка)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Кейтеринг:</a:t>
            </a:r>
            <a:r>
              <a:rPr lang="ru-RU" sz="1600">
                <a:solidFill>
                  <a:srgbClr val="FFCC00"/>
                </a:solidFill>
              </a:rPr>
              <a:t>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ресторан Виталич (аренда теплохода и фуршет)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Мультимедийное наполнение:</a:t>
            </a:r>
            <a:r>
              <a:rPr lang="ru-RU" sz="1600">
                <a:solidFill>
                  <a:srgbClr val="FFFFFF"/>
                </a:solidFill>
              </a:rPr>
              <a:t> Дрим Лазер (лазерное шоу)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Концертная программа:</a:t>
            </a:r>
            <a:r>
              <a:rPr lang="ru-RU" sz="1600">
                <a:solidFill>
                  <a:srgbClr val="FFFFFF"/>
                </a:solidFill>
              </a:rPr>
              <a:t> танцевальные коллективы, актеры, артисты оригинального жанра, спортсмены, паркур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Режиссер мероприятия:</a:t>
            </a:r>
            <a:r>
              <a:rPr lang="ru-RU" sz="1600">
                <a:solidFill>
                  <a:srgbClr val="FFFFFF"/>
                </a:solidFill>
              </a:rPr>
              <a:t> Ирина Чернышова</a:t>
            </a:r>
          </a:p>
        </p:txBody>
      </p:sp>
      <p:graphicFrame>
        <p:nvGraphicFramePr>
          <p:cNvPr id="4100" name="Object 4"/>
          <p:cNvGraphicFramePr>
            <a:graphicFrameLocks noChangeAspect="1"/>
          </p:cNvGraphicFramePr>
          <p:nvPr/>
        </p:nvGraphicFramePr>
        <p:xfrm>
          <a:off x="2843213" y="404813"/>
          <a:ext cx="1955800" cy="223837"/>
        </p:xfrm>
        <a:graphic>
          <a:graphicData uri="http://schemas.openxmlformats.org/presentationml/2006/ole">
            <p:oleObj spid="_x0000_s4100" r:id="rId6" imgW="2166480" imgH="248040" progId="">
              <p:embed/>
            </p:oleObj>
          </a:graphicData>
        </a:graphic>
      </p:graphicFrame>
      <p:graphicFrame>
        <p:nvGraphicFramePr>
          <p:cNvPr id="4101" name="Object 5"/>
          <p:cNvGraphicFramePr>
            <a:graphicFrameLocks noChangeAspect="1"/>
          </p:cNvGraphicFramePr>
          <p:nvPr/>
        </p:nvGraphicFramePr>
        <p:xfrm>
          <a:off x="2843213" y="3284538"/>
          <a:ext cx="3006725" cy="236537"/>
        </p:xfrm>
        <a:graphic>
          <a:graphicData uri="http://schemas.openxmlformats.org/presentationml/2006/ole">
            <p:oleObj spid="_x0000_s4101" r:id="rId7" imgW="3006000" imgH="236520" progId="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1908175" y="717550"/>
            <a:ext cx="5976938" cy="11287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DB01"/>
              </a:buClr>
              <a:buFont typeface="Arial" charset="0"/>
              <a:buChar char="-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  Организовать конкурс</a:t>
            </a:r>
            <a:r>
              <a:rPr lang="ru-RU" sz="1600">
                <a:solidFill>
                  <a:srgbClr val="FFFFFF"/>
                </a:solidFill>
              </a:rPr>
              <a:t> фейерверков между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   пиротехническими командами на звание лучших в России;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400">
              <a:solidFill>
                <a:srgbClr val="FFFFFF"/>
              </a:solidFill>
            </a:endParaRPr>
          </a:p>
          <a:p>
            <a:pPr>
              <a:buClr>
                <a:srgbClr val="FFDB01"/>
              </a:buClr>
              <a:buFont typeface="Arial" charset="0"/>
              <a:buChar char="-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  Создать зрелищное массовое мероприятие,</a:t>
            </a:r>
            <a:r>
              <a:rPr lang="ru-RU" sz="1600">
                <a:solidFill>
                  <a:srgbClr val="FFFFFF"/>
                </a:solidFill>
              </a:rPr>
              <a:t>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   вписывающееся в формат празднования Дня города.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2051050" y="2260600"/>
            <a:ext cx="6481763" cy="25273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1600">
                <a:solidFill>
                  <a:srgbClr val="FFDB01"/>
                </a:solidFill>
              </a:rPr>
              <a:t>Популяризация</a:t>
            </a:r>
            <a:r>
              <a:rPr lang="ru-RU" sz="1600">
                <a:solidFill>
                  <a:srgbClr val="FFFFFF"/>
                </a:solidFill>
              </a:rPr>
              <a:t> пиротехнического искусства;</a:t>
            </a: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1600">
                <a:solidFill>
                  <a:srgbClr val="FFDB01"/>
                </a:solidFill>
              </a:rPr>
              <a:t>Привлечение </a:t>
            </a:r>
            <a:r>
              <a:rPr lang="ru-RU" sz="1600">
                <a:solidFill>
                  <a:srgbClr val="FFFFFF"/>
                </a:solidFill>
              </a:rPr>
              <a:t>широкой аудитории на праздничное мероприятие;</a:t>
            </a: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1600">
                <a:solidFill>
                  <a:srgbClr val="FFDB01"/>
                </a:solidFill>
              </a:rPr>
              <a:t>Создание</a:t>
            </a:r>
            <a:r>
              <a:rPr lang="ru-RU" sz="1600">
                <a:solidFill>
                  <a:srgbClr val="FFFFFF"/>
                </a:solidFill>
              </a:rPr>
              <a:t> уникального события — ежегодного конкурса фейерверков, оцениваемого жюри и зрителями;</a:t>
            </a: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1600">
                <a:solidFill>
                  <a:srgbClr val="FFDB01"/>
                </a:solidFill>
              </a:rPr>
              <a:t>Внедрение</a:t>
            </a:r>
            <a:r>
              <a:rPr lang="ru-RU" sz="1600">
                <a:solidFill>
                  <a:srgbClr val="FFFFFF"/>
                </a:solidFill>
              </a:rPr>
              <a:t> и развитие культуры восприятия фестиваля фейерверков как конкурса пиротехнических команд;</a:t>
            </a: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1600">
                <a:solidFill>
                  <a:srgbClr val="FFDB01"/>
                </a:solidFill>
              </a:rPr>
              <a:t>Увеличение</a:t>
            </a:r>
            <a:r>
              <a:rPr lang="ru-RU" sz="1600">
                <a:solidFill>
                  <a:srgbClr val="FFFFFF"/>
                </a:solidFill>
              </a:rPr>
              <a:t> туристической привлекательности города за счет высокой зрелищности мероприятия;</a:t>
            </a: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1600">
                <a:solidFill>
                  <a:srgbClr val="FFDB01"/>
                </a:solidFill>
              </a:rPr>
              <a:t>Реализация </a:t>
            </a:r>
            <a:r>
              <a:rPr lang="ru-RU" sz="1600">
                <a:solidFill>
                  <a:srgbClr val="FFFFFF"/>
                </a:solidFill>
              </a:rPr>
              <a:t>мероприятия как коммерческого рекламного проекта;</a:t>
            </a: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1600">
                <a:solidFill>
                  <a:srgbClr val="FFDB01"/>
                </a:solidFill>
              </a:rPr>
              <a:t>Популяризация</a:t>
            </a:r>
            <a:r>
              <a:rPr lang="ru-RU" sz="1600">
                <a:solidFill>
                  <a:srgbClr val="FFFFFF"/>
                </a:solidFill>
              </a:rPr>
              <a:t> бренда компании-организатора.</a:t>
            </a:r>
          </a:p>
        </p:txBody>
      </p:sp>
      <p:graphicFrame>
        <p:nvGraphicFramePr>
          <p:cNvPr id="5125" name="Object 5"/>
          <p:cNvGraphicFramePr>
            <a:graphicFrameLocks noChangeAspect="1"/>
          </p:cNvGraphicFramePr>
          <p:nvPr/>
        </p:nvGraphicFramePr>
        <p:xfrm>
          <a:off x="2925763" y="404813"/>
          <a:ext cx="1709737" cy="227012"/>
        </p:xfrm>
        <a:graphic>
          <a:graphicData uri="http://schemas.openxmlformats.org/presentationml/2006/ole">
            <p:oleObj spid="_x0000_s5125" r:id="rId6" imgW="1709640" imgH="227160" progId="">
              <p:embed/>
            </p:oleObj>
          </a:graphicData>
        </a:graphic>
      </p:graphicFrame>
      <p:graphicFrame>
        <p:nvGraphicFramePr>
          <p:cNvPr id="5126" name="Object 6"/>
          <p:cNvGraphicFramePr>
            <a:graphicFrameLocks noChangeAspect="1"/>
          </p:cNvGraphicFramePr>
          <p:nvPr/>
        </p:nvGraphicFramePr>
        <p:xfrm>
          <a:off x="2943225" y="2043113"/>
          <a:ext cx="2349500" cy="223837"/>
        </p:xfrm>
        <a:graphic>
          <a:graphicData uri="http://schemas.openxmlformats.org/presentationml/2006/ole">
            <p:oleObj spid="_x0000_s5126" r:id="rId7" imgW="2348640" imgH="223920" progId="">
              <p:embed/>
            </p:oleObj>
          </a:graphicData>
        </a:graphic>
      </p:graphicFrame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1763713" y="2260600"/>
            <a:ext cx="360362" cy="25273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1600">
                <a:solidFill>
                  <a:srgbClr val="FFCC00"/>
                </a:solidFill>
              </a:rPr>
              <a:t>1.</a:t>
            </a: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1600">
                <a:solidFill>
                  <a:srgbClr val="FFCC00"/>
                </a:solidFill>
              </a:rPr>
              <a:t>2.</a:t>
            </a: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1600">
                <a:solidFill>
                  <a:srgbClr val="FFCC00"/>
                </a:solidFill>
              </a:rPr>
              <a:t>3.</a:t>
            </a: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ru-RU" sz="1600">
              <a:solidFill>
                <a:srgbClr val="FFCC00"/>
              </a:solidFill>
            </a:endParaRP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1600">
                <a:solidFill>
                  <a:srgbClr val="FFCC00"/>
                </a:solidFill>
              </a:rPr>
              <a:t>4.</a:t>
            </a: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ru-RU" sz="1600">
              <a:solidFill>
                <a:srgbClr val="FFCC00"/>
              </a:solidFill>
            </a:endParaRP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1600">
                <a:solidFill>
                  <a:srgbClr val="FFCC00"/>
                </a:solidFill>
              </a:rPr>
              <a:t>5.</a:t>
            </a: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ru-RU" sz="1600">
              <a:solidFill>
                <a:srgbClr val="FFCC00"/>
              </a:solidFill>
            </a:endParaRP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1600">
                <a:solidFill>
                  <a:srgbClr val="FFCC00"/>
                </a:solidFill>
              </a:rPr>
              <a:t>6.</a:t>
            </a: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1600">
                <a:solidFill>
                  <a:srgbClr val="FFCC00"/>
                </a:solidFill>
              </a:rPr>
              <a:t>7.</a:t>
            </a: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2051050" y="5311775"/>
            <a:ext cx="6624638" cy="10668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1600">
                <a:solidFill>
                  <a:srgbClr val="FFCC00"/>
                </a:solidFill>
              </a:rPr>
              <a:t>Основной зритель</a:t>
            </a:r>
            <a:r>
              <a:rPr lang="ru-RU" sz="1600">
                <a:solidFill>
                  <a:srgbClr val="FFFFFF"/>
                </a:solidFill>
              </a:rPr>
              <a:t> </a:t>
            </a:r>
            <a:r>
              <a:rPr lang="ru-RU" sz="1400">
                <a:solidFill>
                  <a:srgbClr val="FFFFFF"/>
                </a:solidFill>
              </a:rPr>
              <a:t>(потребитель)</a:t>
            </a:r>
            <a:r>
              <a:rPr lang="ru-RU" sz="1600">
                <a:solidFill>
                  <a:srgbClr val="FFFFFF"/>
                </a:solidFill>
              </a:rPr>
              <a:t> – семейные пары с детьми (возраст родителей от 25 до 45 лет), молодежь от 16 до 30 лет.</a:t>
            </a: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1600">
                <a:solidFill>
                  <a:srgbClr val="FFCC00"/>
                </a:solidFill>
              </a:rPr>
              <a:t>Направление:</a:t>
            </a:r>
            <a:r>
              <a:rPr lang="ru-RU" sz="1600">
                <a:solidFill>
                  <a:srgbClr val="FFFFFF"/>
                </a:solidFill>
              </a:rPr>
              <a:t> семейно-молодежный праздник.</a:t>
            </a: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1600">
                <a:solidFill>
                  <a:srgbClr val="FFCC00"/>
                </a:solidFill>
              </a:rPr>
              <a:t>Бюджет на реализацию проекта</a:t>
            </a:r>
            <a:r>
              <a:rPr lang="ru-RU" sz="1600">
                <a:solidFill>
                  <a:srgbClr val="FFFFFF"/>
                </a:solidFill>
              </a:rPr>
              <a:t> — 3,2 млн. рублей</a:t>
            </a:r>
          </a:p>
        </p:txBody>
      </p:sp>
      <p:graphicFrame>
        <p:nvGraphicFramePr>
          <p:cNvPr id="5129" name="Object 9"/>
          <p:cNvGraphicFramePr>
            <a:graphicFrameLocks noChangeAspect="1"/>
          </p:cNvGraphicFramePr>
          <p:nvPr/>
        </p:nvGraphicFramePr>
        <p:xfrm>
          <a:off x="2954338" y="5013325"/>
          <a:ext cx="1257300" cy="236538"/>
        </p:xfrm>
        <a:graphic>
          <a:graphicData uri="http://schemas.openxmlformats.org/presentationml/2006/ole">
            <p:oleObj spid="_x0000_s5129" r:id="rId8" imgW="1257840" imgH="236520" progId="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3663" y="1844675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0200" y="1844675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54200" y="1844675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54200" y="4149725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40200" y="4149725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43663" y="4149725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2052638" y="514350"/>
            <a:ext cx="6696075" cy="6111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CC00"/>
                </a:solidFill>
              </a:rPr>
              <a:t>Задача </a:t>
            </a:r>
            <a:r>
              <a:rPr lang="en-US" sz="1600">
                <a:solidFill>
                  <a:srgbClr val="FFCC00"/>
                </a:solidFill>
              </a:rPr>
              <a:t>event'</a:t>
            </a:r>
            <a:r>
              <a:rPr lang="ru-RU" sz="1600">
                <a:solidFill>
                  <a:srgbClr val="FFCC00"/>
                </a:solidFill>
              </a:rPr>
              <a:t>а</a:t>
            </a:r>
            <a:r>
              <a:rPr lang="ru-RU">
                <a:solidFill>
                  <a:srgbClr val="FFFFFF"/>
                </a:solidFill>
              </a:rPr>
              <a:t> </a:t>
            </a:r>
            <a:r>
              <a:rPr lang="en-US" sz="1600">
                <a:solidFill>
                  <a:srgbClr val="FFFFFF"/>
                </a:solidFill>
              </a:rPr>
              <a:t>- c</a:t>
            </a:r>
            <a:r>
              <a:rPr lang="ru-RU" sz="1600">
                <a:solidFill>
                  <a:srgbClr val="FFFFFF"/>
                </a:solidFill>
              </a:rPr>
              <a:t>оздание зрелищного массового мероприятия, вписывающегося в формат празднования Дня города.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2051050" y="935038"/>
            <a:ext cx="6121400" cy="15541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День города проходил в формате большого фестиваля, охватывающего людей самых разных интересов. Фестиваль Фейерверков представил направление «Фееричный Нижний». Тема обозначена в слогане Дня города: </a:t>
            </a:r>
            <a:r>
              <a:rPr lang="ru-RU" sz="1600">
                <a:solidFill>
                  <a:srgbClr val="FFDB01"/>
                </a:solidFill>
              </a:rPr>
              <a:t>«Нижний Новгород — город, в котором всем хорошо!»</a:t>
            </a:r>
            <a:r>
              <a:rPr lang="ru-RU" sz="1600">
                <a:solidFill>
                  <a:srgbClr val="FFFFFF"/>
                </a:solidFill>
              </a:rPr>
              <a:t> и вписывалась в концепцию массового мероприятия.</a:t>
            </a:r>
          </a:p>
        </p:txBody>
      </p:sp>
      <p:graphicFrame>
        <p:nvGraphicFramePr>
          <p:cNvPr id="7172" name="Object 4"/>
          <p:cNvGraphicFramePr>
            <a:graphicFrameLocks noChangeAspect="1"/>
          </p:cNvGraphicFramePr>
          <p:nvPr/>
        </p:nvGraphicFramePr>
        <p:xfrm>
          <a:off x="2124075" y="404813"/>
          <a:ext cx="6167438" cy="239712"/>
        </p:xfrm>
        <a:graphic>
          <a:graphicData uri="http://schemas.openxmlformats.org/presentationml/2006/ole">
            <p:oleObj spid="_x0000_s7172" r:id="rId6" imgW="6167520" imgH="239760" progId="">
              <p:embed/>
            </p:oleObj>
          </a:graphicData>
        </a:graphic>
      </p:graphicFrame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2051050" y="2647950"/>
            <a:ext cx="6121400" cy="10668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В рамках концепции было предусмотрено раскрытие формата Дня города через  тематические зарисовки, которые передавали атмосферу большого города в его различных гранях:</a:t>
            </a: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2051050" y="3857625"/>
            <a:ext cx="6121400" cy="17970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 b="1">
                <a:solidFill>
                  <a:srgbClr val="FFCC00"/>
                </a:solidFill>
              </a:rPr>
              <a:t>-</a:t>
            </a:r>
            <a:r>
              <a:rPr lang="ru-RU" sz="1600">
                <a:solidFill>
                  <a:srgbClr val="FFCC00"/>
                </a:solidFill>
              </a:rPr>
              <a:t>  Промышленный Нижний</a:t>
            </a:r>
            <a:r>
              <a:rPr lang="ru-RU" sz="1600">
                <a:solidFill>
                  <a:srgbClr val="FFFFFF"/>
                </a:solidFill>
              </a:rPr>
              <a:t> (сила и мощь большого города);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 b="1">
                <a:solidFill>
                  <a:srgbClr val="FFCC00"/>
                </a:solidFill>
              </a:rPr>
              <a:t>-</a:t>
            </a:r>
            <a:r>
              <a:rPr lang="ru-RU" sz="1600">
                <a:solidFill>
                  <a:srgbClr val="FFCC00"/>
                </a:solidFill>
              </a:rPr>
              <a:t>  Детский Нижний</a:t>
            </a:r>
            <a:r>
              <a:rPr lang="ru-RU" sz="1600">
                <a:solidFill>
                  <a:srgbClr val="FFFFFF"/>
                </a:solidFill>
              </a:rPr>
              <a:t> (сказки, мечты, фантазии ребенка);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 b="1">
                <a:solidFill>
                  <a:srgbClr val="FFCC00"/>
                </a:solidFill>
              </a:rPr>
              <a:t>- </a:t>
            </a:r>
            <a:r>
              <a:rPr lang="ru-RU" sz="1600">
                <a:solidFill>
                  <a:srgbClr val="FFCC00"/>
                </a:solidFill>
              </a:rPr>
              <a:t> Молодежный Нижний</a:t>
            </a:r>
            <a:r>
              <a:rPr lang="ru-RU" sz="1600">
                <a:solidFill>
                  <a:srgbClr val="FFFFFF"/>
                </a:solidFill>
              </a:rPr>
              <a:t> (драйв, энергия, музыка, танцы);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 b="1">
                <a:solidFill>
                  <a:srgbClr val="FFCC00"/>
                </a:solidFill>
              </a:rPr>
              <a:t>-</a:t>
            </a:r>
            <a:r>
              <a:rPr lang="ru-RU" sz="1600">
                <a:solidFill>
                  <a:srgbClr val="FFCC00"/>
                </a:solidFill>
              </a:rPr>
              <a:t>  Спортивный Нижний</a:t>
            </a:r>
            <a:r>
              <a:rPr lang="ru-RU" sz="1600">
                <a:solidFill>
                  <a:srgbClr val="FFDB01"/>
                </a:solidFill>
              </a:rPr>
              <a:t> </a:t>
            </a:r>
            <a:r>
              <a:rPr lang="ru-RU" sz="1600">
                <a:solidFill>
                  <a:srgbClr val="FFFFFF"/>
                </a:solidFill>
              </a:rPr>
              <a:t>(развитие игровых и активных видов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   спорта);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 b="1">
                <a:solidFill>
                  <a:srgbClr val="FFCC00"/>
                </a:solidFill>
              </a:rPr>
              <a:t>-</a:t>
            </a:r>
            <a:r>
              <a:rPr lang="ru-RU" sz="1600">
                <a:solidFill>
                  <a:srgbClr val="FFCC00"/>
                </a:solidFill>
              </a:rPr>
              <a:t>  Традиционный Нижний</a:t>
            </a:r>
            <a:r>
              <a:rPr lang="ru-RU" sz="1600">
                <a:solidFill>
                  <a:srgbClr val="FFFFFF"/>
                </a:solidFill>
              </a:rPr>
              <a:t> (народные промыслы, традиции,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   фольклор Нижегородского края).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2051050" y="998538"/>
            <a:ext cx="6121400" cy="9159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DB01"/>
              </a:buClr>
              <a:buFont typeface="Arial" charset="0"/>
              <a:buChar char="-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sz="1600">
                <a:solidFill>
                  <a:srgbClr val="FFDB01"/>
                </a:solidFill>
              </a:rPr>
              <a:t>  </a:t>
            </a:r>
            <a:r>
              <a:rPr lang="ru-RU" sz="1600">
                <a:solidFill>
                  <a:srgbClr val="FFDB01"/>
                </a:solidFill>
              </a:rPr>
              <a:t>Театрализованного действия на сцене;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300">
              <a:solidFill>
                <a:srgbClr val="FFDB01"/>
              </a:solidFill>
            </a:endParaRPr>
          </a:p>
          <a:p>
            <a:pPr>
              <a:buClr>
                <a:srgbClr val="FFDB01"/>
              </a:buClr>
              <a:buFont typeface="Arial" charset="0"/>
              <a:buChar char="-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sz="1600">
                <a:solidFill>
                  <a:srgbClr val="FFDB01"/>
                </a:solidFill>
              </a:rPr>
              <a:t>  </a:t>
            </a:r>
            <a:r>
              <a:rPr lang="ru-RU" sz="1600">
                <a:solidFill>
                  <a:srgbClr val="FFDB01"/>
                </a:solidFill>
              </a:rPr>
              <a:t>Лазерного шоу;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300">
              <a:solidFill>
                <a:srgbClr val="FFDB01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-  Фейерверка.</a:t>
            </a:r>
          </a:p>
        </p:txBody>
      </p:sp>
      <p:graphicFrame>
        <p:nvGraphicFramePr>
          <p:cNvPr id="8196" name="Object 4"/>
          <p:cNvGraphicFramePr>
            <a:graphicFrameLocks noChangeAspect="1"/>
          </p:cNvGraphicFramePr>
          <p:nvPr/>
        </p:nvGraphicFramePr>
        <p:xfrm>
          <a:off x="2349500" y="404813"/>
          <a:ext cx="4454525" cy="239712"/>
        </p:xfrm>
        <a:graphic>
          <a:graphicData uri="http://schemas.openxmlformats.org/presentationml/2006/ole">
            <p:oleObj spid="_x0000_s8196" r:id="rId6" imgW="4454640" imgH="239760" progId="">
              <p:embed/>
            </p:oleObj>
          </a:graphicData>
        </a:graphic>
      </p:graphicFrame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2124075" y="2743200"/>
            <a:ext cx="6121400" cy="1919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Участники</a:t>
            </a:r>
            <a:r>
              <a:rPr lang="ru-RU" sz="1600">
                <a:solidFill>
                  <a:srgbClr val="FFFFFF"/>
                </a:solidFill>
              </a:rPr>
              <a:t> — пиротехнические компании из разных городов России (</a:t>
            </a:r>
            <a:r>
              <a:rPr lang="ru-RU" sz="1600">
                <a:solidFill>
                  <a:srgbClr val="FFDB01"/>
                </a:solidFill>
              </a:rPr>
              <a:t>Москва, Королёв, Кострома, Пенза, Нижний Новгород</a:t>
            </a:r>
            <a:r>
              <a:rPr lang="ru-RU" sz="1600">
                <a:solidFill>
                  <a:srgbClr val="FFFFFF"/>
                </a:solidFill>
              </a:rPr>
              <a:t>) — представили целостную пиро-музыкальную программу, гармонично сочетающую в себе музыкальную и визуальную составляющие.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800">
              <a:solidFill>
                <a:srgbClr val="FFFFFF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В рамках проведения Фестиваля Фейерверков особое внимание было уделено вовлечённости зрителей:</a:t>
            </a:r>
          </a:p>
        </p:txBody>
      </p:sp>
      <p:graphicFrame>
        <p:nvGraphicFramePr>
          <p:cNvPr id="8198" name="Object 6"/>
          <p:cNvGraphicFramePr>
            <a:graphicFrameLocks noChangeAspect="1"/>
          </p:cNvGraphicFramePr>
          <p:nvPr/>
        </p:nvGraphicFramePr>
        <p:xfrm>
          <a:off x="2405063" y="2347913"/>
          <a:ext cx="2887662" cy="239712"/>
        </p:xfrm>
        <a:graphic>
          <a:graphicData uri="http://schemas.openxmlformats.org/presentationml/2006/ole">
            <p:oleObj spid="_x0000_s8198" r:id="rId7" imgW="2887560" imgH="239760" progId="">
              <p:embed/>
            </p:oleObj>
          </a:graphicData>
        </a:graphic>
      </p:graphicFrame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2124075" y="4691063"/>
            <a:ext cx="6121400" cy="8239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CC00"/>
                </a:solidFill>
              </a:rPr>
              <a:t>-  Живые и смс-голосования за команду;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CC00"/>
                </a:solidFill>
              </a:rPr>
              <a:t>-  Распространение в соцсетях хэштегов Фестиваля;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CC00"/>
                </a:solidFill>
              </a:rPr>
              <a:t>-  Объявление конкурса фотографий фейерверков.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62713" y="4168775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59250" y="4168775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54200" y="4168775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54200" y="1863725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59250" y="1863725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62713" y="1863725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1906588" y="342900"/>
            <a:ext cx="6769100" cy="10668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Участники</a:t>
            </a:r>
            <a:r>
              <a:rPr lang="ru-RU" sz="1600">
                <a:solidFill>
                  <a:srgbClr val="FFFFFF"/>
                </a:solidFill>
              </a:rPr>
              <a:t> — пиротехнические компании из разных</a:t>
            </a:r>
            <a:r>
              <a:rPr lang="en-US" sz="1600">
                <a:solidFill>
                  <a:srgbClr val="FFFFFF"/>
                </a:solidFill>
              </a:rPr>
              <a:t> </a:t>
            </a:r>
            <a:r>
              <a:rPr lang="ru-RU" sz="1600">
                <a:solidFill>
                  <a:srgbClr val="FFFFFF"/>
                </a:solidFill>
              </a:rPr>
              <a:t>городов России (</a:t>
            </a:r>
            <a:r>
              <a:rPr lang="ru-RU" sz="1600">
                <a:solidFill>
                  <a:srgbClr val="FFDB01"/>
                </a:solidFill>
              </a:rPr>
              <a:t>Москва, Королёв, Кострома, Пенза, Нижний Новгород</a:t>
            </a:r>
            <a:r>
              <a:rPr lang="ru-RU" sz="1600">
                <a:solidFill>
                  <a:srgbClr val="FFFFFF"/>
                </a:solidFill>
              </a:rPr>
              <a:t>) — представили целостную пиро-музыкальную программу, гармонично сочетающую в себе музыкальную и визуальную составляющие.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051050" y="1017588"/>
            <a:ext cx="6121400" cy="48387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Подготовительный этап</a:t>
            </a:r>
            <a:r>
              <a:rPr lang="ru-RU" sz="1600" b="1">
                <a:solidFill>
                  <a:srgbClr val="FFFFFF"/>
                </a:solidFill>
              </a:rPr>
              <a:t> </a:t>
            </a:r>
            <a:r>
              <a:rPr lang="ru-RU" sz="1600">
                <a:solidFill>
                  <a:srgbClr val="FFFFFF"/>
                </a:solidFill>
              </a:rPr>
              <a:t>(2 месяца):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800">
              <a:solidFill>
                <a:srgbClr val="FFDB01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	- Утверждение концепции;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	- Предварительное бюджетирование;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	- Поиск партнеров;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	- Отбор участников фестиваля.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800">
              <a:solidFill>
                <a:srgbClr val="FFDB01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Работа над проектом (2,5 месяца):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800">
              <a:solidFill>
                <a:srgbClr val="FFFFFF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	- Работа режиссерско-постановочной группы;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	</a:t>
            </a:r>
            <a:r>
              <a:rPr lang="ru-RU" sz="1600">
                <a:solidFill>
                  <a:srgbClr val="FFFFFF"/>
                </a:solidFill>
              </a:rPr>
              <a:t>- Разработка сценария и тайминга мероприятия;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	- Жеребьевка участников;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	</a:t>
            </a:r>
            <a:r>
              <a:rPr lang="ru-RU" sz="1600">
                <a:solidFill>
                  <a:srgbClr val="FFFFFF"/>
                </a:solidFill>
              </a:rPr>
              <a:t>- Работа со СМИ и рекламная кампания;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	- Подготовка визуального и звукового контента;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	</a:t>
            </a:r>
            <a:r>
              <a:rPr lang="ru-RU" sz="1600">
                <a:solidFill>
                  <a:srgbClr val="FFFFFF"/>
                </a:solidFill>
              </a:rPr>
              <a:t>- Отбор и репетиции концертной части;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	- Логистика подготовки (участники, жюри, артисты, 	  подрядчики, партнеры);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	- </a:t>
            </a:r>
            <a:r>
              <a:rPr lang="ru-RU" sz="1600">
                <a:solidFill>
                  <a:srgbClr val="FFFFFF"/>
                </a:solidFill>
              </a:rPr>
              <a:t>Согласование мероприятия со всеми службами и 	  правоохранительными органами,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 	  обеспечивающими безопасность фейерверков и 	  зрителей.</a:t>
            </a:r>
          </a:p>
        </p:txBody>
      </p:sp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3011488" y="404813"/>
          <a:ext cx="1489075" cy="200025"/>
        </p:xfrm>
        <a:graphic>
          <a:graphicData uri="http://schemas.openxmlformats.org/presentationml/2006/ole">
            <p:oleObj spid="_x0000_s10244" r:id="rId6" imgW="1489320" imgH="200160" progId="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2051050" y="1030288"/>
            <a:ext cx="6121400" cy="25273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buFont typeface="Arial" charset="0"/>
              <a:buChar char="-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  Подготовка и монтаж фейерверков на баржах;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800">
              <a:solidFill>
                <a:srgbClr val="FFFFFF"/>
              </a:solidFill>
            </a:endParaRPr>
          </a:p>
          <a:p>
            <a:pPr>
              <a:buClr>
                <a:srgbClr val="FFFFFF"/>
              </a:buClr>
              <a:buFont typeface="Arial" charset="0"/>
              <a:buChar char="-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  Работа оперативного штаба;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800">
              <a:solidFill>
                <a:srgbClr val="FFFFFF"/>
              </a:solidFill>
            </a:endParaRPr>
          </a:p>
          <a:p>
            <a:pPr>
              <a:buClr>
                <a:srgbClr val="FFFFFF"/>
              </a:buClr>
              <a:buFont typeface="Arial" charset="0"/>
              <a:buChar char="-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  Координация и логистика мероприятия;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800">
              <a:solidFill>
                <a:srgbClr val="FFFFFF"/>
              </a:solidFill>
            </a:endParaRPr>
          </a:p>
          <a:p>
            <a:pPr>
              <a:buClr>
                <a:srgbClr val="FFFFFF"/>
              </a:buClr>
              <a:buFont typeface="Arial" charset="0"/>
              <a:buChar char="-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  Работа жюри и проведение зрительского голосования;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800">
              <a:solidFill>
                <a:srgbClr val="FFFFFF"/>
              </a:solidFill>
            </a:endParaRPr>
          </a:p>
          <a:p>
            <a:pPr>
              <a:buClr>
                <a:srgbClr val="FFFFFF"/>
              </a:buClr>
              <a:buFont typeface="Arial" charset="0"/>
              <a:buChar char="-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  Церемония награждения участников;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800">
              <a:solidFill>
                <a:srgbClr val="FFFFFF"/>
              </a:solidFill>
            </a:endParaRPr>
          </a:p>
          <a:p>
            <a:pPr>
              <a:buClr>
                <a:srgbClr val="FFFFFF"/>
              </a:buClr>
              <a:buFont typeface="Arial" charset="0"/>
              <a:buChar char="-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  Постмедийная поддержка;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800">
              <a:solidFill>
                <a:srgbClr val="FFFFFF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-  Конкурс фотографий фейерверков.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051050" y="3892550"/>
            <a:ext cx="6121400" cy="11890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CC00"/>
                </a:solidFill>
              </a:rPr>
              <a:t>   В проекте участвовали: </a:t>
            </a:r>
          </a:p>
          <a:p>
            <a:pPr algn="just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800">
              <a:solidFill>
                <a:srgbClr val="FFCC00"/>
              </a:solidFill>
            </a:endParaRPr>
          </a:p>
          <a:p>
            <a:pPr algn="just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6 человек оргкомитета, </a:t>
            </a:r>
          </a:p>
          <a:p>
            <a:pPr algn="just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5 команд-участников (30 человек), </a:t>
            </a:r>
          </a:p>
          <a:p>
            <a:pPr algn="just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20 подрядных организаций (более 150 человек)</a:t>
            </a:r>
          </a:p>
        </p:txBody>
      </p:sp>
      <p:graphicFrame>
        <p:nvGraphicFramePr>
          <p:cNvPr id="11269" name="Object 5"/>
          <p:cNvGraphicFramePr>
            <a:graphicFrameLocks noChangeAspect="1"/>
          </p:cNvGraphicFramePr>
          <p:nvPr/>
        </p:nvGraphicFramePr>
        <p:xfrm>
          <a:off x="2339975" y="404813"/>
          <a:ext cx="2474913" cy="236537"/>
        </p:xfrm>
        <a:graphic>
          <a:graphicData uri="http://schemas.openxmlformats.org/presentationml/2006/ole">
            <p:oleObj spid="_x0000_s11269" r:id="rId6" imgW="2473920" imgH="236520" progId="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2339975" y="400050"/>
            <a:ext cx="5616575" cy="5810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CC00"/>
                </a:solidFill>
              </a:rPr>
              <a:t>Проект включал в себя </a:t>
            </a:r>
            <a:r>
              <a:rPr lang="ru-RU" sz="1600">
                <a:solidFill>
                  <a:srgbClr val="FFFFFF"/>
                </a:solidFill>
              </a:rPr>
              <a:t>конкурс фотографий фейерверков, который собрал более </a:t>
            </a:r>
            <a:r>
              <a:rPr lang="ru-RU" sz="1600">
                <a:solidFill>
                  <a:srgbClr val="FFCC00"/>
                </a:solidFill>
              </a:rPr>
              <a:t>100</a:t>
            </a:r>
            <a:r>
              <a:rPr lang="ru-RU" sz="1600">
                <a:solidFill>
                  <a:srgbClr val="FFFFFF"/>
                </a:solidFill>
              </a:rPr>
              <a:t> участников</a:t>
            </a: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7763" y="4005263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4300" y="4005263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250" y="4005263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19250" y="1700213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24300" y="1700213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27763" y="1700213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2051050" y="692150"/>
            <a:ext cx="6121400" cy="2041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-  Посещаемость мероприятия — около </a:t>
            </a:r>
            <a:r>
              <a:rPr lang="ru-RU" sz="1600">
                <a:solidFill>
                  <a:srgbClr val="FFDB01"/>
                </a:solidFill>
              </a:rPr>
              <a:t>150 000</a:t>
            </a:r>
            <a:r>
              <a:rPr lang="ru-RU" sz="1600">
                <a:solidFill>
                  <a:srgbClr val="FFFFFF"/>
                </a:solidFill>
              </a:rPr>
              <a:t> человек;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-  Телевизионная аудитория — около 40 000 человек;</a:t>
            </a:r>
          </a:p>
          <a:p>
            <a:pPr>
              <a:buClr>
                <a:srgbClr val="FFFFFF"/>
              </a:buClr>
              <a:buFont typeface="Arial" charset="0"/>
              <a:buChar char="-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  Большое количество откликов в социальных сетях,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   положительные отзывы зрителей;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-  Положительный отзыв заказчика;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-  На конкурс фотографий заявлено более </a:t>
            </a:r>
            <a:r>
              <a:rPr lang="ru-RU" sz="1600">
                <a:solidFill>
                  <a:srgbClr val="FFDB01"/>
                </a:solidFill>
              </a:rPr>
              <a:t>100</a:t>
            </a:r>
            <a:r>
              <a:rPr lang="ru-RU" sz="1600">
                <a:solidFill>
                  <a:srgbClr val="FFFFFF"/>
                </a:solidFill>
              </a:rPr>
              <a:t> участников;</a:t>
            </a:r>
          </a:p>
          <a:p>
            <a:pPr>
              <a:buClr>
                <a:srgbClr val="FFDB01"/>
              </a:buClr>
              <a:buFont typeface="Arial" charset="0"/>
              <a:buChar char="-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  Экономический эффект от проведения мероприятия —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   увеличились продажи услуг по организации фейерверков.</a:t>
            </a: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124075" y="3252788"/>
            <a:ext cx="6121400" cy="17970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Самая большая сложность в организации мероприятия заключалась в синхронизации всех локаций: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Соединение берега</a:t>
            </a:r>
            <a:r>
              <a:rPr lang="ru-RU" sz="1600">
                <a:solidFill>
                  <a:srgbClr val="FFFFFF"/>
                </a:solidFill>
              </a:rPr>
              <a:t> (артисты на сцене, лазерное шоу) </a:t>
            </a:r>
            <a:r>
              <a:rPr lang="ru-RU" sz="1600">
                <a:solidFill>
                  <a:srgbClr val="FFCC00"/>
                </a:solidFill>
              </a:rPr>
              <a:t>и акватории</a:t>
            </a:r>
            <a:r>
              <a:rPr lang="ru-RU" sz="1600">
                <a:solidFill>
                  <a:srgbClr val="FFFFFF"/>
                </a:solidFill>
              </a:rPr>
              <a:t> (расстояние между сценой и участниками на баржах составляло 500 метров) в единое пространство;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Организация синхронной работы</a:t>
            </a:r>
            <a:r>
              <a:rPr lang="ru-RU" sz="1600">
                <a:solidFill>
                  <a:srgbClr val="FFFFFF"/>
                </a:solidFill>
              </a:rPr>
              <a:t> звукового и визуального ряда фейерверков команд-участниц.          </a:t>
            </a:r>
          </a:p>
        </p:txBody>
      </p:sp>
      <p:graphicFrame>
        <p:nvGraphicFramePr>
          <p:cNvPr id="13317" name="Object 5"/>
          <p:cNvGraphicFramePr>
            <a:graphicFrameLocks noChangeAspect="1"/>
          </p:cNvGraphicFramePr>
          <p:nvPr/>
        </p:nvGraphicFramePr>
        <p:xfrm>
          <a:off x="2843213" y="404813"/>
          <a:ext cx="1908175" cy="239712"/>
        </p:xfrm>
        <a:graphic>
          <a:graphicData uri="http://schemas.openxmlformats.org/presentationml/2006/ole">
            <p:oleObj spid="_x0000_s13317" r:id="rId6" imgW="1908360" imgH="239760" progId="">
              <p:embed/>
            </p:oleObj>
          </a:graphicData>
        </a:graphic>
      </p:graphicFrame>
      <p:graphicFrame>
        <p:nvGraphicFramePr>
          <p:cNvPr id="13318" name="Object 6"/>
          <p:cNvGraphicFramePr>
            <a:graphicFrameLocks noChangeAspect="1"/>
          </p:cNvGraphicFramePr>
          <p:nvPr/>
        </p:nvGraphicFramePr>
        <p:xfrm>
          <a:off x="2871788" y="2997200"/>
          <a:ext cx="1339850" cy="203200"/>
        </p:xfrm>
        <a:graphic>
          <a:graphicData uri="http://schemas.openxmlformats.org/presentationml/2006/ole">
            <p:oleObj spid="_x0000_s13318" r:id="rId7" imgW="1339560" imgH="203040" progId="">
              <p:embed/>
            </p:oleObj>
          </a:graphicData>
        </a:graphic>
      </p:graphicFrame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2124075" y="5627688"/>
            <a:ext cx="6121400" cy="8239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Организована работа</a:t>
            </a:r>
            <a:r>
              <a:rPr lang="ru-RU" sz="1600">
                <a:solidFill>
                  <a:srgbClr val="FFDB01"/>
                </a:solidFill>
              </a:rPr>
              <a:t> по тайм-коду;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Организован дополнительный</a:t>
            </a:r>
            <a:r>
              <a:rPr lang="ru-RU" sz="1600">
                <a:solidFill>
                  <a:srgbClr val="FFDB01"/>
                </a:solidFill>
              </a:rPr>
              <a:t> визуальный отсчет </a:t>
            </a:r>
            <a:r>
              <a:rPr lang="ru-RU" sz="1600">
                <a:solidFill>
                  <a:srgbClr val="FFFFFF"/>
                </a:solidFill>
              </a:rPr>
              <a:t>с помощью</a:t>
            </a:r>
            <a:r>
              <a:rPr lang="ru-RU" sz="1600">
                <a:solidFill>
                  <a:srgbClr val="FFDB01"/>
                </a:solidFill>
              </a:rPr>
              <a:t> лазерного шоу, </a:t>
            </a:r>
            <a:r>
              <a:rPr lang="ru-RU" sz="1600">
                <a:solidFill>
                  <a:srgbClr val="FFFFFF"/>
                </a:solidFill>
              </a:rPr>
              <a:t>который был виден участникам и зрителям.</a:t>
            </a:r>
          </a:p>
        </p:txBody>
      </p:sp>
      <p:graphicFrame>
        <p:nvGraphicFramePr>
          <p:cNvPr id="13320" name="Object 8"/>
          <p:cNvGraphicFramePr>
            <a:graphicFrameLocks noChangeAspect="1"/>
          </p:cNvGraphicFramePr>
          <p:nvPr/>
        </p:nvGraphicFramePr>
        <p:xfrm>
          <a:off x="2916238" y="5389563"/>
          <a:ext cx="1100137" cy="200025"/>
        </p:xfrm>
        <a:graphic>
          <a:graphicData uri="http://schemas.openxmlformats.org/presentationml/2006/ole">
            <p:oleObj spid="_x0000_s13320" r:id="rId8" imgW="1100520" imgH="200160" progId="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1835150" y="404813"/>
            <a:ext cx="6553200" cy="5810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Каждое выступление предварялось </a:t>
            </a:r>
            <a:r>
              <a:rPr lang="ru-RU" sz="1600">
                <a:solidFill>
                  <a:srgbClr val="FFDB01"/>
                </a:solidFill>
              </a:rPr>
              <a:t>театрализованным действием</a:t>
            </a:r>
            <a:r>
              <a:rPr lang="ru-RU" sz="1600">
                <a:solidFill>
                  <a:srgbClr val="FFFFFF"/>
                </a:solidFill>
              </a:rPr>
              <a:t> на сцене и </a:t>
            </a:r>
            <a:r>
              <a:rPr lang="ru-RU" sz="1600">
                <a:solidFill>
                  <a:srgbClr val="FFDB01"/>
                </a:solidFill>
              </a:rPr>
              <a:t>лазерным шоу.</a:t>
            </a: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7763" y="4005263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4300" y="4005263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250" y="4005263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19250" y="1700213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24300" y="1700213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27763" y="1700213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2051050" y="979488"/>
            <a:ext cx="6121400" cy="30146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Фестиваль</a:t>
            </a:r>
            <a:r>
              <a:rPr lang="ru-RU" sz="1600">
                <a:solidFill>
                  <a:srgbClr val="FFFFFF"/>
                </a:solidFill>
              </a:rPr>
              <a:t> проводился в течение 1,5 часов, на протяжении которых 4 команды-участницы демонстрировали свое мастерство на заданную тематику. Пятая команда выступала вне конкурса и завершала Фестиваль </a:t>
            </a:r>
            <a:r>
              <a:rPr lang="ru-RU" sz="1600">
                <a:solidFill>
                  <a:srgbClr val="FFDB01"/>
                </a:solidFill>
              </a:rPr>
              <a:t>Гранд-фейерверком.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800">
              <a:solidFill>
                <a:srgbClr val="FFDB01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В конце Фестиваля конкурсное жюри оценивало выступления команд и проводило </a:t>
            </a:r>
            <a:r>
              <a:rPr lang="ru-RU" sz="1600">
                <a:solidFill>
                  <a:srgbClr val="FFDB01"/>
                </a:solidFill>
              </a:rPr>
              <a:t>награждение победителей.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800">
              <a:solidFill>
                <a:srgbClr val="FFDB01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Непосредственно в ходе мероприятия представление участников, партнеров фестиваля, подготовка зрителей к следующему блоку осуществлялись ведущими. Также каждое выступление предварялось </a:t>
            </a:r>
            <a:r>
              <a:rPr lang="ru-RU" sz="1600">
                <a:solidFill>
                  <a:srgbClr val="FFDB01"/>
                </a:solidFill>
              </a:rPr>
              <a:t>театрализованным действием</a:t>
            </a:r>
            <a:r>
              <a:rPr lang="ru-RU" sz="1600">
                <a:solidFill>
                  <a:srgbClr val="FFFFFF"/>
                </a:solidFill>
              </a:rPr>
              <a:t> на сцене и </a:t>
            </a:r>
            <a:r>
              <a:rPr lang="ru-RU" sz="1600">
                <a:solidFill>
                  <a:srgbClr val="FFDB01"/>
                </a:solidFill>
              </a:rPr>
              <a:t>лазерным шоу.</a:t>
            </a:r>
          </a:p>
        </p:txBody>
      </p:sp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2843213" y="404813"/>
          <a:ext cx="1400175" cy="223837"/>
        </p:xfrm>
        <a:graphic>
          <a:graphicData uri="http://schemas.openxmlformats.org/presentationml/2006/ole">
            <p:oleObj spid="_x0000_s15364" r:id="rId6" imgW="1400760" imgH="223920" progId="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2051050" y="996950"/>
            <a:ext cx="6121400" cy="37147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Уникальность события</a:t>
            </a:r>
            <a:r>
              <a:rPr lang="ru-RU" sz="1600">
                <a:solidFill>
                  <a:srgbClr val="FFFFFF"/>
                </a:solidFill>
              </a:rPr>
              <a:t> для Нижегородской области — мероприятия подобного формата не было;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000">
              <a:solidFill>
                <a:srgbClr val="FFFFFF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Уникальность формата</a:t>
            </a:r>
            <a:r>
              <a:rPr lang="ru-RU" sz="1600">
                <a:solidFill>
                  <a:srgbClr val="FFFFFF"/>
                </a:solidFill>
              </a:rPr>
              <a:t> организации мероприятия в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России — были задействованы несколько способов раскрытия конкурсной темы каждого участника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фестиваля фейерверков;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000">
              <a:solidFill>
                <a:srgbClr val="FFFFFF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Особая сложность</a:t>
            </a:r>
            <a:r>
              <a:rPr lang="ru-RU" sz="1600">
                <a:solidFill>
                  <a:srgbClr val="FFFFFF"/>
                </a:solidFill>
              </a:rPr>
              <a:t> выполнения технического задания участниками — лимит на использование ассортимента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и количества пиротехнических изделий определялся балльной системой;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000">
              <a:solidFill>
                <a:srgbClr val="FFFFFF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Впервые в России</a:t>
            </a:r>
            <a:r>
              <a:rPr lang="ru-RU" sz="1600">
                <a:solidFill>
                  <a:srgbClr val="FFFFFF"/>
                </a:solidFill>
              </a:rPr>
              <a:t> участникам предоставлялись готовые музыкальные композиции, которые распределялись посредством предварительной жеребьевки.</a:t>
            </a:r>
          </a:p>
        </p:txBody>
      </p:sp>
      <p:graphicFrame>
        <p:nvGraphicFramePr>
          <p:cNvPr id="16388" name="Object 4"/>
          <p:cNvGraphicFramePr>
            <a:graphicFrameLocks noChangeAspect="1"/>
          </p:cNvGraphicFramePr>
          <p:nvPr/>
        </p:nvGraphicFramePr>
        <p:xfrm>
          <a:off x="2771775" y="381000"/>
          <a:ext cx="3176588" cy="239713"/>
        </p:xfrm>
        <a:graphic>
          <a:graphicData uri="http://schemas.openxmlformats.org/presentationml/2006/ole">
            <p:oleObj spid="_x0000_s16388" r:id="rId6" imgW="3175920" imgH="239760" progId="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2195513" y="476250"/>
            <a:ext cx="5357812" cy="3365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Посещаемость мероприятия — около </a:t>
            </a:r>
            <a:r>
              <a:rPr lang="ru-RU" sz="1600">
                <a:solidFill>
                  <a:srgbClr val="FFDB01"/>
                </a:solidFill>
              </a:rPr>
              <a:t>150 000</a:t>
            </a:r>
            <a:r>
              <a:rPr lang="ru-RU" sz="1600">
                <a:solidFill>
                  <a:srgbClr val="FFFFFF"/>
                </a:solidFill>
              </a:rPr>
              <a:t> человек</a:t>
            </a: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4300" y="4005263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250" y="4005263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250" y="1700213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4300" y="1700213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27763" y="1700213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27763" y="4005263"/>
            <a:ext cx="2212975" cy="2212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588"/>
            <a:ext cx="9145588" cy="685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2409825" y="1901825"/>
            <a:ext cx="2663825" cy="5207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>
                <a:solidFill>
                  <a:srgbClr val="FFDB01"/>
                </a:solidFill>
              </a:rPr>
              <a:t>присутствовали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>
                <a:solidFill>
                  <a:srgbClr val="FFDB01"/>
                </a:solidFill>
              </a:rPr>
              <a:t>на Фестивале фейерверков </a:t>
            </a:r>
          </a:p>
        </p:txBody>
      </p:sp>
      <p:graphicFrame>
        <p:nvGraphicFramePr>
          <p:cNvPr id="18436" name="Object 4"/>
          <p:cNvGraphicFramePr>
            <a:graphicFrameLocks noChangeAspect="1"/>
          </p:cNvGraphicFramePr>
          <p:nvPr/>
        </p:nvGraphicFramePr>
        <p:xfrm>
          <a:off x="2771775" y="384175"/>
          <a:ext cx="3478213" cy="236538"/>
        </p:xfrm>
        <a:graphic>
          <a:graphicData uri="http://schemas.openxmlformats.org/presentationml/2006/ole">
            <p:oleObj spid="_x0000_s18436" r:id="rId6" imgW="3477600" imgH="236520" progId="">
              <p:embed/>
            </p:oleObj>
          </a:graphicData>
        </a:graphic>
      </p:graphicFrame>
      <p:graphicFrame>
        <p:nvGraphicFramePr>
          <p:cNvPr id="18437" name="Object 5"/>
          <p:cNvGraphicFramePr>
            <a:graphicFrameLocks noChangeAspect="1"/>
          </p:cNvGraphicFramePr>
          <p:nvPr/>
        </p:nvGraphicFramePr>
        <p:xfrm>
          <a:off x="2430463" y="1052513"/>
          <a:ext cx="2714625" cy="649287"/>
        </p:xfrm>
        <a:graphic>
          <a:graphicData uri="http://schemas.openxmlformats.org/presentationml/2006/ole">
            <p:oleObj spid="_x0000_s18437" r:id="rId7" imgW="1490400" imgH="356400" progId="">
              <p:embed/>
            </p:oleObj>
          </a:graphicData>
        </a:graphic>
      </p:graphicFrame>
      <p:graphicFrame>
        <p:nvGraphicFramePr>
          <p:cNvPr id="18438" name="Object 6"/>
          <p:cNvGraphicFramePr>
            <a:graphicFrameLocks noChangeAspect="1"/>
          </p:cNvGraphicFramePr>
          <p:nvPr/>
        </p:nvGraphicFramePr>
        <p:xfrm>
          <a:off x="3849688" y="1771650"/>
          <a:ext cx="1296987" cy="280988"/>
        </p:xfrm>
        <a:graphic>
          <a:graphicData uri="http://schemas.openxmlformats.org/presentationml/2006/ole">
            <p:oleObj spid="_x0000_s18438" r:id="rId8" imgW="1197360" imgH="259920" progId="">
              <p:embed/>
            </p:oleObj>
          </a:graphicData>
        </a:graphic>
      </p:graphicFrame>
      <p:graphicFrame>
        <p:nvGraphicFramePr>
          <p:cNvPr id="18439" name="Object 7"/>
          <p:cNvGraphicFramePr>
            <a:graphicFrameLocks noChangeAspect="1"/>
          </p:cNvGraphicFramePr>
          <p:nvPr/>
        </p:nvGraphicFramePr>
        <p:xfrm>
          <a:off x="1042988" y="2492375"/>
          <a:ext cx="2160587" cy="612775"/>
        </p:xfrm>
        <a:graphic>
          <a:graphicData uri="http://schemas.openxmlformats.org/presentationml/2006/ole">
            <p:oleObj spid="_x0000_s18439" r:id="rId9" imgW="1262520" imgH="356400" progId="">
              <p:embed/>
            </p:oleObj>
          </a:graphicData>
        </a:graphic>
      </p:graphicFrame>
      <p:graphicFrame>
        <p:nvGraphicFramePr>
          <p:cNvPr id="18440" name="Object 8"/>
          <p:cNvGraphicFramePr>
            <a:graphicFrameLocks noChangeAspect="1"/>
          </p:cNvGraphicFramePr>
          <p:nvPr/>
        </p:nvGraphicFramePr>
        <p:xfrm>
          <a:off x="1114425" y="3211513"/>
          <a:ext cx="2017713" cy="211137"/>
        </p:xfrm>
        <a:graphic>
          <a:graphicData uri="http://schemas.openxmlformats.org/presentationml/2006/ole">
            <p:oleObj spid="_x0000_s18440" r:id="rId10" imgW="1817280" imgH="188640" progId="">
              <p:embed/>
            </p:oleObj>
          </a:graphicData>
        </a:graphic>
      </p:graphicFrame>
      <p:graphicFrame>
        <p:nvGraphicFramePr>
          <p:cNvPr id="18441" name="Object 9"/>
          <p:cNvGraphicFramePr>
            <a:graphicFrameLocks noChangeAspect="1"/>
          </p:cNvGraphicFramePr>
          <p:nvPr/>
        </p:nvGraphicFramePr>
        <p:xfrm>
          <a:off x="4138613" y="3111500"/>
          <a:ext cx="2376487" cy="671513"/>
        </p:xfrm>
        <a:graphic>
          <a:graphicData uri="http://schemas.openxmlformats.org/presentationml/2006/ole">
            <p:oleObj spid="_x0000_s18441" r:id="rId11" imgW="1262520" imgH="356400" progId="">
              <p:embed/>
            </p:oleObj>
          </a:graphicData>
        </a:graphic>
      </p:graphicFrame>
      <p:graphicFrame>
        <p:nvGraphicFramePr>
          <p:cNvPr id="18442" name="Object 10"/>
          <p:cNvGraphicFramePr>
            <a:graphicFrameLocks noChangeAspect="1"/>
          </p:cNvGraphicFramePr>
          <p:nvPr/>
        </p:nvGraphicFramePr>
        <p:xfrm>
          <a:off x="5362575" y="3852863"/>
          <a:ext cx="1152525" cy="223837"/>
        </p:xfrm>
        <a:graphic>
          <a:graphicData uri="http://schemas.openxmlformats.org/presentationml/2006/ole">
            <p:oleObj spid="_x0000_s18442" r:id="rId12" imgW="785520" imgH="151920" progId="">
              <p:embed/>
            </p:oleObj>
          </a:graphicData>
        </a:graphic>
      </p:graphicFrame>
      <p:graphicFrame>
        <p:nvGraphicFramePr>
          <p:cNvPr id="18443" name="Object 11"/>
          <p:cNvGraphicFramePr>
            <a:graphicFrameLocks noChangeAspect="1"/>
          </p:cNvGraphicFramePr>
          <p:nvPr/>
        </p:nvGraphicFramePr>
        <p:xfrm>
          <a:off x="7162800" y="4581525"/>
          <a:ext cx="1439863" cy="496888"/>
        </p:xfrm>
        <a:graphic>
          <a:graphicData uri="http://schemas.openxmlformats.org/presentationml/2006/ole">
            <p:oleObj spid="_x0000_s18443" r:id="rId13" imgW="1034280" imgH="356400" progId="">
              <p:embed/>
            </p:oleObj>
          </a:graphicData>
        </a:graphic>
      </p:graphicFrame>
      <p:graphicFrame>
        <p:nvGraphicFramePr>
          <p:cNvPr id="18444" name="Object 12"/>
          <p:cNvGraphicFramePr>
            <a:graphicFrameLocks noChangeAspect="1"/>
          </p:cNvGraphicFramePr>
          <p:nvPr/>
        </p:nvGraphicFramePr>
        <p:xfrm>
          <a:off x="7221538" y="5084763"/>
          <a:ext cx="1381125" cy="225425"/>
        </p:xfrm>
        <a:graphic>
          <a:graphicData uri="http://schemas.openxmlformats.org/presentationml/2006/ole">
            <p:oleObj spid="_x0000_s18444" r:id="rId14" imgW="1451520" imgH="236520" progId="">
              <p:embed/>
            </p:oleObj>
          </a:graphicData>
        </a:graphic>
      </p:graphicFrame>
      <p:graphicFrame>
        <p:nvGraphicFramePr>
          <p:cNvPr id="18445" name="Object 13"/>
          <p:cNvGraphicFramePr>
            <a:graphicFrameLocks noChangeAspect="1"/>
          </p:cNvGraphicFramePr>
          <p:nvPr/>
        </p:nvGraphicFramePr>
        <p:xfrm>
          <a:off x="3708400" y="4287838"/>
          <a:ext cx="749300" cy="581025"/>
        </p:xfrm>
        <a:graphic>
          <a:graphicData uri="http://schemas.openxmlformats.org/presentationml/2006/ole">
            <p:oleObj spid="_x0000_s18445" r:id="rId15" imgW="459720" imgH="356400" progId="">
              <p:embed/>
            </p:oleObj>
          </a:graphicData>
        </a:graphic>
      </p:graphicFrame>
      <p:graphicFrame>
        <p:nvGraphicFramePr>
          <p:cNvPr id="18446" name="Object 14"/>
          <p:cNvGraphicFramePr>
            <a:graphicFrameLocks noChangeAspect="1"/>
          </p:cNvGraphicFramePr>
          <p:nvPr/>
        </p:nvGraphicFramePr>
        <p:xfrm>
          <a:off x="4570413" y="4364038"/>
          <a:ext cx="866775" cy="222250"/>
        </p:xfrm>
        <a:graphic>
          <a:graphicData uri="http://schemas.openxmlformats.org/presentationml/2006/ole">
            <p:oleObj spid="_x0000_s18446" r:id="rId16" imgW="721800" imgH="185400" progId="">
              <p:embed/>
            </p:oleObj>
          </a:graphicData>
        </a:graphic>
      </p:graphicFrame>
      <p:graphicFrame>
        <p:nvGraphicFramePr>
          <p:cNvPr id="18447" name="Object 15"/>
          <p:cNvGraphicFramePr>
            <a:graphicFrameLocks noChangeAspect="1"/>
          </p:cNvGraphicFramePr>
          <p:nvPr/>
        </p:nvGraphicFramePr>
        <p:xfrm>
          <a:off x="2770188" y="5803900"/>
          <a:ext cx="211137" cy="360363"/>
        </p:xfrm>
        <a:graphic>
          <a:graphicData uri="http://schemas.openxmlformats.org/presentationml/2006/ole">
            <p:oleObj spid="_x0000_s18447" r:id="rId17" imgW="201240" imgH="343800" progId="">
              <p:embed/>
            </p:oleObj>
          </a:graphicData>
        </a:graphic>
      </p:graphicFrame>
      <p:graphicFrame>
        <p:nvGraphicFramePr>
          <p:cNvPr id="18448" name="Object 16"/>
          <p:cNvGraphicFramePr>
            <a:graphicFrameLocks noChangeAspect="1"/>
          </p:cNvGraphicFramePr>
          <p:nvPr/>
        </p:nvGraphicFramePr>
        <p:xfrm>
          <a:off x="3101975" y="5826125"/>
          <a:ext cx="2835275" cy="168275"/>
        </p:xfrm>
        <a:graphic>
          <a:graphicData uri="http://schemas.openxmlformats.org/presentationml/2006/ole">
            <p:oleObj spid="_x0000_s18448" r:id="rId18" imgW="3195000" imgH="188640" progId="">
              <p:embed/>
            </p:oleObj>
          </a:graphicData>
        </a:graphic>
      </p:graphicFrame>
      <p:graphicFrame>
        <p:nvGraphicFramePr>
          <p:cNvPr id="18449" name="Object 17"/>
          <p:cNvGraphicFramePr>
            <a:graphicFrameLocks noChangeAspect="1"/>
          </p:cNvGraphicFramePr>
          <p:nvPr/>
        </p:nvGraphicFramePr>
        <p:xfrm>
          <a:off x="4208463" y="5994400"/>
          <a:ext cx="1984375" cy="200025"/>
        </p:xfrm>
        <a:graphic>
          <a:graphicData uri="http://schemas.openxmlformats.org/presentationml/2006/ole">
            <p:oleObj spid="_x0000_s18449" r:id="rId19" imgW="1983600" imgH="200160" progId="">
              <p:embed/>
            </p:oleObj>
          </a:graphicData>
        </a:graphic>
      </p:graphicFrame>
      <p:graphicFrame>
        <p:nvGraphicFramePr>
          <p:cNvPr id="18450" name="Object 18"/>
          <p:cNvGraphicFramePr>
            <a:graphicFrameLocks noChangeAspect="1"/>
          </p:cNvGraphicFramePr>
          <p:nvPr/>
        </p:nvGraphicFramePr>
        <p:xfrm>
          <a:off x="6153150" y="2492375"/>
          <a:ext cx="1296988" cy="282575"/>
        </p:xfrm>
        <a:graphic>
          <a:graphicData uri="http://schemas.openxmlformats.org/presentationml/2006/ole">
            <p:oleObj spid="_x0000_s18450" r:id="rId20" imgW="1081080" imgH="234720" progId="">
              <p:embed/>
            </p:oleObj>
          </a:graphicData>
        </a:graphic>
      </p:graphicFrame>
      <p:graphicFrame>
        <p:nvGraphicFramePr>
          <p:cNvPr id="18451" name="Object 19"/>
          <p:cNvGraphicFramePr>
            <a:graphicFrameLocks noChangeAspect="1"/>
          </p:cNvGraphicFramePr>
          <p:nvPr/>
        </p:nvGraphicFramePr>
        <p:xfrm>
          <a:off x="5432425" y="1855788"/>
          <a:ext cx="2089150" cy="590550"/>
        </p:xfrm>
        <a:graphic>
          <a:graphicData uri="http://schemas.openxmlformats.org/presentationml/2006/ole">
            <p:oleObj spid="_x0000_s18451" r:id="rId21" imgW="1262520" imgH="356400" progId="">
              <p:embed/>
            </p:oleObj>
          </a:graphicData>
        </a:graphic>
      </p:graphicFrame>
      <p:sp>
        <p:nvSpPr>
          <p:cNvPr id="18452" name="Rectangle 20"/>
          <p:cNvSpPr>
            <a:spLocks noChangeArrowheads="1"/>
          </p:cNvSpPr>
          <p:nvPr/>
        </p:nvSpPr>
        <p:spPr bwMode="auto">
          <a:xfrm>
            <a:off x="7521575" y="1844675"/>
            <a:ext cx="1512888" cy="9461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>
                <a:solidFill>
                  <a:srgbClr val="FFFFFF"/>
                </a:solidFill>
              </a:rPr>
              <a:t>смотрели Фестиваль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>
                <a:solidFill>
                  <a:srgbClr val="FFFFFF"/>
                </a:solidFill>
              </a:rPr>
              <a:t>в прямом эфире </a:t>
            </a:r>
          </a:p>
        </p:txBody>
      </p:sp>
      <p:sp>
        <p:nvSpPr>
          <p:cNvPr id="18453" name="Rectangle 21"/>
          <p:cNvSpPr>
            <a:spLocks noChangeArrowheads="1"/>
          </p:cNvSpPr>
          <p:nvPr/>
        </p:nvSpPr>
        <p:spPr bwMode="auto">
          <a:xfrm>
            <a:off x="1044575" y="3354388"/>
            <a:ext cx="2447925" cy="5207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>
                <a:solidFill>
                  <a:srgbClr val="FFDB01"/>
                </a:solidFill>
              </a:rPr>
              <a:t>было задействовано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>
                <a:solidFill>
                  <a:srgbClr val="FFDB01"/>
                </a:solidFill>
              </a:rPr>
              <a:t>для запуска фейерверков </a:t>
            </a:r>
          </a:p>
        </p:txBody>
      </p:sp>
      <p:sp>
        <p:nvSpPr>
          <p:cNvPr id="18454" name="Rectangle 22"/>
          <p:cNvSpPr>
            <a:spLocks noChangeArrowheads="1"/>
          </p:cNvSpPr>
          <p:nvPr/>
        </p:nvSpPr>
        <p:spPr bwMode="auto">
          <a:xfrm>
            <a:off x="6442075" y="3173413"/>
            <a:ext cx="1512888" cy="7334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>
                <a:solidFill>
                  <a:srgbClr val="FFFFFF"/>
                </a:solidFill>
              </a:rPr>
              <a:t>фейерверков было запущено    за</a:t>
            </a:r>
            <a:r>
              <a:rPr lang="ru-RU" sz="1400">
                <a:solidFill>
                  <a:srgbClr val="FFDB01"/>
                </a:solidFill>
              </a:rPr>
              <a:t>       часа</a:t>
            </a:r>
            <a:r>
              <a:rPr lang="ru-RU" sz="140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18455" name="Rectangle 23"/>
          <p:cNvSpPr>
            <a:spLocks noChangeArrowheads="1"/>
          </p:cNvSpPr>
          <p:nvPr/>
        </p:nvSpPr>
        <p:spPr bwMode="auto">
          <a:xfrm>
            <a:off x="1403350" y="4921250"/>
            <a:ext cx="1728788" cy="5207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>
                <a:solidFill>
                  <a:srgbClr val="FFFFFF"/>
                </a:solidFill>
              </a:rPr>
              <a:t>высота раскрытия фейерверков </a:t>
            </a:r>
          </a:p>
        </p:txBody>
      </p:sp>
      <p:sp>
        <p:nvSpPr>
          <p:cNvPr id="18456" name="Rectangle 24"/>
          <p:cNvSpPr>
            <a:spLocks noChangeArrowheads="1"/>
          </p:cNvSpPr>
          <p:nvPr/>
        </p:nvSpPr>
        <p:spPr bwMode="auto">
          <a:xfrm>
            <a:off x="4500563" y="4573588"/>
            <a:ext cx="2016125" cy="9461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>
                <a:solidFill>
                  <a:srgbClr val="FFDB01"/>
                </a:solidFill>
              </a:rPr>
              <a:t>общая продолжительность всех фейерверков участников </a:t>
            </a:r>
          </a:p>
        </p:txBody>
      </p:sp>
      <p:sp>
        <p:nvSpPr>
          <p:cNvPr id="18457" name="Rectangle 25"/>
          <p:cNvSpPr>
            <a:spLocks noChangeArrowheads="1"/>
          </p:cNvSpPr>
          <p:nvPr/>
        </p:nvSpPr>
        <p:spPr bwMode="auto">
          <a:xfrm>
            <a:off x="2986088" y="5918200"/>
            <a:ext cx="1333500" cy="2762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200">
                <a:solidFill>
                  <a:srgbClr val="FFDB01"/>
                </a:solidFill>
              </a:rPr>
              <a:t> </a:t>
            </a:r>
            <a:r>
              <a:rPr lang="ru-RU" sz="1200">
                <a:solidFill>
                  <a:srgbClr val="FFFFFF"/>
                </a:solidFill>
              </a:rPr>
              <a:t>выступила как</a:t>
            </a:r>
          </a:p>
        </p:txBody>
      </p:sp>
      <p:graphicFrame>
        <p:nvGraphicFramePr>
          <p:cNvPr id="18458" name="Object 26"/>
          <p:cNvGraphicFramePr>
            <a:graphicFrameLocks noChangeAspect="1"/>
          </p:cNvGraphicFramePr>
          <p:nvPr/>
        </p:nvGraphicFramePr>
        <p:xfrm>
          <a:off x="7127875" y="3671888"/>
          <a:ext cx="230188" cy="350837"/>
        </p:xfrm>
        <a:graphic>
          <a:graphicData uri="http://schemas.openxmlformats.org/presentationml/2006/ole">
            <p:oleObj spid="_x0000_s18458" r:id="rId22" imgW="229320" imgH="349560" progId="">
              <p:embed/>
            </p:oleObj>
          </a:graphicData>
        </a:graphic>
      </p:graphicFrame>
      <p:graphicFrame>
        <p:nvGraphicFramePr>
          <p:cNvPr id="18459" name="Object 27"/>
          <p:cNvGraphicFramePr>
            <a:graphicFrameLocks noChangeAspect="1"/>
          </p:cNvGraphicFramePr>
          <p:nvPr/>
        </p:nvGraphicFramePr>
        <p:xfrm>
          <a:off x="1476375" y="4149725"/>
          <a:ext cx="935038" cy="481013"/>
        </p:xfrm>
        <a:graphic>
          <a:graphicData uri="http://schemas.openxmlformats.org/presentationml/2006/ole">
            <p:oleObj spid="_x0000_s18459" r:id="rId23" imgW="693000" imgH="356400" progId="">
              <p:embed/>
            </p:oleObj>
          </a:graphicData>
        </a:graphic>
      </p:graphicFrame>
      <p:graphicFrame>
        <p:nvGraphicFramePr>
          <p:cNvPr id="18460" name="Object 28"/>
          <p:cNvGraphicFramePr>
            <a:graphicFrameLocks noChangeAspect="1"/>
          </p:cNvGraphicFramePr>
          <p:nvPr/>
        </p:nvGraphicFramePr>
        <p:xfrm>
          <a:off x="1476375" y="4705350"/>
          <a:ext cx="1296988" cy="290513"/>
        </p:xfrm>
        <a:graphic>
          <a:graphicData uri="http://schemas.openxmlformats.org/presentationml/2006/ole">
            <p:oleObj spid="_x0000_s18460" r:id="rId24" imgW="843480" imgH="188640" progId="">
              <p:embed/>
            </p:oleObj>
          </a:graphicData>
        </a:graphic>
      </p:graphicFrame>
      <p:sp>
        <p:nvSpPr>
          <p:cNvPr id="18461" name="Rectangle 29"/>
          <p:cNvSpPr>
            <a:spLocks noChangeArrowheads="1"/>
          </p:cNvSpPr>
          <p:nvPr/>
        </p:nvSpPr>
        <p:spPr bwMode="auto">
          <a:xfrm>
            <a:off x="4140200" y="6140450"/>
            <a:ext cx="2627313" cy="4587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200">
                <a:solidFill>
                  <a:srgbClr val="FFDB01"/>
                </a:solidFill>
              </a:rPr>
              <a:t>и успешно </a:t>
            </a:r>
            <a:r>
              <a:rPr lang="ru-RU" sz="1200">
                <a:solidFill>
                  <a:srgbClr val="FFFFFF"/>
                </a:solidFill>
              </a:rPr>
              <a:t>реализовала событие общегородского масштаба</a:t>
            </a:r>
          </a:p>
        </p:txBody>
      </p:sp>
      <p:sp>
        <p:nvSpPr>
          <p:cNvPr id="18462" name="Rectangle 30"/>
          <p:cNvSpPr>
            <a:spLocks noChangeArrowheads="1"/>
          </p:cNvSpPr>
          <p:nvPr/>
        </p:nvSpPr>
        <p:spPr bwMode="auto">
          <a:xfrm>
            <a:off x="7162800" y="5273675"/>
            <a:ext cx="1512888" cy="5207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>
                <a:solidFill>
                  <a:srgbClr val="FFDB01"/>
                </a:solidFill>
              </a:rPr>
              <a:t>заявлено на конкурс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2627313" y="3417888"/>
            <a:ext cx="4752975" cy="29527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Директор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фестиваля фейерверков «Магия огня»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400" b="1">
              <a:solidFill>
                <a:srgbClr val="FFFFFF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 b="1">
                <a:solidFill>
                  <a:srgbClr val="FFFFFF"/>
                </a:solidFill>
              </a:rPr>
              <a:t>Оксана Юрченко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600">
              <a:solidFill>
                <a:srgbClr val="FFFFFF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ул. Ванеева, 91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Нижний Новгород,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603105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800">
              <a:solidFill>
                <a:srgbClr val="FFFFFF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FFFF"/>
                </a:solidFill>
              </a:rPr>
              <a:t>8 (831) 280 85 13</a:t>
            </a:r>
            <a:br>
              <a:rPr lang="ru-RU" sz="1600">
                <a:solidFill>
                  <a:srgbClr val="FFFFFF"/>
                </a:solidFill>
              </a:rPr>
            </a:br>
            <a:r>
              <a:rPr lang="ru-RU" sz="1600">
                <a:solidFill>
                  <a:srgbClr val="FFFFFF"/>
                </a:solidFill>
              </a:rPr>
              <a:t>8 (920) 013 04 96 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 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>
                <a:solidFill>
                  <a:srgbClr val="FFDB01"/>
                </a:solidFill>
              </a:rPr>
              <a:t>mailto:show@magicfire.ru</a:t>
            </a:r>
          </a:p>
        </p:txBody>
      </p:sp>
      <p:graphicFrame>
        <p:nvGraphicFramePr>
          <p:cNvPr id="19460" name="Object 4"/>
          <p:cNvGraphicFramePr>
            <a:graphicFrameLocks noChangeAspect="1"/>
          </p:cNvGraphicFramePr>
          <p:nvPr/>
        </p:nvGraphicFramePr>
        <p:xfrm>
          <a:off x="2735263" y="404813"/>
          <a:ext cx="1189037" cy="200025"/>
        </p:xfrm>
        <a:graphic>
          <a:graphicData uri="http://schemas.openxmlformats.org/presentationml/2006/ole">
            <p:oleObj spid="_x0000_s19460" r:id="rId6" imgW="1188360" imgH="200160" progId="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3C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1378</TotalTime>
  <Words>1078</Words>
  <Application>Microsoft Office PowerPoint</Application>
  <PresentationFormat>Экран (4:3)</PresentationFormat>
  <Paragraphs>171</Paragraphs>
  <Slides>18</Slides>
  <Notes>17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0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Times New Roman</vt:lpstr>
      <vt:lpstr>Calibri</vt:lpstr>
      <vt:lpstr>Microsoft YaHei</vt:lpstr>
      <vt:lpstr>Arial</vt:lpstr>
      <vt:lpstr>Lucida Sans Unicode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162</cp:revision>
  <cp:lastPrinted>1601-01-01T00:00:00Z</cp:lastPrinted>
  <dcterms:created xsi:type="dcterms:W3CDTF">1601-01-01T00:00:00Z</dcterms:created>
  <dcterms:modified xsi:type="dcterms:W3CDTF">2016-02-28T17:13:29Z</dcterms:modified>
</cp:coreProperties>
</file>