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8" r:id="rId4"/>
    <p:sldId id="266" r:id="rId5"/>
    <p:sldId id="267" r:id="rId6"/>
    <p:sldId id="260" r:id="rId7"/>
    <p:sldId id="261" r:id="rId8"/>
    <p:sldId id="269" r:id="rId9"/>
    <p:sldId id="262" r:id="rId10"/>
    <p:sldId id="264" r:id="rId11"/>
    <p:sldId id="270" r:id="rId12"/>
    <p:sldId id="263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230D"/>
    <a:srgbClr val="F99C95"/>
    <a:srgbClr val="E8672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4"/>
  </p:normalViewPr>
  <p:slideViewPr>
    <p:cSldViewPr snapToGrid="0" snapToObjects="1">
      <p:cViewPr>
        <p:scale>
          <a:sx n="80" d="100"/>
          <a:sy n="80" d="100"/>
        </p:scale>
        <p:origin x="-222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776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5856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7682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2980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982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2892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197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1787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561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310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9281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4926C-61A3-7C4E-B3BA-F0AAABE6F072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BE29F-110F-3C4C-ACC4-1AA6011B3A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8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3" Type="http://schemas.openxmlformats.org/officeDocument/2006/relationships/image" Target="../media/image7.jpeg"/><Relationship Id="rId7" Type="http://schemas.openxmlformats.org/officeDocument/2006/relationships/image" Target="../media/image12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tiff"/><Relationship Id="rId3" Type="http://schemas.openxmlformats.org/officeDocument/2006/relationships/image" Target="../media/image7.jpeg"/><Relationship Id="rId7" Type="http://schemas.openxmlformats.org/officeDocument/2006/relationships/image" Target="../media/image17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tiff"/><Relationship Id="rId5" Type="http://schemas.openxmlformats.org/officeDocument/2006/relationships/image" Target="../media/image21.tiff"/><Relationship Id="rId4" Type="http://schemas.openxmlformats.org/officeDocument/2006/relationships/image" Target="../media/image20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tif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9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tiff"/><Relationship Id="rId5" Type="http://schemas.openxmlformats.org/officeDocument/2006/relationships/image" Target="../media/image31.tiff"/><Relationship Id="rId4" Type="http://schemas.openxmlformats.org/officeDocument/2006/relationships/image" Target="../media/image3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tiff"/><Relationship Id="rId5" Type="http://schemas.openxmlformats.org/officeDocument/2006/relationships/image" Target="../media/image34.tiff"/><Relationship Id="rId4" Type="http://schemas.openxmlformats.org/officeDocument/2006/relationships/image" Target="../media/image3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hief@koleso-rf.ru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koleso-rf.ru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401" y="0"/>
            <a:ext cx="9144000" cy="6001404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019300" y="4916819"/>
            <a:ext cx="5346699" cy="107962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93230D"/>
                </a:solidFill>
              </a:rPr>
              <a:t>2015</a:t>
            </a:r>
            <a:endParaRPr lang="ru-RU" sz="4000" b="1" dirty="0">
              <a:solidFill>
                <a:srgbClr val="93230D"/>
              </a:solidFill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00" y="3378200"/>
            <a:ext cx="50800" cy="8890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6600" y="3378200"/>
            <a:ext cx="50800" cy="8890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6600" y="3378200"/>
            <a:ext cx="50800" cy="88900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6600" y="3378200"/>
            <a:ext cx="50800" cy="8890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5401" y="5526875"/>
            <a:ext cx="9169401" cy="1331124"/>
          </a:xfrm>
          <a:prstGeom prst="rect">
            <a:avLst/>
          </a:prstGeom>
        </p:spPr>
      </p:pic>
      <p:pic>
        <p:nvPicPr>
          <p:cNvPr id="10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2019300" y="6235700"/>
            <a:ext cx="5613400" cy="46990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93230D"/>
                </a:solidFill>
              </a:rPr>
              <a:t>Номинация: ЛУЧШЕЕ ДЕЛОВОЕ МЕРОПРИЯТИЕ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7973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1" y="-77284"/>
            <a:ext cx="9587071" cy="6935284"/>
          </a:xfrm>
        </p:spPr>
      </p:pic>
      <p:sp>
        <p:nvSpPr>
          <p:cNvPr id="3" name="Прямоугольник 2"/>
          <p:cNvSpPr/>
          <p:nvPr/>
        </p:nvSpPr>
        <p:spPr>
          <a:xfrm>
            <a:off x="1507137" y="2982384"/>
            <a:ext cx="66007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9536" y="1685223"/>
            <a:ext cx="89447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ru-RU" sz="1600" b="1" dirty="0"/>
              <a:t>ИСПОЛНИТЕЛЬ: </a:t>
            </a:r>
            <a:r>
              <a:rPr lang="ru-RU" sz="1600" dirty="0"/>
              <a:t>Молодежное бизнес-движение «КОЛЕСО»</a:t>
            </a:r>
          </a:p>
          <a:p>
            <a:pPr lvl="0" fontAlgn="base"/>
            <a:r>
              <a:rPr lang="ru-RU" sz="1600" b="1" dirty="0"/>
              <a:t>ЗАКАЗЧИКИ:</a:t>
            </a:r>
            <a:endParaRPr lang="ru-RU" sz="1600" dirty="0"/>
          </a:p>
          <a:p>
            <a:pPr marL="285750" lvl="0" indent="-285750" fontAlgn="base">
              <a:buFont typeface="Arial" charset="0"/>
              <a:buChar char="•"/>
            </a:pPr>
            <a:r>
              <a:rPr lang="ru-RU" sz="1600" dirty="0"/>
              <a:t>ФАДМ «</a:t>
            </a:r>
            <a:r>
              <a:rPr lang="ru-RU" sz="1600" dirty="0" err="1"/>
              <a:t>Росмолодежь</a:t>
            </a:r>
            <a:r>
              <a:rPr lang="ru-RU" sz="1600" dirty="0"/>
              <a:t>»/ Федеральная программа «Ты – предприниматель»</a:t>
            </a:r>
          </a:p>
          <a:p>
            <a:pPr marL="285750" lvl="0" indent="-285750" fontAlgn="base">
              <a:buFont typeface="Arial" charset="0"/>
              <a:buChar char="•"/>
            </a:pPr>
            <a:r>
              <a:rPr lang="ru-RU" sz="1600" dirty="0"/>
              <a:t>Министерство промышленности, торговли и предпринимательства Нижегородской области. </a:t>
            </a:r>
          </a:p>
          <a:p>
            <a:r>
              <a:rPr lang="ru-RU" altLang="ru-RU" sz="1600" b="1" dirty="0">
                <a:latin typeface="Calibri" charset="0"/>
              </a:rPr>
              <a:t>Тип мероприятия – </a:t>
            </a:r>
            <a:r>
              <a:rPr lang="ru-RU" altLang="ru-RU" sz="1600" dirty="0">
                <a:latin typeface="Calibri" charset="0"/>
              </a:rPr>
              <a:t>молодежный бизнес-форум.</a:t>
            </a:r>
          </a:p>
          <a:p>
            <a:r>
              <a:rPr lang="ru-RU" sz="1600" b="1" dirty="0"/>
              <a:t>500 </a:t>
            </a:r>
            <a:r>
              <a:rPr lang="ru-RU" sz="1600" b="1" dirty="0" smtClean="0"/>
              <a:t>участников: </a:t>
            </a:r>
            <a:r>
              <a:rPr lang="ru-RU" sz="1600" dirty="0" smtClean="0"/>
              <a:t>234 молодых предпринимателей, 120 </a:t>
            </a:r>
            <a:r>
              <a:rPr lang="ru-RU" sz="1600" dirty="0" err="1" smtClean="0"/>
              <a:t>стартапов</a:t>
            </a:r>
            <a:r>
              <a:rPr lang="ru-RU" sz="1600" dirty="0" smtClean="0"/>
              <a:t>, 146 студентов </a:t>
            </a:r>
            <a:r>
              <a:rPr lang="ru-RU" sz="1600" dirty="0"/>
              <a:t>старших курсов </a:t>
            </a:r>
            <a:r>
              <a:rPr lang="ru-RU" sz="1600" dirty="0" smtClean="0"/>
              <a:t>вузов с бизнес-идеями.</a:t>
            </a:r>
            <a:endParaRPr lang="ru-RU" sz="1600" dirty="0"/>
          </a:p>
          <a:p>
            <a:r>
              <a:rPr lang="ru-RU" altLang="ru-RU" sz="1600" b="1" dirty="0">
                <a:latin typeface="Calibri" charset="0"/>
              </a:rPr>
              <a:t>Место проведения мероприятия</a:t>
            </a:r>
            <a:r>
              <a:rPr lang="ru-RU" altLang="ru-RU" sz="1600" dirty="0">
                <a:latin typeface="Calibri" charset="0"/>
              </a:rPr>
              <a:t> – Нижегородская область, пансионат «Буревестник».</a:t>
            </a:r>
          </a:p>
          <a:p>
            <a:r>
              <a:rPr lang="ru-RU" altLang="ru-RU" sz="1600" b="1" dirty="0" smtClean="0">
                <a:latin typeface="Calibri" charset="0"/>
              </a:rPr>
              <a:t>Образовательные партнеры: </a:t>
            </a:r>
            <a:r>
              <a:rPr lang="en-US" sz="160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«</a:t>
            </a:r>
            <a:r>
              <a:rPr lang="en-US" sz="1600" dirty="0" err="1">
                <a:solidFill>
                  <a:srgbClr val="000000"/>
                </a:solidFill>
                <a:ea typeface="Arial"/>
                <a:cs typeface="Arial"/>
                <a:sym typeface="Arial"/>
              </a:rPr>
              <a:t>Бизнес-студия</a:t>
            </a:r>
            <a:r>
              <a:rPr lang="en-US" sz="160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solidFill>
                  <a:srgbClr val="000000"/>
                </a:solidFill>
                <a:ea typeface="Arial"/>
                <a:cs typeface="Arial"/>
                <a:sym typeface="Arial"/>
              </a:rPr>
              <a:t>Бари</a:t>
            </a:r>
            <a:r>
              <a:rPr lang="en-US" sz="1600" dirty="0">
                <a:solidFill>
                  <a:srgbClr val="000000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solidFill>
                  <a:srgbClr val="000000"/>
                </a:solidFill>
                <a:ea typeface="Arial"/>
                <a:cs typeface="Arial"/>
                <a:sym typeface="Arial"/>
              </a:rPr>
              <a:t>Алибасова</a:t>
            </a:r>
            <a:r>
              <a:rPr lang="en-US" sz="1600" dirty="0" smtClean="0">
                <a:solidFill>
                  <a:srgbClr val="000000"/>
                </a:solidFill>
                <a:ea typeface="Arial"/>
                <a:cs typeface="Arial"/>
                <a:sym typeface="Arial"/>
              </a:rPr>
              <a:t>»</a:t>
            </a:r>
            <a:r>
              <a:rPr lang="ru-RU" sz="1600" dirty="0" smtClean="0">
                <a:solidFill>
                  <a:srgbClr val="000000"/>
                </a:solidFill>
                <a:ea typeface="Arial"/>
                <a:cs typeface="Arial"/>
                <a:sym typeface="Arial"/>
              </a:rPr>
              <a:t>,</a:t>
            </a:r>
            <a:r>
              <a:rPr lang="ru-RU" sz="16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altLang="ru-RU" sz="1600" dirty="0" smtClean="0">
                <a:latin typeface="Calibri" charset="0"/>
              </a:rPr>
              <a:t>«</a:t>
            </a:r>
            <a:r>
              <a:rPr lang="ru-RU" altLang="ru-RU" sz="1600" dirty="0" err="1" smtClean="0">
                <a:latin typeface="Calibri" charset="0"/>
              </a:rPr>
              <a:t>Андор-фин</a:t>
            </a:r>
            <a:r>
              <a:rPr lang="ru-RU" altLang="ru-RU" sz="1600" dirty="0" smtClean="0">
                <a:latin typeface="Calibri" charset="0"/>
              </a:rPr>
              <a:t>», «Центр предпринимательства», «</a:t>
            </a:r>
            <a:r>
              <a:rPr lang="en-US" altLang="ru-RU" sz="1600" dirty="0" smtClean="0">
                <a:latin typeface="Calibri" charset="0"/>
              </a:rPr>
              <a:t>ICF</a:t>
            </a:r>
            <a:r>
              <a:rPr lang="ru-RU" altLang="ru-RU" sz="1600" dirty="0" smtClean="0">
                <a:latin typeface="Calibri" charset="0"/>
              </a:rPr>
              <a:t>», «Немецкий центр»: 7 федеральных тренеров, 29 – региональных, 42 бизнес-эксперта.</a:t>
            </a:r>
          </a:p>
          <a:p>
            <a:r>
              <a:rPr lang="ru-RU" altLang="ru-RU" sz="1600" b="1" dirty="0" smtClean="0">
                <a:latin typeface="Calibri" charset="0"/>
              </a:rPr>
              <a:t>Подрядчики </a:t>
            </a:r>
            <a:r>
              <a:rPr lang="ru-RU" altLang="ru-RU" sz="1600" b="1" dirty="0">
                <a:latin typeface="Calibri" charset="0"/>
              </a:rPr>
              <a:t>исполнителя:</a:t>
            </a:r>
            <a:r>
              <a:rPr lang="ru-RU" altLang="ru-RU" sz="1600" dirty="0">
                <a:latin typeface="Calibri" charset="0"/>
              </a:rPr>
              <a:t> «Ростелеком» – предоставление </a:t>
            </a:r>
            <a:r>
              <a:rPr lang="en-US" altLang="ru-RU" sz="1600" dirty="0">
                <a:latin typeface="Calibri" charset="0"/>
              </a:rPr>
              <a:t>Wi-Fi</a:t>
            </a:r>
            <a:r>
              <a:rPr lang="ru-RU" altLang="ru-RU" sz="1600" dirty="0">
                <a:latin typeface="Calibri" charset="0"/>
              </a:rPr>
              <a:t>; «</a:t>
            </a:r>
            <a:r>
              <a:rPr lang="en-US" altLang="ru-RU" sz="1600" dirty="0">
                <a:latin typeface="Calibri" charset="0"/>
              </a:rPr>
              <a:t>Gorky Family</a:t>
            </a:r>
            <a:r>
              <a:rPr lang="ru-RU" altLang="ru-RU" sz="1600" dirty="0">
                <a:latin typeface="Calibri" charset="0"/>
              </a:rPr>
              <a:t>» – музыкальное сопровождение; «Мастер </a:t>
            </a:r>
            <a:r>
              <a:rPr lang="ru-RU" altLang="ru-RU" sz="1600" dirty="0" err="1">
                <a:latin typeface="Calibri" charset="0"/>
              </a:rPr>
              <a:t>штампофф</a:t>
            </a:r>
            <a:r>
              <a:rPr lang="ru-RU" altLang="ru-RU" sz="1600" dirty="0">
                <a:latin typeface="Calibri" charset="0"/>
              </a:rPr>
              <a:t>» - полиграфия; ИП Николаева – печать на футболках; </a:t>
            </a:r>
            <a:r>
              <a:rPr lang="en-US" altLang="ru-RU" sz="1600" dirty="0">
                <a:latin typeface="Calibri" charset="0"/>
              </a:rPr>
              <a:t>Dance studio </a:t>
            </a:r>
            <a:r>
              <a:rPr lang="ru-RU" altLang="ru-RU" sz="1600" dirty="0">
                <a:latin typeface="Calibri" charset="0"/>
              </a:rPr>
              <a:t>1+</a:t>
            </a:r>
            <a:r>
              <a:rPr lang="en-US" altLang="ru-RU" sz="1600" dirty="0">
                <a:latin typeface="Calibri" charset="0"/>
              </a:rPr>
              <a:t>1</a:t>
            </a:r>
            <a:r>
              <a:rPr lang="ru-RU" altLang="ru-RU" sz="1600" dirty="0">
                <a:latin typeface="Calibri" charset="0"/>
              </a:rPr>
              <a:t>, Огненное шоу - театр </a:t>
            </a:r>
            <a:r>
              <a:rPr lang="ru-RU" altLang="ru-RU" sz="1600" dirty="0"/>
              <a:t>огня и света </a:t>
            </a:r>
            <a:r>
              <a:rPr lang="en-US" altLang="ru-RU" sz="1600" dirty="0"/>
              <a:t>FIRE LIFE.</a:t>
            </a:r>
            <a:endParaRPr lang="ru-RU" altLang="ru-RU" sz="1600" dirty="0"/>
          </a:p>
          <a:p>
            <a:r>
              <a:rPr lang="ru-RU" sz="1600" b="1" dirty="0"/>
              <a:t>Даты проведения: </a:t>
            </a:r>
            <a:r>
              <a:rPr lang="ru-RU" sz="1600" dirty="0"/>
              <a:t>24 – 28 августа </a:t>
            </a:r>
            <a:r>
              <a:rPr lang="ru-RU" sz="1600" dirty="0" smtClean="0"/>
              <a:t>2015г</a:t>
            </a:r>
            <a:endParaRPr lang="ru-RU" sz="1600" b="1" dirty="0"/>
          </a:p>
        </p:txBody>
      </p:sp>
      <p:sp>
        <p:nvSpPr>
          <p:cNvPr id="13" name="Название 1"/>
          <p:cNvSpPr txBox="1">
            <a:spLocks/>
          </p:cNvSpPr>
          <p:nvPr/>
        </p:nvSpPr>
        <p:spPr>
          <a:xfrm>
            <a:off x="3221395" y="3973082"/>
            <a:ext cx="3352800" cy="33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ru-RU" sz="1800" b="1" dirty="0" smtClean="0">
                <a:solidFill>
                  <a:srgbClr val="93230D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800" b="1" dirty="0" smtClean="0">
                <a:solidFill>
                  <a:srgbClr val="93230D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ru-RU" sz="1800" b="1" dirty="0" smtClean="0">
              <a:solidFill>
                <a:srgbClr val="93230D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77284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21390" y="4040467"/>
            <a:ext cx="8721010" cy="9144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ru-RU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286753" y="5469045"/>
            <a:ext cx="8602713" cy="1172896"/>
            <a:chOff x="286753" y="5469045"/>
            <a:chExt cx="8602713" cy="1172896"/>
          </a:xfrm>
        </p:grpSpPr>
        <p:pic>
          <p:nvPicPr>
            <p:cNvPr id="2" name="Изображение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86753" y="5469115"/>
              <a:ext cx="1754589" cy="1169270"/>
            </a:xfrm>
            <a:prstGeom prst="rect">
              <a:avLst/>
            </a:prstGeom>
          </p:spPr>
        </p:pic>
        <p:pic>
          <p:nvPicPr>
            <p:cNvPr id="7" name="Изображение 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rot="10800000" flipV="1">
              <a:off x="2007032" y="5480214"/>
              <a:ext cx="1737936" cy="1158171"/>
            </a:xfrm>
            <a:prstGeom prst="rect">
              <a:avLst/>
            </a:prstGeom>
          </p:spPr>
        </p:pic>
        <p:pic>
          <p:nvPicPr>
            <p:cNvPr id="8" name="Изображение 7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726550" y="5469045"/>
              <a:ext cx="1760034" cy="1172896"/>
            </a:xfrm>
            <a:prstGeom prst="rect">
              <a:avLst/>
            </a:prstGeom>
          </p:spPr>
        </p:pic>
        <p:pic>
          <p:nvPicPr>
            <p:cNvPr id="9" name="Изображение 8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468330" y="5471144"/>
              <a:ext cx="1751547" cy="1167241"/>
            </a:xfrm>
            <a:prstGeom prst="rect">
              <a:avLst/>
            </a:prstGeom>
          </p:spPr>
        </p:pic>
        <p:pic>
          <p:nvPicPr>
            <p:cNvPr id="11" name="Изображение 1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202905" y="5510095"/>
              <a:ext cx="1686561" cy="11239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9629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1" y="-77284"/>
            <a:ext cx="9587071" cy="6935284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893642" y="1539492"/>
            <a:ext cx="3352800" cy="3302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ЦЕЛИ И ЗАДАЧИ: </a:t>
            </a:r>
            <a:b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ru-RU" sz="1800" b="1" dirty="0" smtClean="0"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07137" y="2982384"/>
            <a:ext cx="66007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684" y="1601105"/>
            <a:ext cx="894471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latin typeface="Calibri" pitchFamily="34" charset="0"/>
              </a:rPr>
              <a:t>Цели и задачи проекта: </a:t>
            </a:r>
            <a:r>
              <a:rPr lang="ru-RU" dirty="0">
                <a:latin typeface="Calibri" pitchFamily="34" charset="0"/>
              </a:rPr>
              <a:t>популяризация предпринимательства среди молодежи, создание молодежной бизнес-среды, повышение </a:t>
            </a:r>
            <a:r>
              <a:rPr lang="ru-RU" dirty="0" smtClean="0">
                <a:latin typeface="Calibri" pitchFamily="34" charset="0"/>
              </a:rPr>
              <a:t>компетенций </a:t>
            </a:r>
            <a:r>
              <a:rPr lang="ru-RU" dirty="0">
                <a:latin typeface="Calibri" pitchFamily="34" charset="0"/>
              </a:rPr>
              <a:t>молодых </a:t>
            </a:r>
            <a:r>
              <a:rPr lang="ru-RU" dirty="0" smtClean="0">
                <a:latin typeface="Calibri" pitchFamily="34" charset="0"/>
              </a:rPr>
              <a:t>предпринимателей.</a:t>
            </a:r>
            <a:endParaRPr lang="ru-RU" dirty="0">
              <a:latin typeface="Calibri" pitchFamily="34" charset="0"/>
            </a:endParaRPr>
          </a:p>
          <a:p>
            <a:pPr>
              <a:defRPr/>
            </a:pPr>
            <a:r>
              <a:rPr lang="ru-RU" b="1" dirty="0"/>
              <a:t>Аудитория: </a:t>
            </a:r>
            <a:r>
              <a:rPr lang="ru-RU" dirty="0"/>
              <a:t>возраст – 18 – 30 лет. </a:t>
            </a:r>
            <a:r>
              <a:rPr lang="ru-RU" b="1" dirty="0"/>
              <a:t>Статус: </a:t>
            </a:r>
            <a:r>
              <a:rPr lang="ru-RU" dirty="0" smtClean="0"/>
              <a:t>действующие</a:t>
            </a:r>
            <a:r>
              <a:rPr lang="ru-RU" b="1" dirty="0" smtClean="0"/>
              <a:t> </a:t>
            </a:r>
            <a:r>
              <a:rPr lang="ru-RU" dirty="0" smtClean="0"/>
              <a:t>молодые </a:t>
            </a:r>
            <a:r>
              <a:rPr lang="ru-RU" dirty="0"/>
              <a:t>предприниматели, </a:t>
            </a:r>
            <a:r>
              <a:rPr lang="ru-RU" dirty="0" err="1"/>
              <a:t>стартапы</a:t>
            </a:r>
            <a:r>
              <a:rPr lang="ru-RU" dirty="0"/>
              <a:t>, </a:t>
            </a:r>
            <a:r>
              <a:rPr lang="ru-RU" dirty="0" smtClean="0"/>
              <a:t>работающая молодежь, студенты </a:t>
            </a:r>
            <a:r>
              <a:rPr lang="ru-RU" dirty="0"/>
              <a:t>старших курсов вузов, </a:t>
            </a:r>
            <a:r>
              <a:rPr lang="ru-RU" dirty="0" smtClean="0"/>
              <a:t>резиденты </a:t>
            </a:r>
            <a:r>
              <a:rPr lang="ru-RU" dirty="0"/>
              <a:t>бизнес-инкубаторов. </a:t>
            </a:r>
            <a:endParaRPr lang="ru-RU" dirty="0" smtClean="0"/>
          </a:p>
          <a:p>
            <a:pPr>
              <a:defRPr/>
            </a:pPr>
            <a:r>
              <a:rPr lang="ru-RU" b="1" dirty="0" smtClean="0"/>
              <a:t>Регионы</a:t>
            </a:r>
            <a:r>
              <a:rPr lang="ru-RU" b="1" dirty="0"/>
              <a:t>: </a:t>
            </a:r>
            <a:r>
              <a:rPr lang="ru-RU" dirty="0"/>
              <a:t>Нижегородская, </a:t>
            </a:r>
            <a:r>
              <a:rPr lang="ru-RU" dirty="0" smtClean="0"/>
              <a:t>Московская, Кировская, Рязанская, Владимирская, Саратовская области, Марий Эл, Краснодарский край, Чукотский АО, республика Мордовия.</a:t>
            </a:r>
            <a:endParaRPr lang="ru-RU" dirty="0"/>
          </a:p>
          <a:p>
            <a:pPr>
              <a:defRPr/>
            </a:pPr>
            <a:r>
              <a:rPr lang="ru-RU" b="1" dirty="0" smtClean="0">
                <a:latin typeface="Calibri" pitchFamily="34" charset="0"/>
              </a:rPr>
              <a:t>Достижения</a:t>
            </a:r>
            <a:r>
              <a:rPr lang="ru-RU" b="1" dirty="0">
                <a:latin typeface="Calibri" pitchFamily="34" charset="0"/>
              </a:rPr>
              <a:t>: </a:t>
            </a:r>
            <a:r>
              <a:rPr lang="ru-RU" dirty="0">
                <a:latin typeface="Calibri" pitchFamily="34" charset="0"/>
              </a:rPr>
              <a:t>С</a:t>
            </a:r>
            <a:r>
              <a:rPr lang="ru-RU" dirty="0" smtClean="0">
                <a:latin typeface="Calibri" pitchFamily="34" charset="0"/>
              </a:rPr>
              <a:t>оздание </a:t>
            </a:r>
            <a:r>
              <a:rPr lang="ru-RU" dirty="0">
                <a:latin typeface="Calibri" pitchFamily="34" charset="0"/>
              </a:rPr>
              <a:t>площадки для объединения и обмена опытом молодых предпринимателей и опытных бизнесменов, для конструктивного диалога представителей </a:t>
            </a:r>
            <a:r>
              <a:rPr lang="ru-RU" dirty="0" smtClean="0">
                <a:latin typeface="Calibri" pitchFamily="34" charset="0"/>
              </a:rPr>
              <a:t>малого бизнеса </a:t>
            </a:r>
            <a:r>
              <a:rPr lang="ru-RU" dirty="0">
                <a:latin typeface="Calibri" pitchFamily="34" charset="0"/>
              </a:rPr>
              <a:t>и власти</a:t>
            </a:r>
            <a:r>
              <a:rPr lang="ru-RU" dirty="0" smtClean="0">
                <a:latin typeface="Calibri" pitchFamily="34" charset="0"/>
              </a:rPr>
              <a:t>. Формирование благоприятной </a:t>
            </a:r>
            <a:r>
              <a:rPr lang="ru-RU" dirty="0" err="1" smtClean="0">
                <a:latin typeface="Calibri" pitchFamily="34" charset="0"/>
              </a:rPr>
              <a:t>нетворкинг</a:t>
            </a:r>
            <a:r>
              <a:rPr lang="ru-RU" dirty="0" smtClean="0">
                <a:latin typeface="Calibri" pitchFamily="34" charset="0"/>
              </a:rPr>
              <a:t>-среды для молодых предпринимателей (обучение, консультационное сопровождение, экспертные оценки).</a:t>
            </a:r>
            <a:endParaRPr lang="ru-RU" dirty="0">
              <a:latin typeface="Calibri" pitchFamily="34" charset="0"/>
            </a:endParaRPr>
          </a:p>
          <a:p>
            <a:pPr marL="342900" lvl="0" indent="-342900" fontAlgn="base">
              <a:buFont typeface="Arial" charset="0"/>
              <a:buChar char="•"/>
            </a:pPr>
            <a:endParaRPr lang="ru-RU" b="1" dirty="0">
              <a:solidFill>
                <a:srgbClr val="93230D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Название 1"/>
          <p:cNvSpPr txBox="1">
            <a:spLocks/>
          </p:cNvSpPr>
          <p:nvPr/>
        </p:nvSpPr>
        <p:spPr>
          <a:xfrm>
            <a:off x="3221395" y="3973082"/>
            <a:ext cx="3352800" cy="33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ru-RU" sz="1800" b="1" dirty="0" smtClean="0">
                <a:solidFill>
                  <a:srgbClr val="93230D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ru-RU" sz="1800" b="1" dirty="0" smtClean="0">
                <a:solidFill>
                  <a:srgbClr val="93230D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ru-RU" sz="1800" b="1" dirty="0" smtClean="0">
              <a:solidFill>
                <a:srgbClr val="93230D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77284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21390" y="4040467"/>
            <a:ext cx="8721010" cy="91440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ru-RU" dirty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208974" y="5494439"/>
            <a:ext cx="9047686" cy="1212819"/>
            <a:chOff x="208974" y="5494439"/>
            <a:chExt cx="9047686" cy="1212819"/>
          </a:xfrm>
        </p:grpSpPr>
        <p:pic>
          <p:nvPicPr>
            <p:cNvPr id="7" name="Изображение 6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8974" y="5500866"/>
              <a:ext cx="1810292" cy="1206391"/>
            </a:xfrm>
            <a:prstGeom prst="rect">
              <a:avLst/>
            </a:prstGeom>
          </p:spPr>
        </p:pic>
        <p:pic>
          <p:nvPicPr>
            <p:cNvPr id="8" name="Изображение 7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14443" y="5494440"/>
              <a:ext cx="1819938" cy="1212818"/>
            </a:xfrm>
            <a:prstGeom prst="rect">
              <a:avLst/>
            </a:prstGeom>
          </p:spPr>
        </p:pic>
        <p:pic>
          <p:nvPicPr>
            <p:cNvPr id="9" name="Изображение 8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834381" y="5500866"/>
              <a:ext cx="1810294" cy="1206391"/>
            </a:xfrm>
            <a:prstGeom prst="rect">
              <a:avLst/>
            </a:prstGeom>
          </p:spPr>
        </p:pic>
        <p:pic>
          <p:nvPicPr>
            <p:cNvPr id="10" name="Изображение 9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639850" y="5500865"/>
              <a:ext cx="1810294" cy="1206392"/>
            </a:xfrm>
            <a:prstGeom prst="rect">
              <a:avLst/>
            </a:prstGeom>
          </p:spPr>
        </p:pic>
        <p:pic>
          <p:nvPicPr>
            <p:cNvPr id="11" name="Изображение 10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436723" y="5494439"/>
              <a:ext cx="1819937" cy="12128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99333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0" y="0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96750" y="1150263"/>
            <a:ext cx="8229600" cy="65555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ИДЕЯ</a:t>
            </a:r>
            <a:endParaRPr lang="ru-RU" sz="1800" dirty="0"/>
          </a:p>
        </p:txBody>
      </p:sp>
      <p:pic>
        <p:nvPicPr>
          <p:cNvPr id="12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473164" y="2347695"/>
            <a:ext cx="6670836" cy="229377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  <a:latin typeface="+mj-lt"/>
            </a:endParaRPr>
          </a:p>
          <a:p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Открытая </a:t>
            </a:r>
            <a:r>
              <a:rPr lang="ru-RU" b="1" dirty="0">
                <a:solidFill>
                  <a:schemeClr val="tx1"/>
                </a:solidFill>
              </a:rPr>
              <a:t>региональная </a:t>
            </a:r>
            <a:r>
              <a:rPr lang="ru-RU" b="1" dirty="0" smtClean="0">
                <a:solidFill>
                  <a:schemeClr val="tx1"/>
                </a:solidFill>
              </a:rPr>
              <a:t>площадка, </a:t>
            </a:r>
            <a:r>
              <a:rPr lang="ru-RU" dirty="0" smtClean="0">
                <a:solidFill>
                  <a:schemeClr val="tx1"/>
                </a:solidFill>
              </a:rPr>
              <a:t>на которой встречаются молодежь и власть, малый  и крупный бизнес, объединяются обучение и досуг, инвестиции и </a:t>
            </a:r>
            <a:r>
              <a:rPr lang="ru-RU" dirty="0" err="1" smtClean="0">
                <a:solidFill>
                  <a:schemeClr val="tx1"/>
                </a:solidFill>
              </a:rPr>
              <a:t>нетворкинг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tx1"/>
                </a:solidFill>
              </a:rPr>
              <a:t>Интерактивная </a:t>
            </a:r>
            <a:r>
              <a:rPr lang="ru-RU" b="1" dirty="0">
                <a:solidFill>
                  <a:schemeClr val="tx1"/>
                </a:solidFill>
              </a:rPr>
              <a:t>образовательная программа </a:t>
            </a:r>
            <a:r>
              <a:rPr lang="ru-RU" dirty="0">
                <a:solidFill>
                  <a:schemeClr val="tx1"/>
                </a:solidFill>
              </a:rPr>
              <a:t>/тренинги, мастер-классы, индивидуальные и групповые </a:t>
            </a:r>
            <a:r>
              <a:rPr lang="ru-RU" dirty="0" err="1">
                <a:solidFill>
                  <a:schemeClr val="tx1"/>
                </a:solidFill>
              </a:rPr>
              <a:t>коучинги</a:t>
            </a:r>
            <a:r>
              <a:rPr lang="ru-RU" dirty="0">
                <a:solidFill>
                  <a:schemeClr val="tx1"/>
                </a:solidFill>
              </a:rPr>
              <a:t>, деловые игры, игры - симуляции, бизнес-</a:t>
            </a:r>
            <a:r>
              <a:rPr lang="ru-RU" dirty="0" err="1">
                <a:solidFill>
                  <a:schemeClr val="tx1"/>
                </a:solidFill>
              </a:rPr>
              <a:t>интенсивы</a:t>
            </a:r>
            <a:r>
              <a:rPr lang="ru-RU" dirty="0">
                <a:solidFill>
                  <a:schemeClr val="tx1"/>
                </a:solidFill>
              </a:rPr>
              <a:t>, работа в проектных группах, экспертные площадки по написанию бизнес-планов и доработке  бизнес-проектов/;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Летний </a:t>
            </a:r>
            <a:r>
              <a:rPr lang="ru-RU" b="1" dirty="0" err="1">
                <a:solidFill>
                  <a:schemeClr val="tx1"/>
                </a:solidFill>
              </a:rPr>
              <a:t>тренинговый</a:t>
            </a:r>
            <a:r>
              <a:rPr lang="ru-RU" b="1" dirty="0">
                <a:solidFill>
                  <a:schemeClr val="tx1"/>
                </a:solidFill>
              </a:rPr>
              <a:t> лагерь</a:t>
            </a:r>
            <a:r>
              <a:rPr lang="ru-RU" dirty="0">
                <a:solidFill>
                  <a:schemeClr val="tx1"/>
                </a:solidFill>
              </a:rPr>
              <a:t> для развития и продвижения молодежных предпринимательских проектов и идей, а также карьерного и личностного развития молодёжи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r>
              <a:rPr lang="ru-RU" altLang="ru-RU" b="1" dirty="0">
                <a:solidFill>
                  <a:schemeClr val="tx1"/>
                </a:solidFill>
              </a:rPr>
              <a:t>Бизнес-</a:t>
            </a:r>
            <a:r>
              <a:rPr lang="ru-RU" altLang="ru-RU" b="1" dirty="0" err="1">
                <a:solidFill>
                  <a:schemeClr val="tx1"/>
                </a:solidFill>
              </a:rPr>
              <a:t>интенсив</a:t>
            </a:r>
            <a:r>
              <a:rPr lang="ru-RU" altLang="ru-RU" dirty="0">
                <a:solidFill>
                  <a:schemeClr val="tx1"/>
                </a:solidFill>
              </a:rPr>
              <a:t>, позволяющий прокачать свою </a:t>
            </a:r>
            <a:r>
              <a:rPr lang="ru-RU" altLang="ru-RU" dirty="0" smtClean="0">
                <a:solidFill>
                  <a:schemeClr val="tx1"/>
                </a:solidFill>
              </a:rPr>
              <a:t>идею </a:t>
            </a:r>
            <a:r>
              <a:rPr lang="ru-RU" altLang="ru-RU" dirty="0">
                <a:solidFill>
                  <a:schemeClr val="tx1"/>
                </a:solidFill>
              </a:rPr>
              <a:t>и предпринимательские навыки при помощи тренеров и экспертов.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Открытая битва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бизнес-проектов </a:t>
            </a:r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</a:rPr>
              <a:t>победитель </a:t>
            </a:r>
            <a:r>
              <a:rPr lang="ru-RU" dirty="0" smtClean="0">
                <a:solidFill>
                  <a:schemeClr val="tx1"/>
                </a:solidFill>
              </a:rPr>
              <a:t>получает реальные </a:t>
            </a:r>
            <a:r>
              <a:rPr lang="ru-RU" dirty="0">
                <a:solidFill>
                  <a:schemeClr val="tx1"/>
                </a:solidFill>
              </a:rPr>
              <a:t>деньги </a:t>
            </a:r>
            <a:r>
              <a:rPr lang="ru-RU" dirty="0" smtClean="0">
                <a:solidFill>
                  <a:schemeClr val="tx1"/>
                </a:solidFill>
              </a:rPr>
              <a:t>для </a:t>
            </a:r>
            <a:r>
              <a:rPr lang="ru-RU" dirty="0">
                <a:solidFill>
                  <a:schemeClr val="tx1"/>
                </a:solidFill>
              </a:rPr>
              <a:t>реализации своего проекта.</a:t>
            </a:r>
          </a:p>
          <a:p>
            <a:r>
              <a:rPr lang="ru-RU" dirty="0">
                <a:solidFill>
                  <a:schemeClr val="tx1"/>
                </a:solidFill>
              </a:rPr>
              <a:t>Впервые бизнес-форум прошел </a:t>
            </a:r>
            <a:r>
              <a:rPr lang="ru-RU" b="1" dirty="0">
                <a:solidFill>
                  <a:schemeClr val="tx1"/>
                </a:solidFill>
              </a:rPr>
              <a:t>в 2011 году</a:t>
            </a:r>
            <a:r>
              <a:rPr lang="ru-RU" dirty="0">
                <a:solidFill>
                  <a:schemeClr val="tx1"/>
                </a:solidFill>
              </a:rPr>
              <a:t> и стал ежегодным региональным мероприятием. 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336881" y="2206264"/>
            <a:ext cx="2136281" cy="4255287"/>
            <a:chOff x="336881" y="2206264"/>
            <a:chExt cx="2136281" cy="4255287"/>
          </a:xfrm>
        </p:grpSpPr>
        <p:pic>
          <p:nvPicPr>
            <p:cNvPr id="3" name="Изображение 2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36881" y="2206264"/>
              <a:ext cx="2136281" cy="1423631"/>
            </a:xfrm>
            <a:prstGeom prst="rect">
              <a:avLst/>
            </a:prstGeom>
          </p:spPr>
        </p:pic>
        <p:pic>
          <p:nvPicPr>
            <p:cNvPr id="6" name="Изображение 5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36883" y="3630398"/>
              <a:ext cx="2136279" cy="1423630"/>
            </a:xfrm>
            <a:prstGeom prst="rect">
              <a:avLst/>
            </a:prstGeom>
          </p:spPr>
        </p:pic>
        <p:pic>
          <p:nvPicPr>
            <p:cNvPr id="7" name="Изображение 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36883" y="5037921"/>
              <a:ext cx="2136279" cy="14236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65484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87840" y="1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162174" y="1116925"/>
            <a:ext cx="3305175" cy="7222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РЕАЛИЗАЦИЯ: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0" y="1839158"/>
            <a:ext cx="6686550" cy="4771191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rgbClr val="93230D"/>
              </a:solidFill>
            </a:endParaRPr>
          </a:p>
          <a:p>
            <a:r>
              <a:rPr lang="ru-RU" altLang="ru-RU" sz="1600" dirty="0" smtClean="0">
                <a:solidFill>
                  <a:schemeClr val="tx1"/>
                </a:solidFill>
              </a:rPr>
              <a:t>120 </a:t>
            </a:r>
            <a:r>
              <a:rPr lang="ru-RU" altLang="ru-RU" sz="1600" dirty="0">
                <a:solidFill>
                  <a:schemeClr val="tx1"/>
                </a:solidFill>
              </a:rPr>
              <a:t>часов живого общения. </a:t>
            </a:r>
          </a:p>
          <a:p>
            <a:r>
              <a:rPr lang="ru-RU" altLang="ru-RU" sz="1600" dirty="0">
                <a:solidFill>
                  <a:schemeClr val="tx1"/>
                </a:solidFill>
              </a:rPr>
              <a:t>5 дней интенсивной работы и активного отдыха на берегу Горьковского моря. </a:t>
            </a:r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Многоуровневая система, совмещающая деловую часть (обучение, практику, </a:t>
            </a:r>
            <a:r>
              <a:rPr lang="ru-RU" sz="1600" dirty="0" err="1" smtClean="0">
                <a:solidFill>
                  <a:schemeClr val="tx1"/>
                </a:solidFill>
              </a:rPr>
              <a:t>нетворкинг</a:t>
            </a:r>
            <a:r>
              <a:rPr lang="ru-RU" sz="1600" dirty="0" smtClean="0">
                <a:solidFill>
                  <a:schemeClr val="tx1"/>
                </a:solidFill>
              </a:rPr>
              <a:t> и индивидуальные консультации) и активный отдых (ЗОЖ, как основа для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бизнеса). Создание моды на умный отдых.</a:t>
            </a:r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Каждый день: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Утро: </a:t>
            </a:r>
            <a:r>
              <a:rPr lang="ru-RU" sz="1600" dirty="0">
                <a:solidFill>
                  <a:schemeClr val="tx1"/>
                </a:solidFill>
              </a:rPr>
              <a:t>зарядка, йога на берегу Горьковского моря.</a:t>
            </a:r>
          </a:p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День: </a:t>
            </a:r>
            <a:r>
              <a:rPr lang="ru-RU" sz="1600" dirty="0">
                <a:solidFill>
                  <a:schemeClr val="tx1"/>
                </a:solidFill>
              </a:rPr>
              <a:t>тренинги и мастер-классы </a:t>
            </a:r>
            <a:r>
              <a:rPr lang="ru-RU" sz="1600" dirty="0" smtClean="0">
                <a:solidFill>
                  <a:schemeClr val="tx1"/>
                </a:solidFill>
              </a:rPr>
              <a:t>на </a:t>
            </a:r>
            <a:r>
              <a:rPr lang="ru-RU" sz="1600" dirty="0">
                <a:solidFill>
                  <a:schemeClr val="tx1"/>
                </a:solidFill>
              </a:rPr>
              <a:t>7 </a:t>
            </a:r>
            <a:r>
              <a:rPr lang="ru-RU" sz="1600" dirty="0" smtClean="0">
                <a:solidFill>
                  <a:schemeClr val="tx1"/>
                </a:solidFill>
              </a:rPr>
              <a:t>площадках (</a:t>
            </a:r>
            <a:r>
              <a:rPr lang="ru-RU" sz="1600" dirty="0" smtClean="0">
                <a:solidFill>
                  <a:srgbClr val="93230D"/>
                </a:solidFill>
              </a:rPr>
              <a:t>маркетинг/</a:t>
            </a:r>
            <a:r>
              <a:rPr lang="en-US" sz="1600" dirty="0">
                <a:solidFill>
                  <a:srgbClr val="93230D"/>
                </a:solidFill>
              </a:rPr>
              <a:t>PR</a:t>
            </a:r>
            <a:r>
              <a:rPr lang="ru-RU" sz="1600" dirty="0">
                <a:solidFill>
                  <a:srgbClr val="93230D"/>
                </a:solidFill>
              </a:rPr>
              <a:t>, управление командой, финансы и риски, лидерство, креативность в бизнесе, продажи/ работа с клиентом, развитие </a:t>
            </a:r>
            <a:r>
              <a:rPr lang="ru-RU" sz="1600" dirty="0" smtClean="0">
                <a:solidFill>
                  <a:srgbClr val="93230D"/>
                </a:solidFill>
              </a:rPr>
              <a:t>бизнеса</a:t>
            </a:r>
            <a:r>
              <a:rPr lang="ru-RU" sz="1600" dirty="0" smtClean="0">
                <a:solidFill>
                  <a:schemeClr val="tx1"/>
                </a:solidFill>
              </a:rPr>
              <a:t>), </a:t>
            </a:r>
            <a:r>
              <a:rPr lang="ru-RU" sz="1600" dirty="0">
                <a:solidFill>
                  <a:schemeClr val="tx1"/>
                </a:solidFill>
              </a:rPr>
              <a:t>параллельная работа авторов бизнес-проектов с экспертами </a:t>
            </a:r>
            <a:r>
              <a:rPr lang="ru-RU" sz="1600" dirty="0" smtClean="0">
                <a:solidFill>
                  <a:schemeClr val="tx1"/>
                </a:solidFill>
              </a:rPr>
              <a:t>в </a:t>
            </a:r>
            <a:r>
              <a:rPr lang="ru-RU" sz="1600" dirty="0">
                <a:solidFill>
                  <a:schemeClr val="tx1"/>
                </a:solidFill>
              </a:rPr>
              <a:t>рамках конкурса «Битва бизнес-проектов».</a:t>
            </a:r>
          </a:p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Вечер: </a:t>
            </a:r>
            <a:r>
              <a:rPr lang="ru-RU" sz="1600" dirty="0" smtClean="0">
                <a:solidFill>
                  <a:schemeClr val="tx1"/>
                </a:solidFill>
              </a:rPr>
              <a:t>развлекательный </a:t>
            </a:r>
            <a:r>
              <a:rPr lang="ru-RU" sz="1600" dirty="0" err="1" smtClean="0">
                <a:solidFill>
                  <a:schemeClr val="tx1"/>
                </a:solidFill>
              </a:rPr>
              <a:t>нетворкинг</a:t>
            </a:r>
            <a:r>
              <a:rPr lang="ru-RU" sz="1600" dirty="0" smtClean="0">
                <a:solidFill>
                  <a:schemeClr val="tx1"/>
                </a:solidFill>
              </a:rPr>
              <a:t>, </a:t>
            </a:r>
            <a:r>
              <a:rPr lang="ru-RU" sz="1600" dirty="0">
                <a:solidFill>
                  <a:schemeClr val="tx1"/>
                </a:solidFill>
              </a:rPr>
              <a:t>тематические вечеринки, </a:t>
            </a:r>
            <a:r>
              <a:rPr lang="ru-RU" sz="1600" dirty="0" smtClean="0">
                <a:solidFill>
                  <a:schemeClr val="tx1"/>
                </a:solidFill>
              </a:rPr>
              <a:t>бизнес-</a:t>
            </a:r>
            <a:r>
              <a:rPr lang="ru-RU" sz="1600" dirty="0" err="1" smtClean="0">
                <a:solidFill>
                  <a:schemeClr val="tx1"/>
                </a:solidFill>
              </a:rPr>
              <a:t>квесты</a:t>
            </a:r>
            <a:r>
              <a:rPr lang="ru-RU" sz="1600" dirty="0" smtClean="0">
                <a:solidFill>
                  <a:schemeClr val="tx1"/>
                </a:solidFill>
              </a:rPr>
              <a:t>, игра-симуляция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«</a:t>
            </a:r>
            <a:r>
              <a:rPr lang="en-US" sz="1600" dirty="0" err="1" smtClean="0">
                <a:solidFill>
                  <a:schemeClr val="tx1"/>
                </a:solidFill>
              </a:rPr>
              <a:t>Businessland</a:t>
            </a:r>
            <a:r>
              <a:rPr lang="ru-RU" sz="1600" dirty="0" smtClean="0">
                <a:solidFill>
                  <a:schemeClr val="tx1"/>
                </a:solidFill>
              </a:rPr>
              <a:t>».</a:t>
            </a:r>
          </a:p>
          <a:p>
            <a:pPr>
              <a:defRPr/>
            </a:pPr>
            <a:r>
              <a:rPr lang="ru-RU" sz="1600" b="1" dirty="0" smtClean="0">
                <a:solidFill>
                  <a:schemeClr val="tx1"/>
                </a:solidFill>
              </a:rPr>
              <a:t>Ночь:</a:t>
            </a:r>
            <a:r>
              <a:rPr lang="ru-RU" sz="1600" dirty="0" smtClean="0">
                <a:solidFill>
                  <a:schemeClr val="tx1"/>
                </a:solidFill>
              </a:rPr>
              <a:t> посиделки у костра, неформальные беседы с успешными бизнесменами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rgbClr val="93230D"/>
              </a:solidFill>
            </a:endParaRPr>
          </a:p>
        </p:txBody>
      </p:sp>
      <p:pic>
        <p:nvPicPr>
          <p:cNvPr id="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6802372" y="2232678"/>
            <a:ext cx="2198752" cy="4395786"/>
            <a:chOff x="6802372" y="2232678"/>
            <a:chExt cx="2198752" cy="4395786"/>
          </a:xfrm>
        </p:grpSpPr>
        <p:pic>
          <p:nvPicPr>
            <p:cNvPr id="6" name="Picture 7" descr="Y:\ПОВОЛЖЬЕ\Поволжье 2015\ФОТО_Поволжье_2015\2 день_Поволжье\ORIGINAL_2_день_Поволжье\MK20150825_114450IMG_8936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230" y="2232678"/>
              <a:ext cx="2197893" cy="1465262"/>
            </a:xfrm>
            <a:prstGeom prst="rect">
              <a:avLst/>
            </a:prstGeom>
            <a:noFill/>
          </p:spPr>
        </p:pic>
        <p:pic>
          <p:nvPicPr>
            <p:cNvPr id="8" name="Picture 9" descr="Y:\ПОВОЛЖЬЕ\Поволжье 2015\ФОТО_Поволжье_2015\2 день_Поволжье\ORIGINAL_2_день_Поволжье\MK20150825_113645IMG_8896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230" y="3697940"/>
              <a:ext cx="2197893" cy="1465262"/>
            </a:xfrm>
            <a:prstGeom prst="rect">
              <a:avLst/>
            </a:prstGeom>
            <a:noFill/>
          </p:spPr>
        </p:pic>
        <p:pic>
          <p:nvPicPr>
            <p:cNvPr id="3" name="Изображение 2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802372" y="5163202"/>
              <a:ext cx="2198752" cy="14652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38147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95332" y="1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96750" y="1207413"/>
            <a:ext cx="8229600" cy="5984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120 часов живого общения: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8217" y="1890117"/>
            <a:ext cx="822367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ü"/>
            </a:pPr>
            <a:r>
              <a:rPr lang="en-US" dirty="0" smtClean="0"/>
              <a:t>Speed</a:t>
            </a:r>
            <a:r>
              <a:rPr lang="ru-RU" dirty="0" smtClean="0"/>
              <a:t>-</a:t>
            </a:r>
            <a:r>
              <a:rPr lang="en-US" dirty="0" smtClean="0"/>
              <a:t>dating </a:t>
            </a:r>
            <a:r>
              <a:rPr lang="ru-RU" dirty="0" smtClean="0"/>
              <a:t>- скоростное знакомство  участников друг с другом и экспертами с целью завязывания деловых контактов и экспресс-оценки бизнес-идей.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dirty="0" err="1" smtClean="0"/>
              <a:t>Межсекционные</a:t>
            </a:r>
            <a:r>
              <a:rPr lang="ru-RU" dirty="0" smtClean="0"/>
              <a:t> знакомства на </a:t>
            </a:r>
            <a:r>
              <a:rPr lang="ru-RU" dirty="0" err="1" smtClean="0"/>
              <a:t>досуговых</a:t>
            </a:r>
            <a:r>
              <a:rPr lang="ru-RU" dirty="0" smtClean="0"/>
              <a:t> и спортивных мероприятиях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dirty="0" smtClean="0"/>
              <a:t>Биржа контактов: обмен визиток по запросам /команда, клиенты партнеры/.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err="1"/>
              <a:t>Внутрисекционный</a:t>
            </a:r>
            <a:r>
              <a:rPr lang="ru-RU" dirty="0"/>
              <a:t>  </a:t>
            </a:r>
            <a:r>
              <a:rPr lang="ru-RU" dirty="0" err="1" smtClean="0"/>
              <a:t>тимбилдинг</a:t>
            </a:r>
            <a:r>
              <a:rPr lang="ru-RU" dirty="0" smtClean="0"/>
              <a:t>.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/>
              <a:t>Мозговые </a:t>
            </a:r>
            <a:r>
              <a:rPr lang="ru-RU" dirty="0"/>
              <a:t>штурмы по оценке жизнеспособности бизнес-идей и решению </a:t>
            </a:r>
            <a:r>
              <a:rPr lang="ru-RU" dirty="0" smtClean="0"/>
              <a:t>проблем.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/>
              <a:t>Битва бизнес-проектов – проработка проектов с экспертами, создание </a:t>
            </a:r>
            <a:r>
              <a:rPr lang="ru-RU" dirty="0" err="1" smtClean="0"/>
              <a:t>видеовизиток</a:t>
            </a:r>
            <a:r>
              <a:rPr lang="ru-RU" dirty="0" smtClean="0"/>
              <a:t>, защита проекта перед участниками форума.</a:t>
            </a:r>
            <a:endParaRPr lang="ru-RU" dirty="0"/>
          </a:p>
          <a:p>
            <a:pPr lvl="0" algn="just"/>
            <a:endParaRPr lang="ru-RU" sz="1600" dirty="0" smtClean="0">
              <a:solidFill>
                <a:srgbClr val="93230D"/>
              </a:solidFill>
            </a:endParaRPr>
          </a:p>
          <a:p>
            <a:pPr marL="285750" lvl="0" indent="-285750" algn="just"/>
            <a:endParaRPr lang="ru-RU" sz="1600" dirty="0" smtClean="0">
              <a:solidFill>
                <a:srgbClr val="93230D"/>
              </a:solidFill>
            </a:endParaRPr>
          </a:p>
        </p:txBody>
      </p:sp>
      <p:pic>
        <p:nvPicPr>
          <p:cNvPr id="1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201649" y="5213244"/>
            <a:ext cx="9034098" cy="1536165"/>
            <a:chOff x="201649" y="5213244"/>
            <a:chExt cx="9034098" cy="1536165"/>
          </a:xfrm>
        </p:grpSpPr>
        <p:pic>
          <p:nvPicPr>
            <p:cNvPr id="8" name="Picture 4" descr="Y:\ПОВОЛЖЬЕ\Поволжье 2015\ФОТО_Поволжье_2015\1 день_Поволжье\Original_1_день_Поволжье\MK20150824_232120IMG_0200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7182" y="5234142"/>
              <a:ext cx="2272901" cy="1515267"/>
            </a:xfrm>
            <a:prstGeom prst="rect">
              <a:avLst/>
            </a:prstGeom>
            <a:noFill/>
          </p:spPr>
        </p:pic>
        <p:pic>
          <p:nvPicPr>
            <p:cNvPr id="9" name="Picture 2" descr="Y:\ПОВОЛЖЬЕ\Поволжье 2015\ФОТО_Поволжье_2015\1 день_Поволжье\Original_1_день_Поволжье\MK20150824_132927IMG_9298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528" y="5225410"/>
              <a:ext cx="2285999" cy="1523999"/>
            </a:xfrm>
            <a:prstGeom prst="rect">
              <a:avLst/>
            </a:prstGeom>
            <a:noFill/>
          </p:spPr>
        </p:pic>
        <p:pic>
          <p:nvPicPr>
            <p:cNvPr id="10" name="Picture 5" descr="Y:\ПОВОЛЖЬЕ\Поволжье 2015\ФОТО_Поволжье_2015\1 день_Поволжье\Original_1_день_Поволжье\MK20150824_161737IMG_9661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9748" y="5213244"/>
              <a:ext cx="2285999" cy="1523999"/>
            </a:xfrm>
            <a:prstGeom prst="rect">
              <a:avLst/>
            </a:prstGeom>
            <a:noFill/>
          </p:spPr>
        </p:pic>
        <p:pic>
          <p:nvPicPr>
            <p:cNvPr id="3" name="Изображение 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01649" y="5234142"/>
              <a:ext cx="2255533" cy="1503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76211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23934" y="1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96750" y="1221700"/>
            <a:ext cx="8229600" cy="51268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ЭФФЕКТИВНОСТЬ: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86050" y="2143124"/>
            <a:ext cx="5191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endParaRPr lang="ru-RU" dirty="0" smtClean="0">
              <a:solidFill>
                <a:srgbClr val="93230D"/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endParaRPr lang="ru-RU" dirty="0" smtClean="0">
              <a:solidFill>
                <a:srgbClr val="93230D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143124"/>
            <a:ext cx="651309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/>
              <a:t>На форуме: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/>
              <a:t>216 индивидуальных консультаций экспертов;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/>
              <a:t>10 круглых столов </a:t>
            </a:r>
            <a:r>
              <a:rPr lang="ru-RU" dirty="0"/>
              <a:t>по тематикам актуальным для развития </a:t>
            </a:r>
            <a:r>
              <a:rPr lang="ru-RU" dirty="0" smtClean="0"/>
              <a:t>бизнеса;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/>
              <a:t>45 тренингов на 7 образовательных </a:t>
            </a:r>
            <a:r>
              <a:rPr lang="ru-RU" dirty="0" smtClean="0"/>
              <a:t>площадках;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/>
              <a:t>103 проекта доработаны с экспертами;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/>
              <a:t>25 проектов были представлены на конкурсе «Битва бизнес-проектов». 5 отобраны в финал. Победитель – </a:t>
            </a:r>
            <a:r>
              <a:rPr lang="en-US" dirty="0" smtClean="0"/>
              <a:t>CRAFT COFFEE </a:t>
            </a:r>
            <a:r>
              <a:rPr lang="ru-RU" dirty="0" smtClean="0"/>
              <a:t>– получил 100 </a:t>
            </a:r>
            <a:r>
              <a:rPr lang="ru-RU" dirty="0" err="1" smtClean="0"/>
              <a:t>тыс.руб</a:t>
            </a:r>
            <a:r>
              <a:rPr lang="ru-RU" dirty="0" smtClean="0"/>
              <a:t> на развитие бизнеса.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b="1" dirty="0"/>
              <a:t>После </a:t>
            </a:r>
            <a:r>
              <a:rPr lang="ru-RU" b="1" dirty="0" smtClean="0"/>
              <a:t>форума: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/>
              <a:t>открыто </a:t>
            </a:r>
            <a:r>
              <a:rPr lang="ru-RU" dirty="0"/>
              <a:t>32 новых </a:t>
            </a:r>
            <a:r>
              <a:rPr lang="ru-RU" dirty="0" smtClean="0"/>
              <a:t>бизнеса.</a:t>
            </a:r>
          </a:p>
          <a:p>
            <a:pPr algn="ctr">
              <a:defRPr/>
            </a:pPr>
            <a:endParaRPr lang="ru-RU" b="1" dirty="0" smtClean="0">
              <a:latin typeface="+mj-lt"/>
            </a:endParaRPr>
          </a:p>
        </p:txBody>
      </p:sp>
      <p:pic>
        <p:nvPicPr>
          <p:cNvPr id="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6737029" y="2228739"/>
            <a:ext cx="2183037" cy="4335047"/>
            <a:chOff x="6737029" y="2228739"/>
            <a:chExt cx="2183037" cy="4335047"/>
          </a:xfrm>
        </p:grpSpPr>
        <p:pic>
          <p:nvPicPr>
            <p:cNvPr id="5" name="Изображение 4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737029" y="3660169"/>
              <a:ext cx="2183037" cy="1454790"/>
            </a:xfrm>
            <a:prstGeom prst="rect">
              <a:avLst/>
            </a:prstGeom>
          </p:spPr>
        </p:pic>
        <p:pic>
          <p:nvPicPr>
            <p:cNvPr id="9" name="Изображение 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737029" y="5109100"/>
              <a:ext cx="2182882" cy="1454686"/>
            </a:xfrm>
            <a:prstGeom prst="rect">
              <a:avLst/>
            </a:prstGeom>
          </p:spPr>
        </p:pic>
        <p:pic>
          <p:nvPicPr>
            <p:cNvPr id="10" name="Изображение 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737029" y="2228739"/>
              <a:ext cx="2182882" cy="14546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49464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07892" y="1"/>
            <a:ext cx="9587071" cy="6857999"/>
          </a:xfrm>
        </p:spPr>
      </p:pic>
      <p:sp>
        <p:nvSpPr>
          <p:cNvPr id="6" name="Прямоугольник 5"/>
          <p:cNvSpPr/>
          <p:nvPr/>
        </p:nvSpPr>
        <p:spPr>
          <a:xfrm>
            <a:off x="2686050" y="2143124"/>
            <a:ext cx="5191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endParaRPr lang="ru-RU" dirty="0" smtClean="0">
              <a:solidFill>
                <a:srgbClr val="93230D"/>
              </a:solidFill>
            </a:endParaRPr>
          </a:p>
          <a:p>
            <a:pPr marL="285750" indent="-285750" algn="just">
              <a:buFont typeface="Wingdings" pitchFamily="2" charset="2"/>
              <a:buChar char="ü"/>
            </a:pPr>
            <a:endParaRPr lang="ru-RU" dirty="0" smtClean="0">
              <a:solidFill>
                <a:srgbClr val="93230D"/>
              </a:solidFill>
            </a:endParaRPr>
          </a:p>
        </p:txBody>
      </p:sp>
      <p:pic>
        <p:nvPicPr>
          <p:cNvPr id="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02875448"/>
              </p:ext>
            </p:extLst>
          </p:nvPr>
        </p:nvGraphicFramePr>
        <p:xfrm>
          <a:off x="2366566" y="1758651"/>
          <a:ext cx="6459784" cy="5549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9892"/>
                <a:gridCol w="3229892"/>
              </a:tblGrid>
              <a:tr h="1165860"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Разные типы участников (действующие молодые предприниматели,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стартапы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работающая молодежь, студенты старших курсов вузов, резиденты бизнес-инкубаторов)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Создание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</a:rPr>
                        <a:t> трех образовательных траекторий для новичков, </a:t>
                      </a:r>
                      <a:r>
                        <a:rPr lang="ru-RU" b="0" baseline="0" dirty="0" err="1" smtClean="0">
                          <a:solidFill>
                            <a:schemeClr val="tx1"/>
                          </a:solidFill>
                        </a:rPr>
                        <a:t>стартапов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</a:rPr>
                        <a:t> и предпринимателей. В рамках которых каждый участник мог составить свой образовательный план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Отсутствие удобной площадки для мероприятий подобного масштаба</a:t>
                      </a:r>
                      <a:endParaRPr lang="ru-RU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Инфраструктура «советского» пансионата была разделена на тематические зоны при помощи внешнего оформления и стала элементом </a:t>
                      </a:r>
                      <a:r>
                        <a:rPr lang="ru-RU" b="0" dirty="0" err="1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квеста</a:t>
                      </a:r>
                      <a:endParaRPr lang="ru-RU" b="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1252220"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ru-RU" b="0" dirty="0" err="1" smtClean="0">
                          <a:solidFill>
                            <a:schemeClr val="tx1"/>
                          </a:solidFill>
                        </a:rPr>
                        <a:t>Постфинансирование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</a:rPr>
                        <a:t> проекта  (оплата в декабре)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ru-RU" dirty="0" smtClean="0"/>
                        <a:t>Привлечение спонсоров, партнеров</a:t>
                      </a:r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40943513"/>
              </p:ext>
            </p:extLst>
          </p:nvPr>
        </p:nvGraphicFramePr>
        <p:xfrm>
          <a:off x="2686050" y="1324731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СЛОЖНОСТИ: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РЕШЕНИЯ: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27801" y="2024124"/>
            <a:ext cx="2182798" cy="4312508"/>
            <a:chOff x="127801" y="2024124"/>
            <a:chExt cx="2182798" cy="4312508"/>
          </a:xfrm>
        </p:grpSpPr>
        <p:pic>
          <p:nvPicPr>
            <p:cNvPr id="2" name="Изображение 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 flipH="1">
              <a:off x="127801" y="3477126"/>
              <a:ext cx="2182798" cy="1454630"/>
            </a:xfrm>
            <a:prstGeom prst="rect">
              <a:avLst/>
            </a:prstGeom>
          </p:spPr>
        </p:pic>
        <p:pic>
          <p:nvPicPr>
            <p:cNvPr id="3" name="Изображение 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7801" y="4883630"/>
              <a:ext cx="2180355" cy="1453002"/>
            </a:xfrm>
            <a:prstGeom prst="rect">
              <a:avLst/>
            </a:prstGeom>
          </p:spPr>
        </p:pic>
        <p:pic>
          <p:nvPicPr>
            <p:cNvPr id="10" name="Изображение 9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27801" y="2024124"/>
              <a:ext cx="2180355" cy="14530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67377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52400" y="0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96750" y="1295400"/>
            <a:ext cx="8229600" cy="5984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ОСОБЕННОСТИ: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6750" y="172084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 smtClean="0">
              <a:solidFill>
                <a:srgbClr val="93230D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00725" y="4490829"/>
            <a:ext cx="23450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324474" y="4638675"/>
            <a:ext cx="39719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93230D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" y="2028617"/>
            <a:ext cx="6682662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Единственный в Нижегородском регионе форум, объединяющий молодежь, занимающуюся бизнесом.  500 человек, ориентированных на занятие малым бизнесом в одном месте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Максимально </a:t>
            </a: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приближен к практике. </a:t>
            </a:r>
            <a:endParaRPr lang="ru-RU" sz="1600" dirty="0" smtClean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Каждый </a:t>
            </a: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может заработать деньги на свой проект;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120 часов живого общения . 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Нон-стоп </a:t>
            </a: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диалог с ведущими экспертами бизнеса, предпринимателями и 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топ-менеджерами (даже за обедом и по ночам 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  <a:sym typeface="Wingdings"/>
              </a:rPr>
              <a:t>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;</a:t>
            </a:r>
            <a:endParaRPr lang="ru-RU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Уровневое обучение: 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три образовательные траектории с возможностью построения собственного плана обучения;</a:t>
            </a:r>
            <a:endParaRPr lang="ru-RU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Экспертная </a:t>
            </a: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площадка для доработки 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бизнес-проектов (одновременно работают 10-15 экспертов);</a:t>
            </a:r>
            <a:endParaRPr lang="ru-RU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 Площадка </a:t>
            </a:r>
            <a:r>
              <a:rPr lang="ru-RU" sz="1600" dirty="0" err="1" smtClean="0">
                <a:ea typeface="Open Sans" panose="020B0606030504020204" pitchFamily="34" charset="0"/>
                <a:cs typeface="Open Sans" panose="020B0606030504020204" pitchFamily="34" charset="0"/>
              </a:rPr>
              <a:t>нетворкинга</a:t>
            </a: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: максимальное «перемешивание» участников – котел, в котором рождаются бизнес-идеи;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 smtClean="0">
                <a:ea typeface="Open Sans" panose="020B0606030504020204" pitchFamily="34" charset="0"/>
                <a:cs typeface="Open Sans" panose="020B0606030504020204" pitchFamily="34" charset="0"/>
              </a:rPr>
              <a:t>Каждый участник получает «Путеводитель форума»; </a:t>
            </a:r>
            <a:endParaRPr lang="ru-RU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600" dirty="0">
                <a:ea typeface="Open Sans" panose="020B0606030504020204" pitchFamily="34" charset="0"/>
                <a:cs typeface="Open Sans" panose="020B0606030504020204" pitchFamily="34" charset="0"/>
              </a:rPr>
              <a:t>Совмещение досуга и обучения ( «весело и полезно»).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altLang="ru-RU" dirty="0"/>
          </a:p>
        </p:txBody>
      </p:sp>
      <p:pic>
        <p:nvPicPr>
          <p:cNvPr id="10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35064" y="2901290"/>
            <a:ext cx="2300810" cy="253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05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0" y="1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96750" y="1295400"/>
            <a:ext cx="8229600" cy="6079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ДОПОЛНИТЕЛЬНАЯ ИНФОРМАЦИЯ: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6725" y="1903333"/>
            <a:ext cx="63912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altLang="ru-RU" dirty="0"/>
          </a:p>
          <a:p>
            <a:endParaRPr lang="ru-RU" dirty="0" smtClean="0">
              <a:solidFill>
                <a:srgbClr val="93230D"/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7419317" y="1925102"/>
            <a:ext cx="1791574" cy="4727571"/>
            <a:chOff x="7352426" y="1998024"/>
            <a:chExt cx="1791574" cy="4727571"/>
          </a:xfrm>
        </p:grpSpPr>
        <p:pic>
          <p:nvPicPr>
            <p:cNvPr id="7" name="Picture 10" descr="Y:\ПОВОЛЖЬЕ\Поволжье 2015\ФОТО_Поволжье_2015\4 день_Поволжье\ORIGINAL_Поволжье_4_день\IMG_2417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5238" y="3173478"/>
              <a:ext cx="1785702" cy="1190625"/>
            </a:xfrm>
            <a:prstGeom prst="rect">
              <a:avLst/>
            </a:prstGeom>
            <a:noFill/>
          </p:spPr>
        </p:pic>
        <p:pic>
          <p:nvPicPr>
            <p:cNvPr id="8" name="Picture 11" descr="Y:\ПОВОЛЖЬЕ\Поволжье 2015\ФОТО_Поволжье_2015\4 день_Поволжье\ORIGINAL_Поволжье_4_день\IMG_2476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2426" y="4356324"/>
              <a:ext cx="1785703" cy="1178929"/>
            </a:xfrm>
            <a:prstGeom prst="rect">
              <a:avLst/>
            </a:prstGeom>
            <a:noFill/>
          </p:spPr>
        </p:pic>
        <p:pic>
          <p:nvPicPr>
            <p:cNvPr id="9" name="Picture 12" descr="Y:\ПОВОЛЖЬЕ\Поволжье 2015\ФОТО_Поволжье_2015\4 день_Поволжье\ORIGINAL_Поволжье_4_день\IMG_2017.jp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52426" y="5535253"/>
              <a:ext cx="1785702" cy="1190342"/>
            </a:xfrm>
            <a:prstGeom prst="rect">
              <a:avLst/>
            </a:prstGeom>
            <a:noFill/>
          </p:spPr>
        </p:pic>
        <p:pic>
          <p:nvPicPr>
            <p:cNvPr id="10" name="Picture 13" descr="Y:\ПОВОЛЖЬЕ\Поволжье 2015\ФОТО_Поволжье_2015\1 день_Поволжье\WEB_1_день_Поволжье\MK20150824_185026IMG_9970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0204" y="1998024"/>
              <a:ext cx="1783796" cy="1189036"/>
            </a:xfrm>
            <a:prstGeom prst="rect">
              <a:avLst/>
            </a:prstGeom>
            <a:noFill/>
          </p:spPr>
        </p:pic>
      </p:grpSp>
      <p:sp>
        <p:nvSpPr>
          <p:cNvPr id="3" name="Прямоугольник 2"/>
          <p:cNvSpPr/>
          <p:nvPr/>
        </p:nvSpPr>
        <p:spPr>
          <a:xfrm>
            <a:off x="112295" y="1903333"/>
            <a:ext cx="704248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altLang="ru-RU" sz="1500" dirty="0" smtClean="0"/>
              <a:t>Почетным гостем форума был губернатор Нижегородской области </a:t>
            </a:r>
            <a:r>
              <a:rPr lang="ru-RU" altLang="ru-RU" sz="1500" dirty="0" err="1" smtClean="0"/>
              <a:t>В.П.Шанцев</a:t>
            </a:r>
            <a:r>
              <a:rPr lang="ru-RU" altLang="ru-RU" sz="1500" dirty="0" smtClean="0"/>
              <a:t>. </a:t>
            </a:r>
          </a:p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altLang="ru-RU" sz="1500" dirty="0" smtClean="0"/>
              <a:t>Губернатор принял участие в неформальном общении с молодежью у костра. В ходе общения были определены актуальные проблемы развития малого бизнеса  в регионе и намечены пути их решения. Встреча завершилась пением песен под гитару.</a:t>
            </a:r>
          </a:p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altLang="ru-RU" sz="1500" dirty="0" smtClean="0"/>
              <a:t>Артем Давыдов, руководитель федеральной программы «Ты – предприниматель» высоко оценил контент и организацию форума и отметил, что данный формат необходимый транслировать в другие регионы.</a:t>
            </a:r>
            <a:r>
              <a:rPr lang="ru-RU" altLang="ru-RU" sz="1500" dirty="0" smtClean="0">
                <a:solidFill>
                  <a:srgbClr val="FF0000"/>
                </a:solidFill>
              </a:rPr>
              <a:t> </a:t>
            </a:r>
          </a:p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altLang="ru-RU" sz="1500" dirty="0" smtClean="0"/>
              <a:t>Бари Алибасов </a:t>
            </a:r>
            <a:r>
              <a:rPr lang="en-US" altLang="ru-RU" sz="1500" dirty="0" smtClean="0"/>
              <a:t>Jr.</a:t>
            </a:r>
            <a:r>
              <a:rPr lang="ru-RU" altLang="ru-RU" sz="1500" dirty="0" smtClean="0"/>
              <a:t>, эксперт федеральной программы «Ты - предприниматель», пригласил организаторов Форума «Поволжье» к созданию первого в России Форума молодых миллионеров.</a:t>
            </a:r>
            <a:endParaRPr lang="ru-RU" sz="1500" dirty="0" smtClean="0"/>
          </a:p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sz="1500" dirty="0" smtClean="0"/>
              <a:t>Участники </a:t>
            </a:r>
            <a:r>
              <a:rPr lang="ru-RU" sz="1500" dirty="0"/>
              <a:t>форума становятся </a:t>
            </a:r>
            <a:r>
              <a:rPr lang="ru-RU" sz="1500" dirty="0" smtClean="0"/>
              <a:t>его партнерами</a:t>
            </a:r>
            <a:r>
              <a:rPr lang="ru-RU" sz="1500" dirty="0"/>
              <a:t>. Компания «</a:t>
            </a:r>
            <a:r>
              <a:rPr lang="ru-RU" sz="1500" dirty="0" smtClean="0"/>
              <a:t>Мастер </a:t>
            </a:r>
            <a:r>
              <a:rPr lang="ru-RU" sz="1500" dirty="0" err="1"/>
              <a:t>Штампофф</a:t>
            </a:r>
            <a:r>
              <a:rPr lang="ru-RU" sz="1500" dirty="0"/>
              <a:t>», ИП Николаева, Арт-группа «</a:t>
            </a:r>
            <a:r>
              <a:rPr lang="en-US" sz="1500" dirty="0"/>
              <a:t>Gorki Family</a:t>
            </a:r>
            <a:r>
              <a:rPr lang="ru-RU" sz="1500" dirty="0"/>
              <a:t>»</a:t>
            </a:r>
            <a:r>
              <a:rPr lang="en-US" sz="1500" dirty="0"/>
              <a:t>, </a:t>
            </a:r>
            <a:r>
              <a:rPr lang="ru-RU" sz="1500" dirty="0"/>
              <a:t>«</a:t>
            </a:r>
            <a:r>
              <a:rPr lang="en-US" sz="1500" dirty="0"/>
              <a:t>Dance studio 1+1</a:t>
            </a:r>
            <a:r>
              <a:rPr lang="ru-RU" sz="1500" dirty="0"/>
              <a:t>»</a:t>
            </a:r>
            <a:r>
              <a:rPr lang="en-US" sz="1500" dirty="0"/>
              <a:t> </a:t>
            </a:r>
            <a:r>
              <a:rPr lang="ru-RU" sz="1500" dirty="0"/>
              <a:t>пришли в разные годы на форум в качестве участников и уже на следующий год вложили свои усилия в создание Форума и стали постоянными партнерами</a:t>
            </a:r>
            <a:r>
              <a:rPr lang="ru-RU" sz="1500" dirty="0" smtClean="0"/>
              <a:t>.</a:t>
            </a:r>
          </a:p>
          <a:p>
            <a:pPr marL="285750" indent="-285750">
              <a:spcBef>
                <a:spcPct val="0"/>
              </a:spcBef>
              <a:buFont typeface="Arial" charset="0"/>
              <a:buChar char="•"/>
            </a:pPr>
            <a:r>
              <a:rPr lang="ru-RU" sz="1500" dirty="0" smtClean="0"/>
              <a:t>Участники дарят подарки Форуму. В 2015 году ИП Рысев установил кованое дерево желаний с символикой форума на территории пансионата «Буревестник».</a:t>
            </a:r>
            <a:endParaRPr lang="ru-RU" sz="1500" dirty="0"/>
          </a:p>
          <a:p>
            <a:pPr>
              <a:spcBef>
                <a:spcPct val="0"/>
              </a:spcBef>
            </a:pPr>
            <a:endParaRPr lang="ru-RU" altLang="ru-RU" sz="1400" dirty="0">
              <a:latin typeface="Arial" charset="0"/>
            </a:endParaRPr>
          </a:p>
        </p:txBody>
      </p:sp>
      <p:pic>
        <p:nvPicPr>
          <p:cNvPr id="1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9605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0" y="1"/>
            <a:ext cx="9587071" cy="6857999"/>
          </a:xfrm>
        </p:spPr>
      </p:pic>
      <p:sp>
        <p:nvSpPr>
          <p:cNvPr id="6" name="Прямоугольник 5"/>
          <p:cNvSpPr/>
          <p:nvPr/>
        </p:nvSpPr>
        <p:spPr>
          <a:xfrm>
            <a:off x="466725" y="1903333"/>
            <a:ext cx="63912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altLang="ru-RU" dirty="0"/>
          </a:p>
          <a:p>
            <a:endParaRPr lang="ru-RU" dirty="0" smtClean="0">
              <a:solidFill>
                <a:srgbClr val="93230D"/>
              </a:solidFill>
            </a:endParaRPr>
          </a:p>
        </p:txBody>
      </p:sp>
      <p:pic>
        <p:nvPicPr>
          <p:cNvPr id="1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Название 1"/>
          <p:cNvSpPr>
            <a:spLocks noGrp="1"/>
          </p:cNvSpPr>
          <p:nvPr>
            <p:ph type="title"/>
          </p:nvPr>
        </p:nvSpPr>
        <p:spPr>
          <a:xfrm>
            <a:off x="596750" y="1295400"/>
            <a:ext cx="8229600" cy="6079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ПАРТНЕРЫ ФОРУМА:</a:t>
            </a:r>
          </a:p>
        </p:txBody>
      </p:sp>
      <p:pic>
        <p:nvPicPr>
          <p:cNvPr id="17" name="Изображение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753" y="1883223"/>
            <a:ext cx="8326283" cy="496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51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1640" y="0"/>
            <a:ext cx="9587071" cy="6857999"/>
          </a:xfr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885950" y="1276350"/>
            <a:ext cx="5591175" cy="10556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18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Контакты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2875" y="2690336"/>
            <a:ext cx="856297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/>
              <a:t>Соболева Валентина Анатольевна</a:t>
            </a:r>
            <a:r>
              <a:rPr lang="ru-RU" dirty="0" smtClean="0"/>
              <a:t>: </a:t>
            </a:r>
            <a:endParaRPr lang="en-US" dirty="0" smtClean="0"/>
          </a:p>
          <a:p>
            <a:pPr>
              <a:defRPr/>
            </a:pPr>
            <a:r>
              <a:rPr lang="ru-RU" dirty="0" smtClean="0"/>
              <a:t>руководитель Молодежного бизнес-движения «Колесо» </a:t>
            </a:r>
            <a:endParaRPr lang="en-US" dirty="0" smtClean="0"/>
          </a:p>
          <a:p>
            <a:pPr>
              <a:defRPr/>
            </a:pPr>
            <a:r>
              <a:rPr lang="en-US" dirty="0" smtClean="0">
                <a:hlinkClick r:id="rId3"/>
              </a:rPr>
              <a:t>chief@koleso-rf.ru</a:t>
            </a:r>
            <a:endParaRPr lang="ru-RU" dirty="0" smtClean="0"/>
          </a:p>
          <a:p>
            <a:pPr>
              <a:defRPr/>
            </a:pPr>
            <a:r>
              <a:rPr lang="ru-RU" dirty="0" smtClean="0"/>
              <a:t>+7-920-018-8885</a:t>
            </a:r>
          </a:p>
          <a:p>
            <a:pPr>
              <a:defRPr/>
            </a:pPr>
            <a:r>
              <a:rPr lang="en-US" dirty="0" smtClean="0">
                <a:hlinkClick r:id="rId4"/>
              </a:rPr>
              <a:t>www.koleso-rf.ru</a:t>
            </a:r>
            <a:endParaRPr lang="en-US" dirty="0" smtClean="0"/>
          </a:p>
          <a:p>
            <a:pPr>
              <a:defRPr/>
            </a:pPr>
            <a:r>
              <a:rPr lang="en-US" dirty="0" err="1" smtClean="0"/>
              <a:t>vk.com</a:t>
            </a:r>
            <a:r>
              <a:rPr lang="en-US" dirty="0" smtClean="0"/>
              <a:t>/</a:t>
            </a:r>
            <a:r>
              <a:rPr lang="en-US" dirty="0" err="1" smtClean="0"/>
              <a:t>mbd_koleso</a:t>
            </a:r>
            <a:endParaRPr lang="en-US" dirty="0" smtClean="0"/>
          </a:p>
          <a:p>
            <a:pPr>
              <a:defRPr/>
            </a:pPr>
            <a:endParaRPr lang="ru-RU" dirty="0"/>
          </a:p>
        </p:txBody>
      </p:sp>
      <p:pic>
        <p:nvPicPr>
          <p:cNvPr id="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2176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5440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4V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1058</Words>
  <Application>Microsoft Office PowerPoint</Application>
  <PresentationFormat>Экран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2015</vt:lpstr>
      <vt:lpstr>Слайд 2</vt:lpstr>
      <vt:lpstr>ЦЕЛИ И ЗАДАЧИ:  </vt:lpstr>
      <vt:lpstr>ИДЕЯ</vt:lpstr>
      <vt:lpstr>РЕАЛИЗАЦИЯ:</vt:lpstr>
      <vt:lpstr>120 часов живого общения:</vt:lpstr>
      <vt:lpstr>ЭФФЕКТИВНОСТЬ:</vt:lpstr>
      <vt:lpstr>Слайд 8</vt:lpstr>
      <vt:lpstr>ОСОБЕННОСТИ:</vt:lpstr>
      <vt:lpstr>ДОПОЛНИТЕЛЬНАЯ ИНФОРМАЦИЯ:</vt:lpstr>
      <vt:lpstr>ПАРТНЕРЫ ФОРУМА:</vt:lpstr>
      <vt:lpstr>Контакты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</dc:title>
  <dc:creator>ccnp9</dc:creator>
  <cp:lastModifiedBy>Сергей</cp:lastModifiedBy>
  <cp:revision>82</cp:revision>
  <cp:lastPrinted>2016-02-18T10:28:22Z</cp:lastPrinted>
  <dcterms:created xsi:type="dcterms:W3CDTF">2015-09-17T13:54:08Z</dcterms:created>
  <dcterms:modified xsi:type="dcterms:W3CDTF">2016-02-28T17:18:09Z</dcterms:modified>
</cp:coreProperties>
</file>