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9" r:id="rId2"/>
    <p:sldId id="280" r:id="rId3"/>
    <p:sldId id="281" r:id="rId4"/>
    <p:sldId id="282" r:id="rId5"/>
    <p:sldId id="283" r:id="rId6"/>
    <p:sldId id="284" r:id="rId7"/>
    <p:sldId id="285" r:id="rId8"/>
    <p:sldId id="286" r:id="rId9"/>
    <p:sldId id="287" r:id="rId10"/>
    <p:sldId id="288" r:id="rId11"/>
    <p:sldId id="289" r:id="rId12"/>
  </p:sldIdLst>
  <p:sldSz cx="9144000" cy="6858000" type="screen4x3"/>
  <p:notesSz cx="6858000" cy="9144000"/>
  <p:defaultTextStyle>
    <a:defPPr>
      <a:defRPr lang="ru-RU"/>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463" autoAdjust="0"/>
    <p:restoredTop sz="78378" autoAdjust="0"/>
  </p:normalViewPr>
  <p:slideViewPr>
    <p:cSldViewPr>
      <p:cViewPr varScale="1">
        <p:scale>
          <a:sx n="64" d="100"/>
          <a:sy n="64" d="100"/>
        </p:scale>
        <p:origin x="-708"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512579BE-C136-4103-88AB-6FC2CAEED23A}" type="datetimeFigureOut">
              <a:rPr lang="ru-RU"/>
              <a:pPr>
                <a:defRPr/>
              </a:pPr>
              <a:t>28.02.2016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E5ED8084-09C3-4747-AE77-6692EC9A6464}" type="slidenum">
              <a:rPr lang="ru-RU" altLang="ru-RU"/>
              <a:pPr/>
              <a:t>‹#›</a:t>
            </a:fld>
            <a:endParaRPr lang="ru-RU" alt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8F1630D4-4A87-4457-80F2-BC25ADDAB110}" type="datetimeFigureOut">
              <a:rPr lang="ru-RU"/>
              <a:pPr>
                <a:defRPr/>
              </a:pPr>
              <a:t>28.02.2016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DB8A57BF-67B0-4C17-88BA-3AE875923C7E}" type="slidenum">
              <a:rPr lang="ru-RU" altLang="ru-RU"/>
              <a:pPr/>
              <a:t>‹#›</a:t>
            </a:fld>
            <a:endParaRPr lang="ru-RU" alt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D4991DDC-0EDB-4609-9180-E3B8D021B7EE}" type="datetimeFigureOut">
              <a:rPr lang="ru-RU"/>
              <a:pPr>
                <a:defRPr/>
              </a:pPr>
              <a:t>28.02.2016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3A76EEAF-443B-42AA-8435-08E0523982DB}" type="slidenum">
              <a:rPr lang="ru-RU" altLang="ru-RU"/>
              <a:pPr/>
              <a:t>‹#›</a:t>
            </a:fld>
            <a:endParaRPr lang="ru-RU" alt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D54885C4-3CB7-43A7-B74A-F1B4655B0EFD}" type="datetimeFigureOut">
              <a:rPr lang="ru-RU"/>
              <a:pPr>
                <a:defRPr/>
              </a:pPr>
              <a:t>28.02.2016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08D9E190-A113-4F0D-8F91-BCF469939439}" type="slidenum">
              <a:rPr lang="ru-RU" altLang="ru-RU"/>
              <a:pPr/>
              <a:t>‹#›</a:t>
            </a:fld>
            <a:endParaRPr lang="ru-RU" alt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33113142-B98E-4098-B3B8-39D192242EB6}" type="datetimeFigureOut">
              <a:rPr lang="ru-RU"/>
              <a:pPr>
                <a:defRPr/>
              </a:pPr>
              <a:t>28.02.2016</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fld id="{1E17B72F-0E6C-4E7D-9960-1BD6D02D0117}" type="slidenum">
              <a:rPr lang="ru-RU" altLang="ru-RU"/>
              <a:pPr/>
              <a:t>‹#›</a:t>
            </a:fld>
            <a:endParaRPr lang="ru-RU" alt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023EA617-B58C-40B0-A4B6-CF531BC0FB54}" type="datetimeFigureOut">
              <a:rPr lang="ru-RU"/>
              <a:pPr>
                <a:defRPr/>
              </a:pPr>
              <a:t>28.02.2016</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fld id="{8900451A-3B93-428F-82BB-00890596BBD3}" type="slidenum">
              <a:rPr lang="ru-RU" altLang="ru-RU"/>
              <a:pPr/>
              <a:t>‹#›</a:t>
            </a:fld>
            <a:endParaRPr lang="ru-RU" alt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1E94D385-B379-44EA-B2DD-ACF950E8D821}" type="datetimeFigureOut">
              <a:rPr lang="ru-RU"/>
              <a:pPr>
                <a:defRPr/>
              </a:pPr>
              <a:t>28.02.2016</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fld id="{CE286051-9706-45AE-B292-89124516BEA4}" type="slidenum">
              <a:rPr lang="ru-RU" altLang="ru-RU"/>
              <a:pPr/>
              <a:t>‹#›</a:t>
            </a:fld>
            <a:endParaRPr lang="ru-RU" alt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B3485185-B35E-4428-B78C-949CD6157634}" type="datetimeFigureOut">
              <a:rPr lang="ru-RU"/>
              <a:pPr>
                <a:defRPr/>
              </a:pPr>
              <a:t>28.02.2016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677BA821-BCD7-4D26-9A6A-C758427429B8}" type="slidenum">
              <a:rPr lang="ru-RU" altLang="ru-RU"/>
              <a:pPr/>
              <a:t>‹#›</a:t>
            </a:fld>
            <a:endParaRPr lang="ru-RU" alt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B6A030E3-CDFC-4748-893D-B215E6A0D812}" type="datetimeFigureOut">
              <a:rPr lang="ru-RU"/>
              <a:pPr>
                <a:defRPr/>
              </a:pPr>
              <a:t>28.02.2016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8E871B69-913B-4B9E-9C67-0882B40BBE43}" type="slidenum">
              <a:rPr lang="ru-RU" altLang="ru-RU"/>
              <a:pPr/>
              <a:t>‹#›</a:t>
            </a:fld>
            <a:endParaRPr lang="ru-RU" alt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1F99C62D-58D0-43E8-B85E-9AC269D0FCF0}" type="datetimeFigureOut">
              <a:rPr lang="ru-RU"/>
              <a:pPr>
                <a:defRPr/>
              </a:pPr>
              <a:t>28.02.2016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33B1CFDC-D4C9-418D-B6AC-D25DFD899FCD}" type="slidenum">
              <a:rPr lang="ru-RU" altLang="ru-RU"/>
              <a:pPr/>
              <a:t>‹#›</a:t>
            </a:fld>
            <a:endParaRPr lang="ru-RU" alt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40A60272-7D27-462F-8A1A-2FDCDC83C9B8}" type="datetimeFigureOut">
              <a:rPr lang="ru-RU"/>
              <a:pPr>
                <a:defRPr/>
              </a:pPr>
              <a:t>28.02.2016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8A3572AD-069D-4256-9B7E-F20F0ACEE7AC}" type="slidenum">
              <a:rPr lang="ru-RU" altLang="ru-RU"/>
              <a:pPr/>
              <a:t>‹#›</a:t>
            </a:fld>
            <a:endParaRPr lang="ru-RU" alt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790A5E8D-22D5-431C-984E-D8A1C990920F}" type="datetimeFigureOut">
              <a:rPr lang="ru-RU"/>
              <a:pPr>
                <a:defRPr/>
              </a:pPr>
              <a:t>28.02.2016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fld id="{E059D6D9-3B6C-4A1E-960E-818DCFE505BE}"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eventnn.ru/contest" TargetMode="External"/><Relationship Id="rId2" Type="http://schemas.openxmlformats.org/officeDocument/2006/relationships/hyperlink" Target="http://www.eventnn.ru/" TargetMode="External"/><Relationship Id="rId1" Type="http://schemas.openxmlformats.org/officeDocument/2006/relationships/slideLayout" Target="../slideLayouts/slideLayout6.xml"/><Relationship Id="rId5" Type="http://schemas.openxmlformats.org/officeDocument/2006/relationships/image" Target="../media/image1.jpeg"/><Relationship Id="rId4" Type="http://schemas.openxmlformats.org/officeDocument/2006/relationships/hyperlink" Target="mailto:sergey@eventnn.r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Прямоугольник 6"/>
          <p:cNvSpPr>
            <a:spLocks noChangeArrowheads="1"/>
          </p:cNvSpPr>
          <p:nvPr/>
        </p:nvSpPr>
        <p:spPr bwMode="auto">
          <a:xfrm>
            <a:off x="1692275" y="2060575"/>
            <a:ext cx="6192838" cy="1508125"/>
          </a:xfrm>
          <a:prstGeom prst="rect">
            <a:avLst/>
          </a:prstGeom>
          <a:noFill/>
          <a:ln w="9525">
            <a:noFill/>
            <a:miter lim="800000"/>
            <a:headEnd/>
            <a:tailEnd/>
          </a:ln>
        </p:spPr>
        <p:txBody>
          <a:bodyPr>
            <a:spAutoFit/>
          </a:bodyPr>
          <a:lstStyle/>
          <a:p>
            <a:pPr algn="ctr" eaLnBrk="1" hangingPunct="1"/>
            <a:r>
              <a:rPr lang="ru-RU" altLang="ru-RU" sz="3200" b="1" i="1">
                <a:solidFill>
                  <a:srgbClr val="FF0000"/>
                </a:solidFill>
                <a:latin typeface="Calibri" pitchFamily="34" charset="0"/>
              </a:rPr>
              <a:t>Детский праздник</a:t>
            </a:r>
          </a:p>
          <a:p>
            <a:pPr algn="ctr" eaLnBrk="1" hangingPunct="1"/>
            <a:endParaRPr lang="ru-RU" altLang="ru-RU" sz="2000" b="1" i="1">
              <a:solidFill>
                <a:srgbClr val="FF0000"/>
              </a:solidFill>
              <a:latin typeface="Calibri" pitchFamily="34" charset="0"/>
            </a:endParaRPr>
          </a:p>
          <a:p>
            <a:pPr algn="ctr" eaLnBrk="1" hangingPunct="1"/>
            <a:r>
              <a:rPr lang="ru-RU" altLang="ru-RU" sz="2000">
                <a:solidFill>
                  <a:srgbClr val="00B0F0"/>
                </a:solidFill>
                <a:latin typeface="Comic Sans MS" pitchFamily="66" charset="0"/>
              </a:rPr>
              <a:t>Новогоднее шоу-представление</a:t>
            </a:r>
          </a:p>
          <a:p>
            <a:pPr algn="ctr" eaLnBrk="1" hangingPunct="1"/>
            <a:r>
              <a:rPr lang="ru-RU" altLang="ru-RU" sz="2000">
                <a:solidFill>
                  <a:srgbClr val="00B0F0"/>
                </a:solidFill>
                <a:latin typeface="Comic Sans MS" pitchFamily="66" charset="0"/>
              </a:rPr>
              <a:t>«Как Снежок в Африку попал»</a:t>
            </a:r>
          </a:p>
        </p:txBody>
      </p:sp>
      <p:pic>
        <p:nvPicPr>
          <p:cNvPr id="2051" name="Picture 4"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179388" y="0"/>
            <a:ext cx="1219200" cy="121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Прямоугольник 6"/>
          <p:cNvSpPr>
            <a:spLocks noChangeArrowheads="1"/>
          </p:cNvSpPr>
          <p:nvPr/>
        </p:nvSpPr>
        <p:spPr bwMode="auto">
          <a:xfrm>
            <a:off x="827088" y="1196975"/>
            <a:ext cx="8137525" cy="7016750"/>
          </a:xfrm>
          <a:prstGeom prst="rect">
            <a:avLst/>
          </a:prstGeom>
          <a:noFill/>
          <a:ln w="9525">
            <a:noFill/>
            <a:miter lim="800000"/>
            <a:headEnd/>
            <a:tailEnd/>
          </a:ln>
        </p:spPr>
        <p:txBody>
          <a:bodyPr>
            <a:spAutoFit/>
          </a:bodyPr>
          <a:lstStyle/>
          <a:p>
            <a:pPr eaLnBrk="1" hangingPunct="1"/>
            <a:r>
              <a:rPr lang="ru-RU" altLang="ru-RU" b="1">
                <a:latin typeface="Calibri" pitchFamily="34" charset="0"/>
              </a:rPr>
              <a:t>Заказчик:</a:t>
            </a:r>
            <a:r>
              <a:rPr lang="ru-RU" altLang="ru-RU">
                <a:latin typeface="Calibri" pitchFamily="34" charset="0"/>
              </a:rPr>
              <a:t>                             </a:t>
            </a:r>
            <a:r>
              <a:rPr lang="ru-RU" altLang="ru-RU" sz="1600">
                <a:latin typeface="Calibri" pitchFamily="34" charset="0"/>
              </a:rPr>
              <a:t>Международная Олимпийская Академия спорта.</a:t>
            </a:r>
          </a:p>
          <a:p>
            <a:pPr eaLnBrk="1" hangingPunct="1"/>
            <a:r>
              <a:rPr lang="ru-RU" altLang="ru-RU" sz="1600">
                <a:latin typeface="Calibri" pitchFamily="34" charset="0"/>
              </a:rPr>
              <a:t>                                                              Город Кстово. Нижегородская область</a:t>
            </a:r>
            <a:r>
              <a:rPr lang="ru-RU" altLang="ru-RU" sz="1600" b="1">
                <a:latin typeface="Calibri" pitchFamily="34" charset="0"/>
              </a:rPr>
              <a:t> </a:t>
            </a:r>
          </a:p>
          <a:p>
            <a:pPr eaLnBrk="1" hangingPunct="1"/>
            <a:r>
              <a:rPr lang="ru-RU" altLang="ru-RU" sz="1600" b="1">
                <a:latin typeface="Calibri" pitchFamily="34" charset="0"/>
              </a:rPr>
              <a:t>Тип мероприятия</a:t>
            </a:r>
            <a:r>
              <a:rPr lang="ru-RU" altLang="ru-RU" sz="1600">
                <a:latin typeface="Calibri" pitchFamily="34" charset="0"/>
              </a:rPr>
              <a:t>:                 Новогоднее представление, развлечение у новогодней ели.</a:t>
            </a:r>
          </a:p>
          <a:p>
            <a:pPr eaLnBrk="1" hangingPunct="1"/>
            <a:endParaRPr lang="ru-RU" altLang="ru-RU" sz="1600">
              <a:latin typeface="Calibri" pitchFamily="34" charset="0"/>
            </a:endParaRPr>
          </a:p>
          <a:p>
            <a:pPr eaLnBrk="1" hangingPunct="1"/>
            <a:r>
              <a:rPr lang="ru-RU" altLang="ru-RU" sz="1600" b="1">
                <a:latin typeface="Calibri" pitchFamily="34" charset="0"/>
              </a:rPr>
              <a:t>Количество участников:       </a:t>
            </a:r>
            <a:r>
              <a:rPr lang="ru-RU" altLang="ru-RU" sz="1600">
                <a:latin typeface="Calibri" pitchFamily="34" charset="0"/>
              </a:rPr>
              <a:t>26 человек</a:t>
            </a:r>
          </a:p>
          <a:p>
            <a:pPr eaLnBrk="1" hangingPunct="1"/>
            <a:r>
              <a:rPr lang="ru-RU" altLang="ru-RU" sz="1600">
                <a:latin typeface="Calibri" pitchFamily="34" charset="0"/>
              </a:rPr>
              <a:t>                                                        - 3 героя (взрослые от 38 лет)</a:t>
            </a:r>
          </a:p>
          <a:p>
            <a:pPr eaLnBrk="1" hangingPunct="1"/>
            <a:r>
              <a:rPr lang="ru-RU" altLang="ru-RU" sz="1600">
                <a:latin typeface="Calibri" pitchFamily="34" charset="0"/>
              </a:rPr>
              <a:t>                                                        - 1 герой (20 лет)</a:t>
            </a:r>
          </a:p>
          <a:p>
            <a:pPr eaLnBrk="1" hangingPunct="1"/>
            <a:r>
              <a:rPr lang="ru-RU" altLang="ru-RU" sz="1600">
                <a:latin typeface="Calibri" pitchFamily="34" charset="0"/>
              </a:rPr>
              <a:t>                                                        - 1 герой ( 16 лет)</a:t>
            </a:r>
          </a:p>
          <a:p>
            <a:pPr eaLnBrk="1" hangingPunct="1"/>
            <a:r>
              <a:rPr lang="ru-RU" altLang="ru-RU" sz="1600">
                <a:latin typeface="Calibri" pitchFamily="34" charset="0"/>
              </a:rPr>
              <a:t>                                                        - 3 героя ( 7 лет)</a:t>
            </a:r>
          </a:p>
          <a:p>
            <a:pPr eaLnBrk="1" hangingPunct="1"/>
            <a:r>
              <a:rPr lang="ru-RU" altLang="ru-RU" sz="1600">
                <a:latin typeface="Calibri" pitchFamily="34" charset="0"/>
              </a:rPr>
              <a:t>                                                         группа хореографии 12-17 лет</a:t>
            </a:r>
          </a:p>
          <a:p>
            <a:pPr eaLnBrk="1" hangingPunct="1"/>
            <a:r>
              <a:rPr lang="ru-RU" altLang="ru-RU" sz="1600">
                <a:latin typeface="Calibri" pitchFamily="34" charset="0"/>
              </a:rPr>
              <a:t>                                                         группа хореографии 9-11 лет</a:t>
            </a:r>
          </a:p>
          <a:p>
            <a:pPr eaLnBrk="1" hangingPunct="1"/>
            <a:r>
              <a:rPr lang="ru-RU" altLang="ru-RU" sz="1600" b="1">
                <a:latin typeface="Calibri" pitchFamily="34" charset="0"/>
              </a:rPr>
              <a:t>Дата проведения,</a:t>
            </a:r>
          </a:p>
          <a:p>
            <a:pPr eaLnBrk="1" hangingPunct="1"/>
            <a:r>
              <a:rPr lang="ru-RU" altLang="ru-RU" sz="1600" b="1">
                <a:latin typeface="Calibri" pitchFamily="34" charset="0"/>
              </a:rPr>
              <a:t> продолжительность:             </a:t>
            </a:r>
            <a:r>
              <a:rPr lang="ru-RU" altLang="ru-RU" sz="1600">
                <a:latin typeface="Calibri" pitchFamily="34" charset="0"/>
              </a:rPr>
              <a:t>26, 27, 28 декабря 2015 г.</a:t>
            </a:r>
          </a:p>
          <a:p>
            <a:pPr eaLnBrk="1" hangingPunct="1"/>
            <a:r>
              <a:rPr lang="ru-RU" altLang="ru-RU" sz="1600">
                <a:latin typeface="Calibri" pitchFamily="34" charset="0"/>
              </a:rPr>
              <a:t>                                                      1ч 20 мин. (35 мин. спектакль, 5 мин. переход к ели.</a:t>
            </a:r>
          </a:p>
          <a:p>
            <a:pPr eaLnBrk="1" hangingPunct="1"/>
            <a:r>
              <a:rPr lang="ru-RU" altLang="ru-RU" sz="1600">
                <a:latin typeface="Calibri" pitchFamily="34" charset="0"/>
              </a:rPr>
              <a:t>                                                      40 минут анимация)</a:t>
            </a:r>
          </a:p>
          <a:p>
            <a:pPr eaLnBrk="1" hangingPunct="1"/>
            <a:r>
              <a:rPr lang="ru-RU" altLang="ru-RU" sz="1600" b="1">
                <a:latin typeface="Calibri" pitchFamily="34" charset="0"/>
              </a:rPr>
              <a:t>Место проведения</a:t>
            </a:r>
            <a:r>
              <a:rPr lang="ru-RU" altLang="ru-RU" sz="1600">
                <a:latin typeface="Calibri" pitchFamily="34" charset="0"/>
              </a:rPr>
              <a:t>:                  Город Кстово. </a:t>
            </a:r>
          </a:p>
          <a:p>
            <a:pPr eaLnBrk="1" hangingPunct="1"/>
            <a:r>
              <a:rPr lang="ru-RU" altLang="ru-RU" sz="1600">
                <a:latin typeface="Calibri" pitchFamily="34" charset="0"/>
              </a:rPr>
              <a:t>                                                        Международная олимпийская Академия спорта.</a:t>
            </a:r>
          </a:p>
          <a:p>
            <a:pPr eaLnBrk="1" hangingPunct="1"/>
            <a:r>
              <a:rPr lang="ru-RU" altLang="ru-RU" sz="1600">
                <a:latin typeface="Calibri" pitchFamily="34" charset="0"/>
              </a:rPr>
              <a:t>                                                        Большой универсальный зал.</a:t>
            </a:r>
          </a:p>
          <a:p>
            <a:pPr eaLnBrk="1" hangingPunct="1"/>
            <a:endParaRPr lang="ru-RU" altLang="ru-RU" sz="1600">
              <a:latin typeface="Calibri" pitchFamily="34" charset="0"/>
            </a:endParaRPr>
          </a:p>
          <a:p>
            <a:pPr eaLnBrk="1" hangingPunct="1"/>
            <a:r>
              <a:rPr lang="ru-RU" altLang="ru-RU" sz="1600" b="1">
                <a:latin typeface="Calibri" pitchFamily="34" charset="0"/>
              </a:rPr>
              <a:t>Подрядчики:                               </a:t>
            </a:r>
            <a:r>
              <a:rPr lang="ru-RU" altLang="ru-RU" sz="1600">
                <a:latin typeface="Calibri" pitchFamily="34" charset="0"/>
              </a:rPr>
              <a:t>Аренда звуковой и световой аппаратуры у частного лица.</a:t>
            </a:r>
          </a:p>
          <a:p>
            <a:pPr eaLnBrk="1" hangingPunct="1"/>
            <a:r>
              <a:rPr lang="ru-RU" altLang="ru-RU" sz="1600">
                <a:latin typeface="Calibri" pitchFamily="34" charset="0"/>
              </a:rPr>
              <a:t>                                                         Сотрудничество со звукооператором </a:t>
            </a:r>
          </a:p>
          <a:p>
            <a:pPr eaLnBrk="1" hangingPunct="1"/>
            <a:r>
              <a:rPr lang="ru-RU" altLang="ru-RU" sz="1600">
                <a:latin typeface="Calibri" pitchFamily="34" charset="0"/>
              </a:rPr>
              <a:t>                                                         С.В. Прониным – работа в студии. Запись фонограмм.</a:t>
            </a:r>
          </a:p>
          <a:p>
            <a:pPr eaLnBrk="1" hangingPunct="1"/>
            <a:endParaRPr lang="ru-RU" altLang="ru-RU" sz="1600">
              <a:latin typeface="Calibri" pitchFamily="34" charset="0"/>
            </a:endParaRPr>
          </a:p>
          <a:p>
            <a:pPr eaLnBrk="1" hangingPunct="1"/>
            <a:r>
              <a:rPr lang="ru-RU" altLang="ru-RU" sz="1600">
                <a:latin typeface="Calibri" pitchFamily="34" charset="0"/>
              </a:rPr>
              <a:t>          </a:t>
            </a:r>
          </a:p>
          <a:p>
            <a:pPr eaLnBrk="1" hangingPunct="1"/>
            <a:endParaRPr lang="ru-RU" altLang="ru-RU" sz="1600">
              <a:latin typeface="Calibri" pitchFamily="34" charset="0"/>
            </a:endParaRPr>
          </a:p>
          <a:p>
            <a:pPr eaLnBrk="1" hangingPunct="1"/>
            <a:endParaRPr lang="ru-RU" altLang="ru-RU" sz="1600">
              <a:latin typeface="Calibri" pitchFamily="34" charset="0"/>
            </a:endParaRPr>
          </a:p>
          <a:p>
            <a:pPr eaLnBrk="1" hangingPunct="1"/>
            <a:endParaRPr lang="ru-RU" altLang="ru-RU" sz="1600">
              <a:latin typeface="Calibri" pitchFamily="34" charset="0"/>
            </a:endParaRPr>
          </a:p>
          <a:p>
            <a:pPr eaLnBrk="1" hangingPunct="1"/>
            <a:endParaRPr lang="ru-RU" altLang="ru-RU" sz="1600" b="1">
              <a:latin typeface="Calibri" pitchFamily="34" charset="0"/>
            </a:endParaRPr>
          </a:p>
        </p:txBody>
      </p:sp>
      <p:sp>
        <p:nvSpPr>
          <p:cNvPr id="3075" name="Прямоугольник 3"/>
          <p:cNvSpPr>
            <a:spLocks noChangeArrowheads="1"/>
          </p:cNvSpPr>
          <p:nvPr/>
        </p:nvSpPr>
        <p:spPr bwMode="auto">
          <a:xfrm>
            <a:off x="642938" y="2214563"/>
            <a:ext cx="7786687" cy="369887"/>
          </a:xfrm>
          <a:prstGeom prst="rect">
            <a:avLst/>
          </a:prstGeom>
          <a:noFill/>
          <a:ln w="9525">
            <a:noFill/>
            <a:miter lim="800000"/>
            <a:headEnd/>
            <a:tailEnd/>
          </a:ln>
        </p:spPr>
        <p:txBody>
          <a:bodyPr>
            <a:spAutoFit/>
          </a:bodyPr>
          <a:lstStyle/>
          <a:p>
            <a:pPr eaLnBrk="1" hangingPunct="1"/>
            <a:r>
              <a:rPr lang="ru-RU" altLang="ru-RU">
                <a:latin typeface="Calibri" pitchFamily="34" charset="0"/>
              </a:rPr>
              <a:t> </a:t>
            </a:r>
          </a:p>
        </p:txBody>
      </p:sp>
      <p:pic>
        <p:nvPicPr>
          <p:cNvPr id="3076"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250825" y="0"/>
            <a:ext cx="1219200" cy="121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Прямоугольник 6"/>
          <p:cNvSpPr>
            <a:spLocks noChangeArrowheads="1"/>
          </p:cNvSpPr>
          <p:nvPr/>
        </p:nvSpPr>
        <p:spPr bwMode="auto">
          <a:xfrm>
            <a:off x="323850" y="765175"/>
            <a:ext cx="8712200" cy="6462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ru-RU" altLang="ru-RU" b="1" dirty="0" smtClean="0">
                <a:latin typeface="Calibri" panose="020F0502020204030204" pitchFamily="34" charset="0"/>
              </a:rPr>
              <a:t>Цели и задачи проекта</a:t>
            </a:r>
          </a:p>
          <a:p>
            <a:pPr algn="ctr" eaLnBrk="1" hangingPunct="1">
              <a:defRPr/>
            </a:pPr>
            <a:endParaRPr lang="ru-RU" altLang="ru-RU" b="1" dirty="0" smtClean="0">
              <a:latin typeface="Calibri" panose="020F0502020204030204" pitchFamily="34" charset="0"/>
            </a:endParaRPr>
          </a:p>
          <a:p>
            <a:pPr marL="342900" indent="-342900" eaLnBrk="1" hangingPunct="1">
              <a:buFont typeface="+mj-lt"/>
              <a:buAutoNum type="arabicPeriod"/>
              <a:defRPr/>
            </a:pPr>
            <a:r>
              <a:rPr lang="ru-RU" altLang="ru-RU" dirty="0" smtClean="0">
                <a:latin typeface="Calibri" panose="020F0502020204030204" pitchFamily="34" charset="0"/>
              </a:rPr>
              <a:t>Создание Новогоднего представления в лучших традициях проведения детских праздников.</a:t>
            </a:r>
          </a:p>
          <a:p>
            <a:pPr marL="342900" indent="-342900" eaLnBrk="1" hangingPunct="1">
              <a:buFont typeface="+mj-lt"/>
              <a:buAutoNum type="arabicPeriod"/>
              <a:defRPr/>
            </a:pPr>
            <a:r>
              <a:rPr lang="ru-RU" altLang="ru-RU" dirty="0" smtClean="0">
                <a:latin typeface="Calibri" panose="020F0502020204030204" pitchFamily="34" charset="0"/>
              </a:rPr>
              <a:t>Большой универсальный зал в МОАС – это единственная в городе Кстово(возможно и в Нижегородской области) площадка имеющая эксклюзивные возможности для проведения массовых мероприятий и подобных новогодних шоу-программ. За всё время существования Академии спорта ни разу не использовалась для проведения масштабных городских новогодних праздников. Одной из задач была раскрутка новой для города концертно-театральной площадки.</a:t>
            </a:r>
          </a:p>
          <a:p>
            <a:pPr marL="342900" indent="-342900" eaLnBrk="1" hangingPunct="1">
              <a:buFont typeface="+mj-lt"/>
              <a:buAutoNum type="arabicPeriod"/>
              <a:defRPr/>
            </a:pPr>
            <a:r>
              <a:rPr lang="ru-RU" altLang="ru-RU" dirty="0" smtClean="0">
                <a:latin typeface="Calibri" panose="020F0502020204030204" pitchFamily="34" charset="0"/>
              </a:rPr>
              <a:t>Так как мероприятие проводилось на условиях аренды, то весть груз финансирования и реализации проекта лежал на «плечах» руководителя Музыкального театра вернисаж </a:t>
            </a:r>
            <a:r>
              <a:rPr lang="ru-RU" altLang="ru-RU" dirty="0" err="1" smtClean="0">
                <a:latin typeface="Calibri" panose="020F0502020204030204" pitchFamily="34" charset="0"/>
              </a:rPr>
              <a:t>М.А.Дунаевой</a:t>
            </a:r>
            <a:r>
              <a:rPr lang="ru-RU" altLang="ru-RU" dirty="0" smtClean="0">
                <a:latin typeface="Calibri" panose="020F0502020204030204" pitchFamily="34" charset="0"/>
              </a:rPr>
              <a:t>. Мероприятие проводилось без какого либо спонсорства на постановку шоу, силами театра.  Администрация города Кстово предоставила живую ель (9м) и световую гирлянду. Подготовка велась в октябре-ноябре-декабре начиная с рекламной акции. Бюджет проекта складывался с продажи билетов и вёлся «с колёс».</a:t>
            </a:r>
          </a:p>
          <a:p>
            <a:pPr marL="342900" indent="-342900" eaLnBrk="1" hangingPunct="1">
              <a:buFont typeface="+mj-lt"/>
              <a:buAutoNum type="arabicPeriod"/>
              <a:defRPr/>
            </a:pPr>
            <a:r>
              <a:rPr lang="ru-RU" altLang="ru-RU" dirty="0" smtClean="0">
                <a:latin typeface="Calibri" panose="020F0502020204030204" pitchFamily="34" charset="0"/>
              </a:rPr>
              <a:t>Предполагалось, что посетят представление 2000 человек.</a:t>
            </a:r>
          </a:p>
          <a:p>
            <a:pPr marL="342900" indent="-342900" eaLnBrk="1" hangingPunct="1">
              <a:buFont typeface="+mj-lt"/>
              <a:buAutoNum type="arabicPeriod"/>
              <a:defRPr/>
            </a:pPr>
            <a:r>
              <a:rPr lang="ru-RU" altLang="ru-RU" dirty="0" smtClean="0">
                <a:latin typeface="Calibri" panose="020F0502020204030204" pitchFamily="34" charset="0"/>
              </a:rPr>
              <a:t>Охватить социально незащищённых детей и предоставить им возможность бесплатного посещения программы.</a:t>
            </a:r>
          </a:p>
          <a:p>
            <a:pPr marL="342900" indent="-342900" algn="ctr" eaLnBrk="1" hangingPunct="1">
              <a:buFont typeface="+mj-lt"/>
              <a:buAutoNum type="arabicPeriod"/>
              <a:defRPr/>
            </a:pPr>
            <a:endParaRPr lang="ru-RU" altLang="ru-RU" dirty="0" smtClean="0">
              <a:latin typeface="Calibri" panose="020F0502020204030204" pitchFamily="34" charset="0"/>
            </a:endParaRPr>
          </a:p>
          <a:p>
            <a:pPr algn="ctr" eaLnBrk="1" hangingPunct="1">
              <a:defRPr/>
            </a:pPr>
            <a:endParaRPr lang="ru-RU" altLang="ru-RU" b="1" dirty="0" smtClean="0">
              <a:latin typeface="Calibri" panose="020F0502020204030204" pitchFamily="34" charset="0"/>
            </a:endParaRPr>
          </a:p>
        </p:txBody>
      </p:sp>
      <p:pic>
        <p:nvPicPr>
          <p:cNvPr id="4099"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250825" y="0"/>
            <a:ext cx="1219200" cy="121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Прямоугольник 6"/>
          <p:cNvSpPr>
            <a:spLocks noChangeArrowheads="1"/>
          </p:cNvSpPr>
          <p:nvPr/>
        </p:nvSpPr>
        <p:spPr bwMode="auto">
          <a:xfrm>
            <a:off x="2627313" y="1125538"/>
            <a:ext cx="4130675" cy="368300"/>
          </a:xfrm>
          <a:prstGeom prst="rect">
            <a:avLst/>
          </a:prstGeom>
          <a:noFill/>
          <a:ln w="9525">
            <a:noFill/>
            <a:miter lim="800000"/>
            <a:headEnd/>
            <a:tailEnd/>
          </a:ln>
        </p:spPr>
        <p:txBody>
          <a:bodyPr>
            <a:spAutoFit/>
          </a:bodyPr>
          <a:lstStyle/>
          <a:p>
            <a:pPr eaLnBrk="1" hangingPunct="1"/>
            <a:r>
              <a:rPr lang="ru-RU" altLang="ru-RU" b="1">
                <a:latin typeface="Calibri" pitchFamily="34" charset="0"/>
              </a:rPr>
              <a:t>Идея:</a:t>
            </a:r>
          </a:p>
        </p:txBody>
      </p:sp>
      <p:sp>
        <p:nvSpPr>
          <p:cNvPr id="5123" name="Прямоугольник 3"/>
          <p:cNvSpPr>
            <a:spLocks noChangeArrowheads="1"/>
          </p:cNvSpPr>
          <p:nvPr/>
        </p:nvSpPr>
        <p:spPr bwMode="auto">
          <a:xfrm>
            <a:off x="896938" y="1557338"/>
            <a:ext cx="7786687" cy="5632450"/>
          </a:xfrm>
          <a:prstGeom prst="rect">
            <a:avLst/>
          </a:prstGeom>
          <a:noFill/>
          <a:ln w="9525">
            <a:noFill/>
            <a:miter lim="800000"/>
            <a:headEnd/>
            <a:tailEnd/>
          </a:ln>
        </p:spPr>
        <p:txBody>
          <a:bodyPr>
            <a:spAutoFit/>
          </a:bodyPr>
          <a:lstStyle/>
          <a:p>
            <a:pPr marL="342900" indent="-342900" eaLnBrk="1" hangingPunct="1">
              <a:buFont typeface="Calibri" pitchFamily="34" charset="0"/>
              <a:buAutoNum type="arabicPeriod"/>
            </a:pPr>
            <a:r>
              <a:rPr lang="ru-RU" altLang="ru-RU">
                <a:latin typeface="Calibri" pitchFamily="34" charset="0"/>
              </a:rPr>
              <a:t>Проведение масштабной рекламной акции в рамках города Кстово и Кстовского района используя средства печати (3 вида), путём распространения афиш ( 200 шт.) с подробным описанием программы, т.к. подобное мероприятие проводилось первый раз и населению должна была поступать подробная информация. Были изготовлены билеты специально разработанные к этому событию. Конечно, было больше возможностей для рекламы, но ограничивал бюджет. Использовались интернет-ресурсы.</a:t>
            </a:r>
          </a:p>
          <a:p>
            <a:pPr marL="342900" indent="-342900" eaLnBrk="1" hangingPunct="1">
              <a:buFont typeface="Calibri" pitchFamily="34" charset="0"/>
              <a:buAutoNum type="arabicPeriod"/>
            </a:pPr>
            <a:r>
              <a:rPr lang="ru-RU" altLang="ru-RU">
                <a:latin typeface="Calibri" pitchFamily="34" charset="0"/>
              </a:rPr>
              <a:t>Использование всей площади Универсального зала для проведения мероприятия путём деления его на две зоны: театральную и анимационную. Зрительская зона сохранялась только на трибунах, т.к. нижняя площадь использовалась как техническая для размещения световых приборов.</a:t>
            </a:r>
          </a:p>
          <a:p>
            <a:pPr marL="342900" indent="-342900" eaLnBrk="1" hangingPunct="1">
              <a:buFont typeface="Calibri" pitchFamily="34" charset="0"/>
              <a:buAutoNum type="arabicPeriod"/>
            </a:pPr>
            <a:r>
              <a:rPr lang="ru-RU" altLang="ru-RU">
                <a:latin typeface="Calibri" pitchFamily="34" charset="0"/>
              </a:rPr>
              <a:t>Разработка концепции смены декораций согласно возможностям и предлагаемым условиям.</a:t>
            </a:r>
          </a:p>
          <a:p>
            <a:pPr marL="342900" indent="-342900" eaLnBrk="1" hangingPunct="1">
              <a:buFont typeface="Calibri" pitchFamily="34" charset="0"/>
              <a:buAutoNum type="arabicPeriod"/>
            </a:pPr>
            <a:r>
              <a:rPr lang="ru-RU" altLang="ru-RU">
                <a:latin typeface="Calibri" pitchFamily="34" charset="0"/>
              </a:rPr>
              <a:t> Перемещение зрительского потока во время проведения программы и во время перерыва между сеансами.</a:t>
            </a:r>
          </a:p>
          <a:p>
            <a:pPr marL="342900" indent="-342900" eaLnBrk="1" hangingPunct="1">
              <a:buFont typeface="Calibri" pitchFamily="34" charset="0"/>
              <a:buAutoNum type="arabicPeriod"/>
            </a:pPr>
            <a:r>
              <a:rPr lang="ru-RU" altLang="ru-RU">
                <a:latin typeface="Calibri" pitchFamily="34" charset="0"/>
              </a:rPr>
              <a:t>Наполнение фойе дополнительными опциями проведения мероприятия : фотозона, торговля сувенирами, сладостями, буфет.</a:t>
            </a:r>
          </a:p>
          <a:p>
            <a:pPr marL="342900" indent="-342900" eaLnBrk="1" hangingPunct="1">
              <a:buFont typeface="Calibri" pitchFamily="34" charset="0"/>
              <a:buAutoNum type="arabicPeriod"/>
            </a:pPr>
            <a:endParaRPr lang="ru-RU" altLang="ru-RU">
              <a:latin typeface="Calibri" pitchFamily="34" charset="0"/>
            </a:endParaRPr>
          </a:p>
        </p:txBody>
      </p:sp>
      <p:pic>
        <p:nvPicPr>
          <p:cNvPr id="5124"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250825" y="0"/>
            <a:ext cx="1219200" cy="121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Прямоугольник 6"/>
          <p:cNvSpPr>
            <a:spLocks noChangeArrowheads="1"/>
          </p:cNvSpPr>
          <p:nvPr/>
        </p:nvSpPr>
        <p:spPr bwMode="auto">
          <a:xfrm>
            <a:off x="684213" y="1185863"/>
            <a:ext cx="8135937" cy="3694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ru-RU" altLang="ru-RU" b="1" dirty="0" smtClean="0">
                <a:latin typeface="Calibri" panose="020F0502020204030204" pitchFamily="34" charset="0"/>
              </a:rPr>
              <a:t>Выполнение</a:t>
            </a:r>
            <a:r>
              <a:rPr lang="ru-RU" altLang="ru-RU" dirty="0" smtClean="0">
                <a:latin typeface="Calibri" panose="020F0502020204030204" pitchFamily="34" charset="0"/>
              </a:rPr>
              <a:t>:</a:t>
            </a:r>
          </a:p>
          <a:p>
            <a:pPr marL="342900" indent="-342900" eaLnBrk="1" hangingPunct="1">
              <a:buFont typeface="+mj-lt"/>
              <a:buAutoNum type="arabicPeriod"/>
              <a:defRPr/>
            </a:pPr>
            <a:r>
              <a:rPr lang="ru-RU" altLang="ru-RU" dirty="0" smtClean="0">
                <a:latin typeface="Calibri" panose="020F0502020204030204" pitchFamily="34" charset="0"/>
              </a:rPr>
              <a:t>Разработка сценария.</a:t>
            </a:r>
          </a:p>
          <a:p>
            <a:pPr marL="285750" indent="-285750" eaLnBrk="1" hangingPunct="1">
              <a:buFont typeface="Arial" panose="020B0604020202020204" pitchFamily="34" charset="0"/>
              <a:buChar char="•"/>
              <a:defRPr/>
            </a:pPr>
            <a:r>
              <a:rPr lang="ru-RU" altLang="ru-RU" dirty="0" smtClean="0">
                <a:latin typeface="Calibri" panose="020F0502020204030204" pitchFamily="34" charset="0"/>
              </a:rPr>
              <a:t>Сценарий был разработан давно и ждал своего воплощения в конкретное время, так как главным героем спектакля стал символ наступающего года Обезьяна.</a:t>
            </a:r>
          </a:p>
          <a:p>
            <a:pPr marL="342900" indent="-342900" eaLnBrk="1" hangingPunct="1">
              <a:buFontTx/>
              <a:buAutoNum type="arabicPeriod" startAt="2"/>
              <a:defRPr/>
            </a:pPr>
            <a:r>
              <a:rPr lang="ru-RU" altLang="ru-RU" b="1" dirty="0" smtClean="0">
                <a:latin typeface="Calibri" panose="020F0502020204030204" pitchFamily="34" charset="0"/>
              </a:rPr>
              <a:t>Рекламная акция и продажа билетов </a:t>
            </a:r>
          </a:p>
          <a:p>
            <a:pPr marL="285750" indent="-285750" eaLnBrk="1" hangingPunct="1">
              <a:buFont typeface="Arial" panose="020B0604020202020204" pitchFamily="34" charset="0"/>
              <a:buChar char="•"/>
              <a:defRPr/>
            </a:pPr>
            <a:r>
              <a:rPr lang="ru-RU" altLang="ru-RU" dirty="0" smtClean="0">
                <a:latin typeface="Calibri" panose="020F0502020204030204" pitchFamily="34" charset="0"/>
              </a:rPr>
              <a:t>Началось одномоментно с 15 октября.</a:t>
            </a:r>
          </a:p>
          <a:p>
            <a:pPr marL="285750" indent="-285750" eaLnBrk="1" hangingPunct="1">
              <a:buFont typeface="Arial" panose="020B0604020202020204" pitchFamily="34" charset="0"/>
              <a:buChar char="•"/>
              <a:defRPr/>
            </a:pPr>
            <a:r>
              <a:rPr lang="ru-RU" altLang="ru-RU" dirty="0" smtClean="0">
                <a:latin typeface="Calibri" panose="020F0502020204030204" pitchFamily="34" charset="0"/>
              </a:rPr>
              <a:t>Использовались Газеты «Земля </a:t>
            </a:r>
            <a:r>
              <a:rPr lang="ru-RU" altLang="ru-RU" dirty="0" err="1" smtClean="0">
                <a:latin typeface="Calibri" panose="020F0502020204030204" pitchFamily="34" charset="0"/>
              </a:rPr>
              <a:t>кстовская</a:t>
            </a:r>
            <a:r>
              <a:rPr lang="ru-RU" altLang="ru-RU" dirty="0" smtClean="0">
                <a:latin typeface="Calibri" panose="020F0502020204030204" pitchFamily="34" charset="0"/>
              </a:rPr>
              <a:t>», «Земляки», глянцевый журнал «О</a:t>
            </a:r>
            <a:r>
              <a:rPr lang="en-US" altLang="ru-RU" dirty="0" smtClean="0">
                <a:latin typeface="Calibri" panose="020F0502020204030204" pitchFamily="34" charset="0"/>
              </a:rPr>
              <a:t>PEN</a:t>
            </a:r>
            <a:r>
              <a:rPr lang="ru-RU" altLang="ru-RU" dirty="0" smtClean="0">
                <a:latin typeface="Calibri" panose="020F0502020204030204" pitchFamily="34" charset="0"/>
              </a:rPr>
              <a:t>».</a:t>
            </a:r>
          </a:p>
          <a:p>
            <a:pPr marL="285750" indent="-285750" eaLnBrk="1" hangingPunct="1">
              <a:buFont typeface="Arial" panose="020B0604020202020204" pitchFamily="34" charset="0"/>
              <a:buChar char="•"/>
              <a:defRPr/>
            </a:pPr>
            <a:r>
              <a:rPr lang="ru-RU" altLang="ru-RU" dirty="0" smtClean="0">
                <a:latin typeface="Calibri" panose="020F0502020204030204" pitchFamily="34" charset="0"/>
              </a:rPr>
              <a:t>Использовались ресурсы соц. сетей в интернете.</a:t>
            </a:r>
            <a:endParaRPr lang="en-US" altLang="ru-RU" dirty="0" smtClean="0">
              <a:latin typeface="Calibri" panose="020F0502020204030204" pitchFamily="34" charset="0"/>
            </a:endParaRPr>
          </a:p>
          <a:p>
            <a:pPr marL="285750" indent="-285750" eaLnBrk="1" hangingPunct="1">
              <a:buFont typeface="Arial" panose="020B0604020202020204" pitchFamily="34" charset="0"/>
              <a:buChar char="•"/>
              <a:defRPr/>
            </a:pPr>
            <a:endParaRPr lang="ru-RU" altLang="ru-RU" dirty="0" smtClean="0">
              <a:latin typeface="Calibri" panose="020F0502020204030204" pitchFamily="34" charset="0"/>
            </a:endParaRPr>
          </a:p>
          <a:p>
            <a:pPr marL="342900" indent="-342900" eaLnBrk="1" hangingPunct="1">
              <a:buFont typeface="+mj-lt"/>
              <a:buAutoNum type="arabicPeriod"/>
              <a:defRPr/>
            </a:pPr>
            <a:endParaRPr lang="ru-RU" altLang="ru-RU" dirty="0" smtClean="0">
              <a:latin typeface="Calibri" panose="020F0502020204030204" pitchFamily="34" charset="0"/>
            </a:endParaRPr>
          </a:p>
          <a:p>
            <a:pPr eaLnBrk="1" hangingPunct="1">
              <a:defRPr/>
            </a:pPr>
            <a:endParaRPr lang="ru-RU" altLang="ru-RU" dirty="0" smtClean="0">
              <a:latin typeface="Calibri" panose="020F0502020204030204" pitchFamily="34" charset="0"/>
            </a:endParaRPr>
          </a:p>
        </p:txBody>
      </p:sp>
      <p:sp>
        <p:nvSpPr>
          <p:cNvPr id="8" name="Прямоугольник 3"/>
          <p:cNvSpPr>
            <a:spLocks noChangeArrowheads="1"/>
          </p:cNvSpPr>
          <p:nvPr/>
        </p:nvSpPr>
        <p:spPr bwMode="auto">
          <a:xfrm>
            <a:off x="1428750" y="2500313"/>
            <a:ext cx="6357938" cy="923925"/>
          </a:xfrm>
          <a:prstGeom prst="rect">
            <a:avLst/>
          </a:prstGeom>
          <a:noFill/>
          <a:ln w="9525">
            <a:noFill/>
            <a:miter lim="800000"/>
            <a:headEnd/>
            <a:tailEnd/>
          </a:ln>
        </p:spPr>
        <p:txBody>
          <a:bodyPr>
            <a:spAutoFit/>
          </a:bodyPr>
          <a:lstStyle/>
          <a:p>
            <a:pPr eaLnBrk="1" hangingPunct="1">
              <a:defRPr/>
            </a:pPr>
            <a:endParaRPr lang="ru-RU" dirty="0">
              <a:latin typeface="+mn-lt"/>
            </a:endParaRPr>
          </a:p>
          <a:p>
            <a:pPr eaLnBrk="1" hangingPunct="1">
              <a:defRPr/>
            </a:pPr>
            <a:endParaRPr lang="ru-RU" dirty="0">
              <a:latin typeface="+mn-lt"/>
            </a:endParaRPr>
          </a:p>
          <a:p>
            <a:pPr eaLnBrk="1" hangingPunct="1">
              <a:defRPr/>
            </a:pPr>
            <a:endParaRPr lang="ru-RU" dirty="0">
              <a:latin typeface="+mn-lt"/>
            </a:endParaRPr>
          </a:p>
        </p:txBody>
      </p:sp>
      <p:pic>
        <p:nvPicPr>
          <p:cNvPr id="6148"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179388" y="0"/>
            <a:ext cx="1219200" cy="1219200"/>
          </a:xfrm>
          <a:prstGeom prst="rect">
            <a:avLst/>
          </a:prstGeom>
          <a:noFill/>
          <a:ln w="9525">
            <a:noFill/>
            <a:miter lim="800000"/>
            <a:headEnd/>
            <a:tailEnd/>
          </a:ln>
        </p:spPr>
      </p:pic>
      <p:pic>
        <p:nvPicPr>
          <p:cNvPr id="6149" name="Рисунок 1"/>
          <p:cNvPicPr>
            <a:picLocks noChangeAspect="1"/>
          </p:cNvPicPr>
          <p:nvPr/>
        </p:nvPicPr>
        <p:blipFill>
          <a:blip r:embed="rId3" cstate="print"/>
          <a:srcRect/>
          <a:stretch>
            <a:fillRect/>
          </a:stretch>
        </p:blipFill>
        <p:spPr bwMode="auto">
          <a:xfrm>
            <a:off x="468313" y="4292600"/>
            <a:ext cx="3681412" cy="2054225"/>
          </a:xfrm>
          <a:prstGeom prst="rect">
            <a:avLst/>
          </a:prstGeom>
          <a:noFill/>
          <a:ln w="9525">
            <a:noFill/>
            <a:miter lim="800000"/>
            <a:headEnd/>
            <a:tailEnd/>
          </a:ln>
        </p:spPr>
      </p:pic>
      <p:pic>
        <p:nvPicPr>
          <p:cNvPr id="6150" name="Рисунок 2"/>
          <p:cNvPicPr>
            <a:picLocks noChangeAspect="1"/>
          </p:cNvPicPr>
          <p:nvPr/>
        </p:nvPicPr>
        <p:blipFill>
          <a:blip r:embed="rId4" cstate="print"/>
          <a:srcRect/>
          <a:stretch>
            <a:fillRect/>
          </a:stretch>
        </p:blipFill>
        <p:spPr bwMode="auto">
          <a:xfrm>
            <a:off x="4500563" y="4292600"/>
            <a:ext cx="3527425" cy="20685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Прямоугольник 6"/>
          <p:cNvSpPr>
            <a:spLocks noChangeArrowheads="1"/>
          </p:cNvSpPr>
          <p:nvPr/>
        </p:nvSpPr>
        <p:spPr bwMode="auto">
          <a:xfrm>
            <a:off x="2627313" y="476250"/>
            <a:ext cx="4321175" cy="369888"/>
          </a:xfrm>
          <a:prstGeom prst="rect">
            <a:avLst/>
          </a:prstGeom>
          <a:noFill/>
          <a:ln w="9525">
            <a:noFill/>
            <a:miter lim="800000"/>
            <a:headEnd/>
            <a:tailEnd/>
          </a:ln>
        </p:spPr>
        <p:txBody>
          <a:bodyPr>
            <a:spAutoFit/>
          </a:bodyPr>
          <a:lstStyle/>
          <a:p>
            <a:pPr eaLnBrk="1" hangingPunct="1"/>
            <a:r>
              <a:rPr lang="ru-RU" altLang="ru-RU" b="1">
                <a:latin typeface="Calibri" pitchFamily="34" charset="0"/>
              </a:rPr>
              <a:t>Эффективность:</a:t>
            </a:r>
          </a:p>
        </p:txBody>
      </p:sp>
      <p:sp>
        <p:nvSpPr>
          <p:cNvPr id="6" name="Прямоугольник 3"/>
          <p:cNvSpPr>
            <a:spLocks noChangeArrowheads="1"/>
          </p:cNvSpPr>
          <p:nvPr/>
        </p:nvSpPr>
        <p:spPr bwMode="auto">
          <a:xfrm>
            <a:off x="785813" y="1412875"/>
            <a:ext cx="8250237" cy="5354638"/>
          </a:xfrm>
          <a:prstGeom prst="rect">
            <a:avLst/>
          </a:prstGeom>
          <a:noFill/>
          <a:ln w="9525">
            <a:noFill/>
            <a:miter lim="800000"/>
            <a:headEnd/>
            <a:tailEnd/>
          </a:ln>
        </p:spPr>
        <p:txBody>
          <a:bodyPr>
            <a:spAutoFit/>
          </a:bodyPr>
          <a:lstStyle/>
          <a:p>
            <a:pPr eaLnBrk="1" hangingPunct="1">
              <a:defRPr/>
            </a:pPr>
            <a:r>
              <a:rPr lang="ru-RU" dirty="0">
                <a:latin typeface="+mn-lt"/>
              </a:rPr>
              <a:t>- Спектакль и анимационная часть выполнены в полном объёме как было запланировано исходя из возможностей. Программа оказалась успешной и интересной зрителю. Мы получили очень много благодарностей от зрителей. Многие не ожидали, что увидят столь яркое представление. Были небольшие замечания по звуку( в зале большое эхо), но на будущее мы постараемся всё исправить. На каждом представлении лично присутствовал генеральный директор МОАС. Очень требовательный человек, не терпящий малейших промахов в работе. Это особенно накладывало ответственность за происходящие на рабочей площадке. К нашему общему удовлетворению мы получили очень высокую оценку заказчика и пожелание дальнейшего сотрудничества. </a:t>
            </a:r>
          </a:p>
          <a:p>
            <a:pPr eaLnBrk="1" hangingPunct="1">
              <a:defRPr/>
            </a:pPr>
            <a:r>
              <a:rPr lang="ru-RU" dirty="0">
                <a:latin typeface="Calibri" pitchFamily="34" charset="0"/>
              </a:rPr>
              <a:t>- Главная сложность площадки – реализация смены декораций. Русская зима – Африка – русская зима. При том, что крайне ограничен бюджет и нет возможности использования опускающихся штанг и выездных верхних роликов. Проблема должна была быть решена лишь напольными вариантами. В связи с эти было решено отказаться от подиума на заднем плане площадки и использовать ровную поверхность пола. Для монтажа и передвижения были использованы строительные платформы(туры) разных размеров, что спасло ситуацию. А так же нами была изготовлена ель (3</a:t>
            </a:r>
            <a:r>
              <a:rPr lang="en-US" dirty="0">
                <a:latin typeface="Calibri" pitchFamily="34" charset="0"/>
              </a:rPr>
              <a:t>D</a:t>
            </a:r>
            <a:r>
              <a:rPr lang="ru-RU" dirty="0">
                <a:latin typeface="Calibri" pitchFamily="34" charset="0"/>
              </a:rPr>
              <a:t>) для фронтального выхода на площадку, т. к кулисы не позволяли быстро развернуть и свернуть картинку.</a:t>
            </a:r>
          </a:p>
        </p:txBody>
      </p:sp>
      <p:pic>
        <p:nvPicPr>
          <p:cNvPr id="7172"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250825" y="0"/>
            <a:ext cx="1219200" cy="121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Прямоугольник 3"/>
          <p:cNvSpPr>
            <a:spLocks noChangeArrowheads="1"/>
          </p:cNvSpPr>
          <p:nvPr/>
        </p:nvSpPr>
        <p:spPr bwMode="auto">
          <a:xfrm>
            <a:off x="684213" y="1204913"/>
            <a:ext cx="8572500" cy="2862262"/>
          </a:xfrm>
          <a:prstGeom prst="rect">
            <a:avLst/>
          </a:prstGeom>
          <a:noFill/>
          <a:ln w="9525">
            <a:noFill/>
            <a:miter lim="800000"/>
            <a:headEnd/>
            <a:tailEnd/>
          </a:ln>
        </p:spPr>
        <p:txBody>
          <a:bodyPr>
            <a:spAutoFit/>
          </a:bodyPr>
          <a:lstStyle/>
          <a:p>
            <a:pPr eaLnBrk="1" hangingPunct="1"/>
            <a:r>
              <a:rPr lang="ru-RU" altLang="ru-RU">
                <a:latin typeface="Calibri" pitchFamily="34" charset="0"/>
              </a:rPr>
              <a:t>-Шоу- программа проходила по два раза в день в 14-00 и 16-00. всё представлени длилось 1ч.30мин. Зрители размещались на трибунах. Площадка была разделена пополам на зоны представления и анимации. В зону анимации зрители переходили по балкону и спускались в зал к ели. Передвижение в зале было автономным и абсолютно перекрытым от приходящих на следующий сеанс. Если учитывать, что на представлении одномоментно присутствуют более пяти сотен человек, то это очень удобно. Зрительские потоки не пересекались. Обслуживание гардероба было очень удобным и незатянутым, что отмечали все пришедшие на представления. Очень понравился зрителям просторное помещение для проведения праздника.</a:t>
            </a:r>
          </a:p>
          <a:p>
            <a:pPr eaLnBrk="1" hangingPunct="1"/>
            <a:endParaRPr lang="ru-RU" altLang="ru-RU">
              <a:latin typeface="Calibri" pitchFamily="34" charset="0"/>
            </a:endParaRPr>
          </a:p>
        </p:txBody>
      </p:sp>
      <p:pic>
        <p:nvPicPr>
          <p:cNvPr id="8195"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250825" y="0"/>
            <a:ext cx="1219200" cy="1219200"/>
          </a:xfrm>
          <a:prstGeom prst="rect">
            <a:avLst/>
          </a:prstGeom>
          <a:noFill/>
          <a:ln w="9525">
            <a:noFill/>
            <a:miter lim="800000"/>
            <a:headEnd/>
            <a:tailEnd/>
          </a:ln>
        </p:spPr>
      </p:pic>
      <p:pic>
        <p:nvPicPr>
          <p:cNvPr id="8196" name="Рисунок 1"/>
          <p:cNvPicPr>
            <a:picLocks noChangeAspect="1"/>
          </p:cNvPicPr>
          <p:nvPr/>
        </p:nvPicPr>
        <p:blipFill>
          <a:blip r:embed="rId3" cstate="print"/>
          <a:srcRect/>
          <a:stretch>
            <a:fillRect/>
          </a:stretch>
        </p:blipFill>
        <p:spPr bwMode="auto">
          <a:xfrm>
            <a:off x="2339975" y="3759200"/>
            <a:ext cx="4535488" cy="3024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Прямоугольник 6"/>
          <p:cNvSpPr>
            <a:spLocks noChangeArrowheads="1"/>
          </p:cNvSpPr>
          <p:nvPr/>
        </p:nvSpPr>
        <p:spPr bwMode="auto">
          <a:xfrm>
            <a:off x="2700338" y="1844675"/>
            <a:ext cx="4130675" cy="369888"/>
          </a:xfrm>
          <a:prstGeom prst="rect">
            <a:avLst/>
          </a:prstGeom>
          <a:noFill/>
          <a:ln w="9525">
            <a:noFill/>
            <a:miter lim="800000"/>
            <a:headEnd/>
            <a:tailEnd/>
          </a:ln>
        </p:spPr>
        <p:txBody>
          <a:bodyPr>
            <a:spAutoFit/>
          </a:bodyPr>
          <a:lstStyle/>
          <a:p>
            <a:pPr eaLnBrk="1" hangingPunct="1"/>
            <a:r>
              <a:rPr lang="ru-RU" altLang="ru-RU" b="1">
                <a:latin typeface="Calibri" pitchFamily="34" charset="0"/>
              </a:rPr>
              <a:t>Особенности</a:t>
            </a:r>
            <a:r>
              <a:rPr lang="ru-RU" altLang="ru-RU">
                <a:latin typeface="Calibri" pitchFamily="34" charset="0"/>
              </a:rPr>
              <a:t>:</a:t>
            </a:r>
          </a:p>
        </p:txBody>
      </p:sp>
      <p:sp>
        <p:nvSpPr>
          <p:cNvPr id="9219" name="Прямоугольник 3"/>
          <p:cNvSpPr>
            <a:spLocks noChangeArrowheads="1"/>
          </p:cNvSpPr>
          <p:nvPr/>
        </p:nvSpPr>
        <p:spPr bwMode="auto">
          <a:xfrm>
            <a:off x="285750" y="2060575"/>
            <a:ext cx="8462963" cy="3140075"/>
          </a:xfrm>
          <a:prstGeom prst="rect">
            <a:avLst/>
          </a:prstGeom>
          <a:noFill/>
          <a:ln w="9525">
            <a:noFill/>
            <a:miter lim="800000"/>
            <a:headEnd/>
            <a:tailEnd/>
          </a:ln>
        </p:spPr>
        <p:txBody>
          <a:bodyPr>
            <a:spAutoFit/>
          </a:bodyPr>
          <a:lstStyle/>
          <a:p>
            <a:pPr marL="285750" indent="-285750" eaLnBrk="1" hangingPunct="1">
              <a:buFontTx/>
              <a:buChar char="-"/>
            </a:pPr>
            <a:r>
              <a:rPr lang="ru-RU" altLang="ru-RU">
                <a:latin typeface="Calibri" pitchFamily="34" charset="0"/>
              </a:rPr>
              <a:t>Безусловное отличие – возможность полноценного театрального действия как в зрительном театральном зале, но больших масштабов и огромная отдельная площадка для анимации у ели. В се актёры, а это 26 человек имели возможность включиться в игровую программу. Такого мы не встречали ни на одном представлении. Кроме того в программе участвовали все желающие родители вместе с детьми. А для пап и детей была придумана отдельная игра. Игровая площадка была оформлена Живой елью высотой 9 м, большими  подвесными декорациями( новогодний шар) и огромным количеством надувных шаров в виде больших снежинок и новогодних гирлянд, что позволило заполнить пустоту между полом и потолком ( 11м) и создать уютную и праздничную обстановку.</a:t>
            </a:r>
          </a:p>
          <a:p>
            <a:pPr marL="285750" indent="-285750" eaLnBrk="1" hangingPunct="1">
              <a:buFontTx/>
              <a:buChar char="-"/>
            </a:pPr>
            <a:endParaRPr lang="ru-RU" altLang="ru-RU">
              <a:latin typeface="Calibri" pitchFamily="34" charset="0"/>
            </a:endParaRPr>
          </a:p>
        </p:txBody>
      </p:sp>
      <p:pic>
        <p:nvPicPr>
          <p:cNvPr id="9220"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179388" y="0"/>
            <a:ext cx="1219200" cy="1219200"/>
          </a:xfrm>
          <a:prstGeom prst="rect">
            <a:avLst/>
          </a:prstGeom>
          <a:noFill/>
          <a:ln w="9525">
            <a:noFill/>
            <a:miter lim="800000"/>
            <a:headEnd/>
            <a:tailEnd/>
          </a:ln>
        </p:spPr>
      </p:pic>
      <p:pic>
        <p:nvPicPr>
          <p:cNvPr id="9221" name="Рисунок 3"/>
          <p:cNvPicPr>
            <a:picLocks noChangeAspect="1"/>
          </p:cNvPicPr>
          <p:nvPr/>
        </p:nvPicPr>
        <p:blipFill>
          <a:blip r:embed="rId3" cstate="print"/>
          <a:srcRect/>
          <a:stretch>
            <a:fillRect/>
          </a:stretch>
        </p:blipFill>
        <p:spPr bwMode="auto">
          <a:xfrm>
            <a:off x="611188" y="4868863"/>
            <a:ext cx="3308350" cy="1860550"/>
          </a:xfrm>
          <a:prstGeom prst="rect">
            <a:avLst/>
          </a:prstGeom>
          <a:noFill/>
          <a:ln w="9525">
            <a:noFill/>
            <a:miter lim="800000"/>
            <a:headEnd/>
            <a:tailEnd/>
          </a:ln>
        </p:spPr>
      </p:pic>
      <p:pic>
        <p:nvPicPr>
          <p:cNvPr id="9222" name="Рисунок 4"/>
          <p:cNvPicPr>
            <a:picLocks noChangeAspect="1"/>
          </p:cNvPicPr>
          <p:nvPr/>
        </p:nvPicPr>
        <p:blipFill>
          <a:blip r:embed="rId4" cstate="print"/>
          <a:srcRect/>
          <a:stretch>
            <a:fillRect/>
          </a:stretch>
        </p:blipFill>
        <p:spPr bwMode="auto">
          <a:xfrm>
            <a:off x="4244975" y="4868863"/>
            <a:ext cx="3259138" cy="1833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Прямоугольник 6"/>
          <p:cNvSpPr>
            <a:spLocks noChangeArrowheads="1"/>
          </p:cNvSpPr>
          <p:nvPr/>
        </p:nvSpPr>
        <p:spPr bwMode="auto">
          <a:xfrm>
            <a:off x="2771775" y="630238"/>
            <a:ext cx="4464050" cy="368300"/>
          </a:xfrm>
          <a:prstGeom prst="rect">
            <a:avLst/>
          </a:prstGeom>
          <a:noFill/>
          <a:ln w="9525">
            <a:noFill/>
            <a:miter lim="800000"/>
            <a:headEnd/>
            <a:tailEnd/>
          </a:ln>
        </p:spPr>
        <p:txBody>
          <a:bodyPr>
            <a:spAutoFit/>
          </a:bodyPr>
          <a:lstStyle/>
          <a:p>
            <a:pPr eaLnBrk="1" hangingPunct="1"/>
            <a:r>
              <a:rPr lang="ru-RU" altLang="ru-RU" b="1">
                <a:latin typeface="Calibri" pitchFamily="34" charset="0"/>
              </a:rPr>
              <a:t>Дополнительная информация:</a:t>
            </a:r>
          </a:p>
        </p:txBody>
      </p:sp>
      <p:sp>
        <p:nvSpPr>
          <p:cNvPr id="10243" name="Прямоугольник 3"/>
          <p:cNvSpPr>
            <a:spLocks noChangeArrowheads="1"/>
          </p:cNvSpPr>
          <p:nvPr/>
        </p:nvSpPr>
        <p:spPr bwMode="auto">
          <a:xfrm>
            <a:off x="860425" y="1219200"/>
            <a:ext cx="7743825" cy="3140075"/>
          </a:xfrm>
          <a:prstGeom prst="rect">
            <a:avLst/>
          </a:prstGeom>
          <a:noFill/>
          <a:ln w="9525">
            <a:noFill/>
            <a:miter lim="800000"/>
            <a:headEnd/>
            <a:tailEnd/>
          </a:ln>
        </p:spPr>
        <p:txBody>
          <a:bodyPr>
            <a:spAutoFit/>
          </a:bodyPr>
          <a:lstStyle/>
          <a:p>
            <a:pPr marL="285750" indent="-285750" eaLnBrk="1" hangingPunct="1">
              <a:buFontTx/>
              <a:buChar char="-"/>
            </a:pPr>
            <a:r>
              <a:rPr lang="ru-RU" altLang="ru-RU">
                <a:latin typeface="Calibri" pitchFamily="34" charset="0"/>
              </a:rPr>
              <a:t>Этот зал был использован впервые для проведения большого новогоднего детского праздника. Заготовок для оформления шоу не было. Всё было выполнено специально для этой площадки. У населения возникала масса вопросов по поводу того, что их ждёт во время представления. В связи с этим рекламная компания проходила очень трудно. Титаническим трудом был достигнут результат пошива костюмов, выполнение декораций и изготовление кулис и пола. А также постановка шоу. Так как всё производилось одним человеком – руководителем коллектива.</a:t>
            </a:r>
          </a:p>
          <a:p>
            <a:pPr marL="285750" indent="-285750" eaLnBrk="1" hangingPunct="1">
              <a:buFontTx/>
              <a:buChar char="-"/>
            </a:pPr>
            <a:endParaRPr lang="ru-RU" altLang="ru-RU">
              <a:latin typeface="Calibri" pitchFamily="34" charset="0"/>
            </a:endParaRPr>
          </a:p>
          <a:p>
            <a:pPr marL="285750" indent="-285750" eaLnBrk="1" hangingPunct="1">
              <a:buFontTx/>
              <a:buChar char="-"/>
            </a:pPr>
            <a:endParaRPr lang="ru-RU" altLang="ru-RU">
              <a:latin typeface="Calibri" pitchFamily="34" charset="0"/>
            </a:endParaRPr>
          </a:p>
        </p:txBody>
      </p:sp>
      <p:pic>
        <p:nvPicPr>
          <p:cNvPr id="10244"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250825" y="0"/>
            <a:ext cx="1219200" cy="1219200"/>
          </a:xfrm>
          <a:prstGeom prst="rect">
            <a:avLst/>
          </a:prstGeom>
          <a:noFill/>
          <a:ln w="9525">
            <a:noFill/>
            <a:miter lim="800000"/>
            <a:headEnd/>
            <a:tailEnd/>
          </a:ln>
        </p:spPr>
      </p:pic>
      <p:pic>
        <p:nvPicPr>
          <p:cNvPr id="10245" name="Рисунок 3"/>
          <p:cNvPicPr>
            <a:picLocks noChangeAspect="1"/>
          </p:cNvPicPr>
          <p:nvPr/>
        </p:nvPicPr>
        <p:blipFill>
          <a:blip r:embed="rId3" cstate="print"/>
          <a:srcRect/>
          <a:stretch>
            <a:fillRect/>
          </a:stretch>
        </p:blipFill>
        <p:spPr bwMode="auto">
          <a:xfrm>
            <a:off x="3276600" y="3540125"/>
            <a:ext cx="3671888" cy="3317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Прямоугольник 6"/>
          <p:cNvSpPr>
            <a:spLocks noChangeArrowheads="1"/>
          </p:cNvSpPr>
          <p:nvPr/>
        </p:nvSpPr>
        <p:spPr bwMode="auto">
          <a:xfrm>
            <a:off x="2555875" y="1700213"/>
            <a:ext cx="4130675" cy="369887"/>
          </a:xfrm>
          <a:prstGeom prst="rect">
            <a:avLst/>
          </a:prstGeom>
          <a:noFill/>
          <a:ln w="9525">
            <a:noFill/>
            <a:miter lim="800000"/>
            <a:headEnd/>
            <a:tailEnd/>
          </a:ln>
        </p:spPr>
        <p:txBody>
          <a:bodyPr>
            <a:spAutoFit/>
          </a:bodyPr>
          <a:lstStyle/>
          <a:p>
            <a:pPr eaLnBrk="1" hangingPunct="1"/>
            <a:r>
              <a:rPr lang="ru-RU" altLang="ru-RU" b="1">
                <a:latin typeface="Calibri" pitchFamily="34" charset="0"/>
              </a:rPr>
              <a:t>Контакты</a:t>
            </a:r>
            <a:r>
              <a:rPr lang="ru-RU" altLang="ru-RU">
                <a:latin typeface="Calibri" pitchFamily="34" charset="0"/>
              </a:rPr>
              <a:t>:</a:t>
            </a:r>
          </a:p>
        </p:txBody>
      </p:sp>
      <p:sp>
        <p:nvSpPr>
          <p:cNvPr id="6" name="Прямоугольник 3"/>
          <p:cNvSpPr>
            <a:spLocks noChangeArrowheads="1"/>
          </p:cNvSpPr>
          <p:nvPr/>
        </p:nvSpPr>
        <p:spPr bwMode="auto">
          <a:xfrm>
            <a:off x="642938" y="2070100"/>
            <a:ext cx="7816850" cy="1754188"/>
          </a:xfrm>
          <a:prstGeom prst="rect">
            <a:avLst/>
          </a:prstGeom>
          <a:noFill/>
          <a:ln w="9525">
            <a:noFill/>
            <a:miter lim="800000"/>
            <a:headEnd/>
            <a:tailEnd/>
          </a:ln>
        </p:spPr>
        <p:txBody>
          <a:bodyPr>
            <a:spAutoFit/>
          </a:bodyPr>
          <a:lstStyle/>
          <a:p>
            <a:pPr eaLnBrk="1" hangingPunct="1">
              <a:buFontTx/>
              <a:buChar char="-"/>
              <a:defRPr/>
            </a:pPr>
            <a:r>
              <a:rPr lang="ru-RU" dirty="0">
                <a:latin typeface="Calibri" pitchFamily="34" charset="0"/>
              </a:rPr>
              <a:t>Руководитель проекта</a:t>
            </a:r>
            <a:endParaRPr lang="en-US" dirty="0">
              <a:latin typeface="Calibri" pitchFamily="34" charset="0"/>
            </a:endParaRPr>
          </a:p>
          <a:p>
            <a:pPr eaLnBrk="1" hangingPunct="1">
              <a:defRPr/>
            </a:pPr>
            <a:r>
              <a:rPr lang="ru-RU" dirty="0">
                <a:latin typeface="Calibri" pitchFamily="34" charset="0"/>
              </a:rPr>
              <a:t> Дунаева Марина Анатольевна 8-930-702-39-07.</a:t>
            </a:r>
            <a:endParaRPr lang="en-US" dirty="0">
              <a:latin typeface="Calibri" pitchFamily="34" charset="0"/>
            </a:endParaRPr>
          </a:p>
          <a:p>
            <a:pPr eaLnBrk="1" hangingPunct="1">
              <a:defRPr/>
            </a:pPr>
            <a:r>
              <a:rPr lang="ru-RU" dirty="0">
                <a:latin typeface="Calibri" pitchFamily="34" charset="0"/>
              </a:rPr>
              <a:t> </a:t>
            </a:r>
            <a:r>
              <a:rPr lang="en-US" dirty="0" err="1">
                <a:latin typeface="Calibri" pitchFamily="34" charset="0"/>
              </a:rPr>
              <a:t>marinadunaev@yandex</a:t>
            </a:r>
            <a:r>
              <a:rPr lang="en-US" dirty="0">
                <a:latin typeface="Calibri" pitchFamily="34" charset="0"/>
              </a:rPr>
              <a:t>.</a:t>
            </a:r>
          </a:p>
          <a:p>
            <a:pPr eaLnBrk="1" hangingPunct="1">
              <a:defRPr/>
            </a:pPr>
            <a:r>
              <a:rPr lang="ru-RU" dirty="0">
                <a:latin typeface="Calibri" pitchFamily="34" charset="0"/>
              </a:rPr>
              <a:t>Г. Кстово Международная олимпийская академия спорта.</a:t>
            </a:r>
          </a:p>
          <a:p>
            <a:pPr eaLnBrk="1" hangingPunct="1">
              <a:defRPr/>
            </a:pPr>
            <a:r>
              <a:rPr lang="ru-RU" dirty="0">
                <a:latin typeface="Calibri" pitchFamily="34" charset="0"/>
              </a:rPr>
              <a:t>Корпус 5, зал №</a:t>
            </a:r>
            <a:r>
              <a:rPr lang="ru-RU" dirty="0">
                <a:latin typeface="Calibri" pitchFamily="34" charset="0"/>
              </a:rPr>
              <a:t>5</a:t>
            </a:r>
            <a:endParaRPr lang="en-US" dirty="0">
              <a:latin typeface="Calibri" pitchFamily="34" charset="0"/>
            </a:endParaRPr>
          </a:p>
          <a:p>
            <a:pPr eaLnBrk="1" hangingPunct="1">
              <a:defRPr/>
            </a:pPr>
            <a:endParaRPr lang="ru-RU" dirty="0">
              <a:latin typeface="+mn-lt"/>
            </a:endParaRPr>
          </a:p>
        </p:txBody>
      </p:sp>
      <p:pic>
        <p:nvPicPr>
          <p:cNvPr id="11268"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179388" y="0"/>
            <a:ext cx="1219200" cy="1219200"/>
          </a:xfrm>
          <a:prstGeom prst="rect">
            <a:avLst/>
          </a:prstGeom>
          <a:noFill/>
          <a:ln w="9525">
            <a:noFill/>
            <a:miter lim="800000"/>
            <a:headEnd/>
            <a:tailEnd/>
          </a:ln>
        </p:spPr>
      </p:pic>
      <p:pic>
        <p:nvPicPr>
          <p:cNvPr id="11269" name="Рисунок 1"/>
          <p:cNvPicPr>
            <a:picLocks noChangeAspect="1"/>
          </p:cNvPicPr>
          <p:nvPr/>
        </p:nvPicPr>
        <p:blipFill>
          <a:blip r:embed="rId3" cstate="print"/>
          <a:srcRect/>
          <a:stretch>
            <a:fillRect/>
          </a:stretch>
        </p:blipFill>
        <p:spPr bwMode="auto">
          <a:xfrm>
            <a:off x="6372225" y="2047875"/>
            <a:ext cx="2682875" cy="4035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Заголовок 4"/>
          <p:cNvSpPr>
            <a:spLocks noGrp="1"/>
          </p:cNvSpPr>
          <p:nvPr>
            <p:ph type="title"/>
          </p:nvPr>
        </p:nvSpPr>
        <p:spPr/>
        <p:txBody>
          <a:bodyPr/>
          <a:lstStyle/>
          <a:p>
            <a:r>
              <a:rPr lang="ru-RU" sz="2000" b="1" smtClean="0"/>
              <a:t>Информация для жюри конкурса </a:t>
            </a:r>
            <a:r>
              <a:rPr lang="en-US" sz="2000" b="1" smtClean="0"/>
              <a:t>Event-</a:t>
            </a:r>
            <a:r>
              <a:rPr lang="ru-RU" sz="2000" b="1" smtClean="0"/>
              <a:t>Прорыв</a:t>
            </a:r>
            <a:endParaRPr lang="ru-RU" sz="2000" b="1" smtClean="0">
              <a:latin typeface="Tahoma" pitchFamily="34" charset="0"/>
              <a:cs typeface="Tahoma" pitchFamily="34" charset="0"/>
            </a:endParaRPr>
          </a:p>
        </p:txBody>
      </p:sp>
      <p:sp>
        <p:nvSpPr>
          <p:cNvPr id="14340" name="TextBox 4"/>
          <p:cNvSpPr txBox="1">
            <a:spLocks noChangeArrowheads="1"/>
          </p:cNvSpPr>
          <p:nvPr/>
        </p:nvSpPr>
        <p:spPr bwMode="auto">
          <a:xfrm>
            <a:off x="428625" y="1143000"/>
            <a:ext cx="8358188" cy="4570482"/>
          </a:xfrm>
          <a:prstGeom prst="rect">
            <a:avLst/>
          </a:prstGeom>
          <a:noFill/>
          <a:ln w="9525">
            <a:noFill/>
            <a:miter lim="800000"/>
            <a:headEnd/>
            <a:tailEnd/>
          </a:ln>
        </p:spPr>
        <p:txBody>
          <a:bodyPr>
            <a:spAutoFit/>
          </a:bodyPr>
          <a:lstStyle/>
          <a:p>
            <a:pPr algn="ctr">
              <a:lnSpc>
                <a:spcPct val="150000"/>
              </a:lnSpc>
            </a:pPr>
            <a:r>
              <a:rPr lang="ru-RU" dirty="0">
                <a:solidFill>
                  <a:srgbClr val="000000"/>
                </a:solidFill>
              </a:rPr>
              <a:t>После просмотра данной презентации Вам необходимо </a:t>
            </a:r>
          </a:p>
          <a:p>
            <a:pPr algn="ctr">
              <a:lnSpc>
                <a:spcPct val="150000"/>
              </a:lnSpc>
            </a:pPr>
            <a:r>
              <a:rPr lang="ru-RU" dirty="0">
                <a:solidFill>
                  <a:srgbClr val="000000"/>
                </a:solidFill>
              </a:rPr>
              <a:t>авторизоваться  на сайте </a:t>
            </a:r>
            <a:r>
              <a:rPr lang="en-US" dirty="0">
                <a:solidFill>
                  <a:srgbClr val="000000"/>
                </a:solidFill>
                <a:hlinkClick r:id="rId2"/>
              </a:rPr>
              <a:t>http://www.eventnn.ru/</a:t>
            </a:r>
            <a:r>
              <a:rPr lang="ru-RU" dirty="0">
                <a:solidFill>
                  <a:srgbClr val="000000"/>
                </a:solidFill>
              </a:rPr>
              <a:t> </a:t>
            </a:r>
            <a:r>
              <a:rPr lang="en-US" dirty="0">
                <a:solidFill>
                  <a:srgbClr val="000000"/>
                </a:solidFill>
              </a:rPr>
              <a:t>  </a:t>
            </a:r>
            <a:r>
              <a:rPr lang="ru-RU" dirty="0">
                <a:solidFill>
                  <a:srgbClr val="000000"/>
                </a:solidFill>
              </a:rPr>
              <a:t>и </a:t>
            </a:r>
          </a:p>
          <a:p>
            <a:pPr algn="ctr">
              <a:lnSpc>
                <a:spcPct val="150000"/>
              </a:lnSpc>
            </a:pPr>
            <a:r>
              <a:rPr lang="ru-RU" dirty="0">
                <a:solidFill>
                  <a:srgbClr val="000000"/>
                </a:solidFill>
              </a:rPr>
              <a:t>выставить оценку  на странице </a:t>
            </a:r>
            <a:r>
              <a:rPr lang="en-US" dirty="0">
                <a:solidFill>
                  <a:srgbClr val="000000"/>
                </a:solidFill>
                <a:hlinkClick r:id="rId3"/>
              </a:rPr>
              <a:t>http://</a:t>
            </a:r>
            <a:r>
              <a:rPr lang="en-US" dirty="0">
                <a:solidFill>
                  <a:srgbClr val="000000"/>
                </a:solidFill>
                <a:hlinkClick r:id="rId2"/>
              </a:rPr>
              <a:t>www.</a:t>
            </a:r>
            <a:r>
              <a:rPr lang="en-US" dirty="0">
                <a:solidFill>
                  <a:srgbClr val="000000"/>
                </a:solidFill>
                <a:hlinkClick r:id="rId3"/>
              </a:rPr>
              <a:t>eventnn.ru/contest</a:t>
            </a:r>
            <a:r>
              <a:rPr lang="en-US" dirty="0">
                <a:solidFill>
                  <a:srgbClr val="000000"/>
                </a:solidFill>
              </a:rPr>
              <a:t>/</a:t>
            </a:r>
            <a:r>
              <a:rPr lang="ru-RU" dirty="0">
                <a:solidFill>
                  <a:srgbClr val="000000"/>
                </a:solidFill>
              </a:rPr>
              <a:t> </a:t>
            </a:r>
          </a:p>
          <a:p>
            <a:pPr algn="ctr">
              <a:lnSpc>
                <a:spcPct val="150000"/>
              </a:lnSpc>
            </a:pPr>
            <a:r>
              <a:rPr lang="ru-RU" dirty="0">
                <a:solidFill>
                  <a:srgbClr val="000000"/>
                </a:solidFill>
              </a:rPr>
              <a:t> в строке, соответствующей данной заявке.</a:t>
            </a:r>
            <a:endParaRPr lang="en-US" dirty="0">
              <a:solidFill>
                <a:srgbClr val="000000"/>
              </a:solidFill>
            </a:endParaRPr>
          </a:p>
          <a:p>
            <a:pPr algn="ctr">
              <a:lnSpc>
                <a:spcPct val="150000"/>
              </a:lnSpc>
            </a:pPr>
            <a:r>
              <a:rPr lang="ru-RU" dirty="0">
                <a:solidFill>
                  <a:srgbClr val="000000"/>
                </a:solidFill>
              </a:rPr>
              <a:t>Для подтверждения оценки необходимо ввести </a:t>
            </a:r>
            <a:r>
              <a:rPr lang="en-US" dirty="0">
                <a:solidFill>
                  <a:srgbClr val="000000"/>
                </a:solidFill>
              </a:rPr>
              <a:t> </a:t>
            </a:r>
            <a:r>
              <a:rPr lang="ru-RU" dirty="0">
                <a:solidFill>
                  <a:srgbClr val="000000"/>
                </a:solidFill>
              </a:rPr>
              <a:t>уникальный для каждой презентации двухзначный </a:t>
            </a:r>
            <a:r>
              <a:rPr lang="en-US" dirty="0">
                <a:solidFill>
                  <a:srgbClr val="000000"/>
                </a:solidFill>
              </a:rPr>
              <a:t> </a:t>
            </a:r>
            <a:r>
              <a:rPr lang="ru-RU" dirty="0">
                <a:solidFill>
                  <a:srgbClr val="000000"/>
                </a:solidFill>
              </a:rPr>
              <a:t>код подтверждения оценки, представленный ниже.</a:t>
            </a:r>
          </a:p>
          <a:p>
            <a:pPr algn="ctr">
              <a:lnSpc>
                <a:spcPct val="150000"/>
              </a:lnSpc>
            </a:pPr>
            <a:r>
              <a:rPr lang="ru-RU" b="1" dirty="0">
                <a:solidFill>
                  <a:srgbClr val="FF0000"/>
                </a:solidFill>
              </a:rPr>
              <a:t>Код подтверждения оценки  = </a:t>
            </a:r>
            <a:r>
              <a:rPr lang="ru-RU" b="1" dirty="0" smtClean="0">
                <a:solidFill>
                  <a:srgbClr val="FF0000"/>
                </a:solidFill>
              </a:rPr>
              <a:t> </a:t>
            </a:r>
            <a:r>
              <a:rPr lang="en-US" b="1" dirty="0" smtClean="0">
                <a:solidFill>
                  <a:srgbClr val="FF0000"/>
                </a:solidFill>
              </a:rPr>
              <a:t>5B</a:t>
            </a:r>
            <a:r>
              <a:rPr lang="ru-RU" b="1" dirty="0" smtClean="0">
                <a:solidFill>
                  <a:srgbClr val="FF0000"/>
                </a:solidFill>
              </a:rPr>
              <a:t>   </a:t>
            </a:r>
            <a:endParaRPr lang="en-US" b="1" dirty="0">
              <a:solidFill>
                <a:srgbClr val="FF0000"/>
              </a:solidFill>
            </a:endParaRPr>
          </a:p>
          <a:p>
            <a:pPr algn="ctr">
              <a:lnSpc>
                <a:spcPct val="150000"/>
              </a:lnSpc>
            </a:pPr>
            <a:r>
              <a:rPr lang="ru-RU" sz="1400" b="1" dirty="0">
                <a:solidFill>
                  <a:srgbClr val="000000"/>
                </a:solidFill>
              </a:rPr>
              <a:t>(язык английский, шрифт заглавный)</a:t>
            </a:r>
          </a:p>
          <a:p>
            <a:pPr algn="just">
              <a:lnSpc>
                <a:spcPct val="150000"/>
              </a:lnSpc>
            </a:pPr>
            <a:r>
              <a:rPr lang="ru-RU" sz="1200" dirty="0">
                <a:solidFill>
                  <a:srgbClr val="000000"/>
                </a:solidFill>
              </a:rPr>
              <a:t>Примечание: В случае нахождения на странице сайта более 20 минут авторизация прекращается автоматически. Необходимо обновить страницу и повторно авторизоваться. При возникновении проблем с голосованием направьте ваши оценки в любом понятном виде на адрес </a:t>
            </a:r>
            <a:r>
              <a:rPr lang="en-US" sz="1200" b="1" dirty="0">
                <a:solidFill>
                  <a:srgbClr val="000000"/>
                </a:solidFill>
                <a:hlinkClick r:id="rId4"/>
              </a:rPr>
              <a:t>sergey@eventnn.ru</a:t>
            </a:r>
            <a:r>
              <a:rPr lang="ru-RU" sz="1200" dirty="0">
                <a:solidFill>
                  <a:srgbClr val="000000"/>
                </a:solidFill>
              </a:rPr>
              <a:t>.</a:t>
            </a:r>
            <a:endParaRPr lang="en-US" sz="1200" dirty="0">
              <a:solidFill>
                <a:srgbClr val="000000"/>
              </a:solidFill>
            </a:endParaRPr>
          </a:p>
        </p:txBody>
      </p:sp>
      <p:pic>
        <p:nvPicPr>
          <p:cNvPr id="6" name="Picture 8" descr="F:\Конкурс Event-Проектов 2015\Фирменный стиль Прорыв 15\Лого\logo-event-proriv_в кривых2015-3.jpg"/>
          <p:cNvPicPr>
            <a:picLocks noChangeAspect="1" noChangeArrowheads="1"/>
          </p:cNvPicPr>
          <p:nvPr/>
        </p:nvPicPr>
        <p:blipFill>
          <a:blip r:embed="rId5" cstate="print"/>
          <a:srcRect/>
          <a:stretch>
            <a:fillRect/>
          </a:stretch>
        </p:blipFill>
        <p:spPr bwMode="auto">
          <a:xfrm>
            <a:off x="172824" y="0"/>
            <a:ext cx="1219200" cy="1219200"/>
          </a:xfrm>
          <a:prstGeom prst="rect">
            <a:avLst/>
          </a:prstGeom>
          <a:noFill/>
          <a:ln w="9525">
            <a:noFill/>
            <a:miter lim="800000"/>
            <a:headEnd/>
            <a:tailEnd/>
          </a:ln>
        </p:spPr>
      </p:pic>
    </p:spTree>
  </p:cSld>
  <p:clrMapOvr>
    <a:masterClrMapping/>
  </p:clrMapOvr>
  <p:transition/>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524</TotalTime>
  <Words>1206</Words>
  <Application>Microsoft Office PowerPoint</Application>
  <PresentationFormat>Экран (4:3)</PresentationFormat>
  <Paragraphs>76</Paragraphs>
  <Slides>11</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11</vt:i4>
      </vt:variant>
    </vt:vector>
  </HeadingPairs>
  <TitlesOfParts>
    <vt:vector size="15" baseType="lpstr">
      <vt:lpstr>Arial</vt:lpstr>
      <vt:lpstr>Calibri</vt:lpstr>
      <vt:lpstr>Comic Sans MS</vt: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Информация для жюри конкурса Event-Прорыв</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Дмитрий</dc:creator>
  <cp:lastModifiedBy>Сергей</cp:lastModifiedBy>
  <cp:revision>82</cp:revision>
  <dcterms:modified xsi:type="dcterms:W3CDTF">2016-02-28T17:23:39Z</dcterms:modified>
</cp:coreProperties>
</file>