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0" r:id="rId3"/>
    <p:sldId id="281" r:id="rId4"/>
    <p:sldId id="282" r:id="rId5"/>
    <p:sldId id="283" r:id="rId6"/>
    <p:sldId id="290" r:id="rId7"/>
    <p:sldId id="292" r:id="rId8"/>
    <p:sldId id="284" r:id="rId9"/>
    <p:sldId id="285" r:id="rId10"/>
    <p:sldId id="286" r:id="rId11"/>
    <p:sldId id="287" r:id="rId12"/>
    <p:sldId id="288" r:id="rId13"/>
    <p:sldId id="293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63" autoAdjust="0"/>
    <p:restoredTop sz="78378" autoAdjust="0"/>
  </p:normalViewPr>
  <p:slideViewPr>
    <p:cSldViewPr>
      <p:cViewPr varScale="1">
        <p:scale>
          <a:sx n="64" d="100"/>
          <a:sy n="64" d="100"/>
        </p:scale>
        <p:origin x="-70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36798C-6CAA-4EBF-85E7-2BA049A1CDB8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7A0CD9-56AC-4995-9678-741852C98E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6B4E4C-ACCA-434B-934F-68B14061D69D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845EB-D1F0-49A4-B208-F2CA8FBF2A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16A20-A433-4545-BEFC-EBFBA5050FBC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1EE04C-4EAE-4095-AD5D-F67DAA2FF4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62B133-15DE-4498-8494-E14A1324C383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201949-F36A-47DC-9099-B25EEAB452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2A4EFC-8DD5-48C0-BC08-046BE6DBC040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02ED25-4CB4-4CE4-9DB1-FEC10FB69C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416E92-6900-46A4-B73D-7F211E7758D7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5ED275-1752-4C16-8EA4-3D7A260AFD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9A73F0-E260-4FEB-82E3-8A9BD25B9883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EEDB4E-7E21-46FD-AC50-D55A2CE0EA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74BD84-36A9-4ACC-AA24-A1685EF810AC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2ACD66-4875-428E-85EF-63493127DD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EAD2EA-8733-40B4-B167-3706FFEE3B80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8D52D7-CB4B-424F-937B-74DD02A77C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5B17C5-179F-442F-82CD-A8DC79FAD154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31D012-FB04-44D6-876F-5E013EF539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F07C34-4F29-418A-B2B1-4E6A329E7973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501A45-D587-4675-B704-F26895C2C3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880EF2E-C93B-425F-ACD7-2D2EEEEF0762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4DCC44C-59D2-4C31-9E23-9FF8809CE0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3.jpeg"/><Relationship Id="rId7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vzsar.ru/news/2015/10/06/sergei-naryshkin-poprivetstvoval-ychastnikov-festivalya-saratovskaya-osen.html" TargetMode="External"/><Relationship Id="rId13" Type="http://schemas.openxmlformats.org/officeDocument/2006/relationships/hyperlink" Target="http://saratov.gov.ru/news/meropriyatiya_pervogo_literaturno_muzykalnogo_festivalya_saratovskaya_osen_prokhodyat_na_vedushchikh/" TargetMode="External"/><Relationship Id="rId18" Type="http://schemas.openxmlformats.org/officeDocument/2006/relationships/hyperlink" Target="http://gtrk-saratov.ru/news/v_saratovskom_teatre_opery_i_balety_otkrylsya_festival_saratovskaya_osen/" TargetMode="External"/><Relationship Id="rId26" Type="http://schemas.openxmlformats.org/officeDocument/2006/relationships/hyperlink" Target="http://www.sarnovosti.ru/mnews.php?ID=28632" TargetMode="External"/><Relationship Id="rId3" Type="http://schemas.openxmlformats.org/officeDocument/2006/relationships/image" Target="../media/image3.jpeg"/><Relationship Id="rId21" Type="http://schemas.openxmlformats.org/officeDocument/2006/relationships/hyperlink" Target="http://gtrk-saratov.ru/news/saratovskaya_osen_prihodit_v_oktyabre1/?year=2015&amp;month=10&amp;day=1" TargetMode="External"/><Relationship Id="rId7" Type="http://schemas.openxmlformats.org/officeDocument/2006/relationships/hyperlink" Target="http://www.prov-telegraf.ru/novosti/06-oct-2015-i16570-uchastniki-saratovskoy-oseni-p" TargetMode="External"/><Relationship Id="rId12" Type="http://schemas.openxmlformats.org/officeDocument/2006/relationships/hyperlink" Target="http://www.sarnovosti.ru/news.php?ID=28597" TargetMode="External"/><Relationship Id="rId17" Type="http://schemas.openxmlformats.org/officeDocument/2006/relationships/hyperlink" Target="http://fn-volga.ru/news/view/id/40198" TargetMode="External"/><Relationship Id="rId25" Type="http://schemas.openxmlformats.org/officeDocument/2006/relationships/hyperlink" Target="http://riasar.ru/news/item/35233-yuliya-belokhvostova-vazhno-byt-gotovym-k-kritike" TargetMode="External"/><Relationship Id="rId2" Type="http://schemas.openxmlformats.org/officeDocument/2006/relationships/image" Target="../media/image2.jpeg"/><Relationship Id="rId16" Type="http://schemas.openxmlformats.org/officeDocument/2006/relationships/hyperlink" Target="http://nversia.ru/news/view/id/74690" TargetMode="External"/><Relationship Id="rId20" Type="http://schemas.openxmlformats.org/officeDocument/2006/relationships/hyperlink" Target="http://novosti-saratova.ru/v-saratov-priehal-knyaz-iz-evropyi.html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youtube.com/watch?v=blto4jGKXv0" TargetMode="External"/><Relationship Id="rId11" Type="http://schemas.openxmlformats.org/officeDocument/2006/relationships/hyperlink" Target="http://fn-volga.ru/news/view/id/40116" TargetMode="External"/><Relationship Id="rId24" Type="http://schemas.openxmlformats.org/officeDocument/2006/relationships/hyperlink" Target="http://gazetaigraem.ru/a24201505" TargetMode="External"/><Relationship Id="rId5" Type="http://schemas.openxmlformats.org/officeDocument/2006/relationships/hyperlink" Target="https://www.youtube.com/watch?v=06hbOpbgOLQ" TargetMode="External"/><Relationship Id="rId15" Type="http://schemas.openxmlformats.org/officeDocument/2006/relationships/hyperlink" Target="http://video.sarbc.ru/video/5045.html" TargetMode="External"/><Relationship Id="rId23" Type="http://schemas.openxmlformats.org/officeDocument/2006/relationships/hyperlink" Target="http://www.riasar.ru/news/item/35202-prodolzhaetsya-festival-saratovskaya-osen" TargetMode="External"/><Relationship Id="rId10" Type="http://schemas.openxmlformats.org/officeDocument/2006/relationships/hyperlink" Target="http://izvestia64.ru/news/202410-saratovskuyu-osen-s-uspeshnym-zaversheniem-pozdravil-ministr-kultury-rossii-vladimir-medinskiy.html" TargetMode="External"/><Relationship Id="rId19" Type="http://schemas.openxmlformats.org/officeDocument/2006/relationships/hyperlink" Target="http://www.saroblnews.ru/news-archive/i51813-v-saratove-otkrylsya-literaturno-muzykalnyi" TargetMode="External"/><Relationship Id="rId4" Type="http://schemas.openxmlformats.org/officeDocument/2006/relationships/hyperlink" Target="https://www.youtube.com/watch?v=ECgt5hmRW6w" TargetMode="External"/><Relationship Id="rId9" Type="http://schemas.openxmlformats.org/officeDocument/2006/relationships/hyperlink" Target="http://novosti-saratova.ru/vladimir-medinskiy.html" TargetMode="External"/><Relationship Id="rId14" Type="http://schemas.openxmlformats.org/officeDocument/2006/relationships/hyperlink" Target="http://video.sarbc.ru/video/5044.html" TargetMode="External"/><Relationship Id="rId22" Type="http://schemas.openxmlformats.org/officeDocument/2006/relationships/hyperlink" Target="http://fn-volga.ru/news/view/id/39961" TargetMode="External"/><Relationship Id="rId27" Type="http://schemas.openxmlformats.org/officeDocument/2006/relationships/hyperlink" Target="http://fn-volga.ru/news/view/id/39457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D:\Backgrounds_Magenta_color_035596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Прямоугольник 6"/>
          <p:cNvSpPr>
            <a:spLocks noChangeArrowheads="1"/>
          </p:cNvSpPr>
          <p:nvPr/>
        </p:nvSpPr>
        <p:spPr bwMode="auto">
          <a:xfrm>
            <a:off x="4356100" y="476250"/>
            <a:ext cx="4608513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chemeClr val="bg1"/>
                </a:solidFill>
              </a:rPr>
              <a:t>Номинация:</a:t>
            </a:r>
          </a:p>
          <a:p>
            <a:r>
              <a:rPr lang="ru-RU" b="1">
                <a:solidFill>
                  <a:schemeClr val="bg1"/>
                </a:solidFill>
              </a:rPr>
              <a:t>Лучшее мероприятие в области культуры и искусства</a:t>
            </a:r>
          </a:p>
          <a:p>
            <a:endParaRPr lang="ru-RU" b="1">
              <a:solidFill>
                <a:schemeClr val="bg1"/>
              </a:solidFill>
              <a:latin typeface="Calibri" pitchFamily="34" charset="0"/>
            </a:endParaRPr>
          </a:p>
          <a:p>
            <a:r>
              <a:rPr lang="ru-RU" b="1">
                <a:solidFill>
                  <a:schemeClr val="bg1"/>
                </a:solidFill>
                <a:cs typeface="Arial" charset="0"/>
              </a:rPr>
              <a:t>Проект: Завершение Года литературы </a:t>
            </a:r>
            <a:r>
              <a:rPr lang="ru-RU" b="1">
                <a:solidFill>
                  <a:schemeClr val="bg1"/>
                </a:solidFill>
              </a:rPr>
              <a:t>в Саратовской области</a:t>
            </a:r>
          </a:p>
          <a:p>
            <a:r>
              <a:rPr lang="ru-RU" b="1">
                <a:solidFill>
                  <a:schemeClr val="bg1"/>
                </a:solidFill>
              </a:rPr>
              <a:t>Первый	 открытый литературно-музыкальный фестиваль «САРАТОВСКАЯ ОСЕНЬ»</a:t>
            </a:r>
          </a:p>
          <a:p>
            <a:endParaRPr lang="ru-RU">
              <a:latin typeface="Calibri" pitchFamily="34" charset="0"/>
            </a:endParaRPr>
          </a:p>
        </p:txBody>
      </p:sp>
      <p:pic>
        <p:nvPicPr>
          <p:cNvPr id="2052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6" descr="F:\фотоотчет Саратовская осень\Рой и дети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638" y="3357563"/>
            <a:ext cx="4660900" cy="310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7" descr="1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1125538"/>
            <a:ext cx="3905250" cy="535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D:\Backgrounds_Magenta_color_035596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Прямоугольник 6"/>
          <p:cNvSpPr>
            <a:spLocks noChangeArrowheads="1"/>
          </p:cNvSpPr>
          <p:nvPr/>
        </p:nvSpPr>
        <p:spPr bwMode="auto">
          <a:xfrm>
            <a:off x="1619250" y="115888"/>
            <a:ext cx="720090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chemeClr val="bg1"/>
                </a:solidFill>
                <a:latin typeface="Calibri" pitchFamily="34" charset="0"/>
              </a:rPr>
              <a:t>Первый открытый литературно-музыкальный фестиваль «САРАТОВСКАЯ ОСЕНЬ» </a:t>
            </a:r>
          </a:p>
          <a:p>
            <a:r>
              <a:rPr lang="ru-RU" sz="2400" b="1">
                <a:solidFill>
                  <a:schemeClr val="bg1"/>
                </a:solidFill>
                <a:latin typeface="Calibri" pitchFamily="34" charset="0"/>
              </a:rPr>
              <a:t>6-10 октября 2015 года</a:t>
            </a:r>
          </a:p>
          <a:p>
            <a:endParaRPr lang="ru-RU" sz="2400" b="1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3076" name="Прямоугольник 3"/>
          <p:cNvSpPr>
            <a:spLocks noChangeArrowheads="1"/>
          </p:cNvSpPr>
          <p:nvPr/>
        </p:nvSpPr>
        <p:spPr bwMode="auto">
          <a:xfrm>
            <a:off x="250825" y="1268413"/>
            <a:ext cx="4968875" cy="535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i="1">
                <a:solidFill>
                  <a:schemeClr val="bg1"/>
                </a:solidFill>
                <a:latin typeface="Calibri" pitchFamily="34" charset="0"/>
              </a:rPr>
              <a:t>Заказчик:</a:t>
            </a:r>
            <a:r>
              <a:rPr lang="ru-RU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ru-RU" b="1">
                <a:solidFill>
                  <a:schemeClr val="bg1"/>
                </a:solidFill>
                <a:latin typeface="Calibri" pitchFamily="34" charset="0"/>
              </a:rPr>
              <a:t>Министерство культуры Саратовской области.</a:t>
            </a:r>
            <a:r>
              <a:rPr lang="ru-RU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ru-RU" i="1">
                <a:solidFill>
                  <a:schemeClr val="bg1"/>
                </a:solidFill>
                <a:latin typeface="Calibri" pitchFamily="34" charset="0"/>
              </a:rPr>
              <a:t>Тип мероприятия</a:t>
            </a:r>
            <a:r>
              <a:rPr lang="ru-RU">
                <a:solidFill>
                  <a:schemeClr val="bg1"/>
                </a:solidFill>
                <a:latin typeface="Calibri" pitchFamily="34" charset="0"/>
              </a:rPr>
              <a:t>: </a:t>
            </a:r>
            <a:r>
              <a:rPr lang="ru-RU" b="1">
                <a:solidFill>
                  <a:schemeClr val="bg1"/>
                </a:solidFill>
                <a:latin typeface="Calibri" pitchFamily="34" charset="0"/>
              </a:rPr>
              <a:t>ФЕСТИВАЛЬ</a:t>
            </a:r>
          </a:p>
          <a:p>
            <a:r>
              <a:rPr lang="ru-RU" i="1">
                <a:solidFill>
                  <a:schemeClr val="bg1"/>
                </a:solidFill>
                <a:latin typeface="Calibri" pitchFamily="34" charset="0"/>
              </a:rPr>
              <a:t>Количество человек, которые приняли участие в мероприятии</a:t>
            </a:r>
            <a:r>
              <a:rPr lang="ru-RU">
                <a:solidFill>
                  <a:schemeClr val="bg1"/>
                </a:solidFill>
                <a:latin typeface="Calibri" pitchFamily="34" charset="0"/>
              </a:rPr>
              <a:t>: более 5000 чел.</a:t>
            </a:r>
          </a:p>
          <a:p>
            <a:pPr>
              <a:buFontTx/>
              <a:buChar char="-"/>
            </a:pPr>
            <a:r>
              <a:rPr lang="ru-RU" i="1">
                <a:solidFill>
                  <a:schemeClr val="bg1"/>
                </a:solidFill>
                <a:latin typeface="Calibri" pitchFamily="34" charset="0"/>
              </a:rPr>
              <a:t>Место проведения мероприятия: </a:t>
            </a:r>
          </a:p>
          <a:p>
            <a:r>
              <a:rPr lang="ru-RU">
                <a:solidFill>
                  <a:schemeClr val="bg1"/>
                </a:solidFill>
                <a:latin typeface="Calibri" pitchFamily="34" charset="0"/>
              </a:rPr>
              <a:t>г. Саратов (10 локаций), Федеральный творческий конкурс - 47 регионов России.</a:t>
            </a:r>
          </a:p>
          <a:p>
            <a:r>
              <a:rPr lang="ru-RU" i="1">
                <a:solidFill>
                  <a:schemeClr val="bg1"/>
                </a:solidFill>
                <a:latin typeface="Calibri" pitchFamily="34" charset="0"/>
              </a:rPr>
              <a:t>Партнеры</a:t>
            </a:r>
            <a:r>
              <a:rPr lang="ru-RU">
                <a:solidFill>
                  <a:schemeClr val="bg1"/>
                </a:solidFill>
                <a:latin typeface="Calibri" pitchFamily="34" charset="0"/>
              </a:rPr>
              <a:t>: театры, филармония, музеи, библиотеки г. Саратова, рок-клуб «Машин-хид» (народный поэтический турнир СЛЭМ), издательства «ЭКСМО», «РИПОЛ-классик».</a:t>
            </a:r>
          </a:p>
          <a:p>
            <a:r>
              <a:rPr lang="ru-RU">
                <a:solidFill>
                  <a:schemeClr val="bg1"/>
                </a:solidFill>
                <a:latin typeface="Calibri" pitchFamily="34" charset="0"/>
              </a:rPr>
              <a:t>Издательство «Сат-принт» (полиграфия), «Сувенирная фабрика» (выполнение эксклюзивных сувениров и призов фестиваля).</a:t>
            </a:r>
          </a:p>
          <a:p>
            <a:r>
              <a:rPr lang="ru-RU" i="1">
                <a:solidFill>
                  <a:schemeClr val="bg1"/>
                </a:solidFill>
                <a:latin typeface="Calibri" pitchFamily="34" charset="0"/>
              </a:rPr>
              <a:t>Информационная поддержка:</a:t>
            </a:r>
          </a:p>
          <a:p>
            <a:r>
              <a:rPr lang="ru-RU">
                <a:solidFill>
                  <a:schemeClr val="bg1"/>
                </a:solidFill>
                <a:latin typeface="Calibri" pitchFamily="34" charset="0"/>
              </a:rPr>
              <a:t>ГТРК «Саратов», радио «Серебряный дождь», «КП Саратов», «Книжное обозрение», ТВ «Домашний», «НТВ-Саратов», «ТВЦентр», «ТНТ-Саратов», «СарБК», «ВзглядИнфо» и др </a:t>
            </a:r>
          </a:p>
        </p:txBody>
      </p:sp>
      <p:pic>
        <p:nvPicPr>
          <p:cNvPr id="3077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5" descr="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725" y="1341438"/>
            <a:ext cx="3705225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D:\Backgrounds_Magenta_color_035596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Прямоугольник 6"/>
          <p:cNvSpPr>
            <a:spLocks noChangeArrowheads="1"/>
          </p:cNvSpPr>
          <p:nvPr/>
        </p:nvSpPr>
        <p:spPr bwMode="auto">
          <a:xfrm>
            <a:off x="1979613" y="260350"/>
            <a:ext cx="69135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chemeClr val="bg1"/>
                </a:solidFill>
                <a:latin typeface="Calibri" pitchFamily="34" charset="0"/>
              </a:rPr>
              <a:t>ЦЕЛИ И ЗАДАЧИ ПРОВЕДЕНИЯ МЕРОПРИЯТИЯ</a:t>
            </a:r>
          </a:p>
        </p:txBody>
      </p:sp>
      <p:sp>
        <p:nvSpPr>
          <p:cNvPr id="4100" name="Прямоугольник 3"/>
          <p:cNvSpPr>
            <a:spLocks noChangeArrowheads="1"/>
          </p:cNvSpPr>
          <p:nvPr/>
        </p:nvSpPr>
        <p:spPr bwMode="auto">
          <a:xfrm>
            <a:off x="4356100" y="908050"/>
            <a:ext cx="4645025" cy="633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chemeClr val="bg1"/>
                </a:solidFill>
                <a:latin typeface="Calibri" pitchFamily="34" charset="0"/>
              </a:rPr>
              <a:t>Цель: </a:t>
            </a:r>
            <a:r>
              <a:rPr lang="ru-RU" b="1">
                <a:solidFill>
                  <a:schemeClr val="bg1"/>
                </a:solidFill>
                <a:latin typeface="Calibri" pitchFamily="34" charset="0"/>
              </a:rPr>
              <a:t>Продвижение литературных инициатив в Саратовской области </a:t>
            </a:r>
            <a:r>
              <a:rPr lang="ru-RU">
                <a:solidFill>
                  <a:schemeClr val="bg1"/>
                </a:solidFill>
                <a:latin typeface="Calibri" pitchFamily="34" charset="0"/>
              </a:rPr>
              <a:t>(показать, что в Саратовской области активная культурная литературная жизнь, ярко на высоком уровне с федеральным откликом завершить Год литературы в Саратовской области).</a:t>
            </a:r>
          </a:p>
          <a:p>
            <a:r>
              <a:rPr lang="ru-RU">
                <a:solidFill>
                  <a:schemeClr val="bg1"/>
                </a:solidFill>
                <a:latin typeface="Calibri" pitchFamily="34" charset="0"/>
              </a:rPr>
              <a:t>Задачи:</a:t>
            </a:r>
          </a:p>
          <a:p>
            <a:r>
              <a:rPr lang="ru-RU">
                <a:solidFill>
                  <a:schemeClr val="bg1"/>
                </a:solidFill>
                <a:latin typeface="Calibri" pitchFamily="34" charset="0"/>
              </a:rPr>
              <a:t>– представить инновационный проект с участием региональной творческой общественности, а также известных в России и за рубежом практиков и теоретиков литературы и сопряженных искусств.</a:t>
            </a:r>
          </a:p>
          <a:p>
            <a:r>
              <a:rPr lang="ru-RU">
                <a:solidFill>
                  <a:schemeClr val="bg1"/>
                </a:solidFill>
                <a:latin typeface="Calibri" pitchFamily="34" charset="0"/>
              </a:rPr>
              <a:t>– создание общероссийского информационного повода, поиск новых актуальных форматов активностей для продвижения года литературы.</a:t>
            </a:r>
          </a:p>
          <a:p>
            <a:r>
              <a:rPr lang="ru-RU">
                <a:solidFill>
                  <a:schemeClr val="bg1"/>
                </a:solidFill>
                <a:latin typeface="Calibri" pitchFamily="34" charset="0"/>
              </a:rPr>
              <a:t>– проект благотворительный и социальный! Участие во всех творческих конкурсах и мастер-классах ПРИНЦИПИАЛЬНО БЕСПЛАТНОЕ!</a:t>
            </a:r>
          </a:p>
          <a:p>
            <a:endParaRPr lang="ru-RU">
              <a:latin typeface="Calibri" pitchFamily="34" charset="0"/>
            </a:endParaRPr>
          </a:p>
        </p:txBody>
      </p:sp>
      <p:pic>
        <p:nvPicPr>
          <p:cNvPr id="4101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5" descr="F:\фотоотчет Саратовская осень\Рой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288" y="1412875"/>
            <a:ext cx="3616325" cy="524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D:\Backgrounds_Magenta_color_035596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Прямоугольник 3"/>
          <p:cNvSpPr>
            <a:spLocks noChangeArrowheads="1"/>
          </p:cNvSpPr>
          <p:nvPr/>
        </p:nvSpPr>
        <p:spPr bwMode="auto">
          <a:xfrm>
            <a:off x="1908175" y="260350"/>
            <a:ext cx="65214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chemeClr val="bg1"/>
                </a:solidFill>
                <a:latin typeface="Calibri" pitchFamily="34" charset="0"/>
              </a:rPr>
              <a:t>КОНЦЕПЦИЯ, РАЗРАБОТАННАЯ СОГЛАСНО ПОСТАВЛЕННЫМ ЗАДАЧАМ И ЦЕЛЯМ</a:t>
            </a:r>
          </a:p>
        </p:txBody>
      </p:sp>
      <p:pic>
        <p:nvPicPr>
          <p:cNvPr id="512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539750" y="1474788"/>
            <a:ext cx="7920038" cy="480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buFontTx/>
              <a:buChar char="•"/>
            </a:pPr>
            <a:r>
              <a:rPr lang="ru-RU">
                <a:solidFill>
                  <a:schemeClr val="bg1"/>
                </a:solidFill>
                <a:ea typeface="Times New Roman" pitchFamily="18" charset="0"/>
                <a:cs typeface="Calibri" pitchFamily="34" charset="0"/>
              </a:rPr>
              <a:t>Инициация и проведение в Саратове Первого открытого литературно-музыкального фестиваля «Саратовская осень», который в дальнейшем может стать брэндом региона!</a:t>
            </a:r>
          </a:p>
          <a:p>
            <a:pPr eaLnBrk="0" hangingPunct="0">
              <a:buFontTx/>
              <a:buChar char="•"/>
            </a:pPr>
            <a:r>
              <a:rPr lang="ru-RU">
                <a:solidFill>
                  <a:schemeClr val="bg1"/>
                </a:solidFill>
                <a:ea typeface="Times New Roman" pitchFamily="18" charset="0"/>
                <a:cs typeface="Calibri" pitchFamily="34" charset="0"/>
              </a:rPr>
              <a:t>Организация мероприятий сразу на 10 площадках с различными категориями граждан</a:t>
            </a:r>
            <a:endParaRPr lang="ru-RU">
              <a:solidFill>
                <a:schemeClr val="bg1"/>
              </a:solidFill>
            </a:endParaRPr>
          </a:p>
          <a:p>
            <a:pPr eaLnBrk="0" hangingPunct="0">
              <a:buFontTx/>
              <a:buChar char="•"/>
            </a:pPr>
            <a:r>
              <a:rPr lang="ru-RU">
                <a:solidFill>
                  <a:schemeClr val="bg1"/>
                </a:solidFill>
                <a:cs typeface="Times New Roman" pitchFamily="18" charset="0"/>
              </a:rPr>
              <a:t>Обсуждение на открытых площадках в соцсетях и СМИ форматов работы фестиваля, его логотипа и т.д.</a:t>
            </a:r>
            <a:endParaRPr lang="ru-RU">
              <a:solidFill>
                <a:schemeClr val="bg1"/>
              </a:solidFill>
            </a:endParaRPr>
          </a:p>
          <a:p>
            <a:pPr eaLnBrk="0" hangingPunct="0">
              <a:buFontTx/>
              <a:buChar char="•"/>
            </a:pPr>
            <a:r>
              <a:rPr lang="ru-RU">
                <a:solidFill>
                  <a:schemeClr val="bg1"/>
                </a:solidFill>
                <a:cs typeface="Times New Roman" pitchFamily="18" charset="0"/>
              </a:rPr>
              <a:t>Привлечение партнеров к социально-значимому проекту</a:t>
            </a:r>
            <a:endParaRPr lang="ru-RU">
              <a:solidFill>
                <a:schemeClr val="bg1"/>
              </a:solidFill>
            </a:endParaRPr>
          </a:p>
          <a:p>
            <a:pPr eaLnBrk="0" hangingPunct="0">
              <a:buFontTx/>
              <a:buChar char="•"/>
            </a:pPr>
            <a:r>
              <a:rPr lang="ru-RU">
                <a:solidFill>
                  <a:schemeClr val="bg1"/>
                </a:solidFill>
                <a:cs typeface="Times New Roman" pitchFamily="18" charset="0"/>
              </a:rPr>
              <a:t>Проведение в рамках проекта контрастных мероприятий на различные вкусы от узкоспециализированных мастер-классов до театральных премьер, Всероссийских и региональных конкурсов,</a:t>
            </a:r>
            <a:endParaRPr lang="ru-RU">
              <a:solidFill>
                <a:schemeClr val="bg1"/>
              </a:solidFill>
            </a:endParaRPr>
          </a:p>
          <a:p>
            <a:pPr eaLnBrk="0" hangingPunct="0">
              <a:buFontTx/>
              <a:buChar char="•"/>
            </a:pPr>
            <a:r>
              <a:rPr lang="ru-RU">
                <a:solidFill>
                  <a:schemeClr val="bg1"/>
                </a:solidFill>
                <a:cs typeface="Times New Roman" pitchFamily="18" charset="0"/>
              </a:rPr>
              <a:t>Выпуск большого буклета – каталога фестиваля, раздаточных листовок, специальных памятных наград победителям конкурсов в рамках проекта.</a:t>
            </a:r>
            <a:endParaRPr lang="ru-RU">
              <a:solidFill>
                <a:schemeClr val="bg1"/>
              </a:solidFill>
            </a:endParaRPr>
          </a:p>
          <a:p>
            <a:pPr eaLnBrk="0" hangingPunct="0">
              <a:buFontTx/>
              <a:buChar char="•"/>
            </a:pPr>
            <a:r>
              <a:rPr lang="ru-RU">
                <a:solidFill>
                  <a:schemeClr val="bg1"/>
                </a:solidFill>
                <a:cs typeface="Times New Roman" pitchFamily="18" charset="0"/>
              </a:rPr>
              <a:t>Подготовка сувенирной продукции с символикой фестиваля, промо-наборов вип-гостям, представителям СМИ и участникам фестиваля.</a:t>
            </a:r>
          </a:p>
          <a:p>
            <a:pPr eaLnBrk="0" hangingPunct="0"/>
            <a:r>
              <a:rPr lang="ru-RU">
                <a:solidFill>
                  <a:schemeClr val="bg1"/>
                </a:solidFill>
                <a:cs typeface="Times New Roman" pitchFamily="18" charset="0"/>
              </a:rPr>
              <a:t>Работа с ВИП (региональный и федеральный уровни)</a:t>
            </a:r>
            <a:r>
              <a:rPr lang="ru-RU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D:\Backgrounds_Magenta_color_035596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Rectangle 5"/>
          <p:cNvSpPr>
            <a:spLocks noChangeArrowheads="1"/>
          </p:cNvSpPr>
          <p:nvPr/>
        </p:nvSpPr>
        <p:spPr bwMode="auto">
          <a:xfrm>
            <a:off x="1763713" y="422275"/>
            <a:ext cx="69850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342900" algn="ctr" eaLnBrk="0" hangingPunct="0"/>
            <a:r>
              <a:rPr lang="ru-RU" sz="2800" b="1">
                <a:solidFill>
                  <a:schemeClr val="bg1"/>
                </a:solidFill>
                <a:ea typeface="Times New Roman" pitchFamily="18" charset="0"/>
                <a:cs typeface="Calibri" pitchFamily="34" charset="0"/>
              </a:rPr>
              <a:t>ТАКТИКА, КРЕАТИВНЫЕ РЕШЕНИЯ</a:t>
            </a:r>
            <a:endParaRPr lang="ru-RU" sz="2800">
              <a:solidFill>
                <a:schemeClr val="bg1"/>
              </a:solidFill>
              <a:ea typeface="Times New Roman" pitchFamily="18" charset="0"/>
              <a:cs typeface="Calibri" pitchFamily="34" charset="0"/>
            </a:endParaRPr>
          </a:p>
        </p:txBody>
      </p:sp>
      <p:sp>
        <p:nvSpPr>
          <p:cNvPr id="6149" name="Прямоугольник 6"/>
          <p:cNvSpPr>
            <a:spLocks noChangeArrowheads="1"/>
          </p:cNvSpPr>
          <p:nvPr/>
        </p:nvSpPr>
        <p:spPr bwMode="auto">
          <a:xfrm>
            <a:off x="395288" y="1412875"/>
            <a:ext cx="3744912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1400">
                <a:solidFill>
                  <a:schemeClr val="bg1"/>
                </a:solidFill>
              </a:rPr>
              <a:t>Включение в фестивальную активность большого количества молодежи-волонтеров и партнеров от региональных (театр оперы и балета, театр драмы, ТЮЗ, литературный музей им. Федина, Радищевский художественный музей, филармония, Саратовская областная научная библиотека, детская библиотека им. А.С. Пушкина, рок-клуб «Машин Хид») до федеральных (издательство Рипол-классик, ЭКСМО, газета «Книжное обозрение»).</a:t>
            </a: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4787900" y="4822825"/>
            <a:ext cx="3671888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 eaLnBrk="0" hangingPunct="0"/>
            <a:r>
              <a:rPr lang="ru-RU" sz="1400">
                <a:solidFill>
                  <a:schemeClr val="bg1"/>
                </a:solidFill>
                <a:ea typeface="Times New Roman" pitchFamily="18" charset="0"/>
                <a:cs typeface="Calibri" pitchFamily="34" charset="0"/>
              </a:rPr>
              <a:t>Поиск форматов, интересных широкому кругу, как презентация впервые в России в Саратове 1 серии мультсериала Олега Роя про Джингликов, народный поэтический турнир СЛЭМ в ночном клубе и т.д.</a:t>
            </a:r>
            <a:endParaRPr lang="ru-RU">
              <a:solidFill>
                <a:schemeClr val="bg1"/>
              </a:solidFill>
              <a:ea typeface="Times New Roman" pitchFamily="18" charset="0"/>
              <a:cs typeface="Calibri" pitchFamily="34" charset="0"/>
            </a:endParaRPr>
          </a:p>
        </p:txBody>
      </p:sp>
      <p:pic>
        <p:nvPicPr>
          <p:cNvPr id="6151" name="Picture 9" descr="F:\фотоотчет Саратовская осень\слэм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538" y="1412875"/>
            <a:ext cx="4425950" cy="299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Picture 10" descr="F:\фотоотчет Саратовская осень\мировая премьера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750" y="4149725"/>
            <a:ext cx="3630613" cy="242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D:\Backgrounds_Magenta_color_035596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Rectangle 5"/>
          <p:cNvSpPr>
            <a:spLocks noChangeArrowheads="1"/>
          </p:cNvSpPr>
          <p:nvPr/>
        </p:nvSpPr>
        <p:spPr bwMode="auto">
          <a:xfrm>
            <a:off x="1763713" y="422275"/>
            <a:ext cx="69850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800" b="1">
                <a:solidFill>
                  <a:schemeClr val="bg1"/>
                </a:solidFill>
              </a:rPr>
              <a:t>Инновационно, интересно, полезно</a:t>
            </a:r>
            <a:endParaRPr lang="ru-RU" sz="2800">
              <a:solidFill>
                <a:schemeClr val="bg1"/>
              </a:solidFill>
            </a:endParaRPr>
          </a:p>
        </p:txBody>
      </p:sp>
      <p:sp>
        <p:nvSpPr>
          <p:cNvPr id="7173" name="Прямоугольник 8"/>
          <p:cNvSpPr>
            <a:spLocks noChangeArrowheads="1"/>
          </p:cNvSpPr>
          <p:nvPr/>
        </p:nvSpPr>
        <p:spPr bwMode="auto">
          <a:xfrm>
            <a:off x="395288" y="1412875"/>
            <a:ext cx="3889375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1400">
                <a:solidFill>
                  <a:schemeClr val="bg1"/>
                </a:solidFill>
              </a:rPr>
              <a:t>Включение в программу фестиваля конкурсной составляющей</a:t>
            </a:r>
            <a:r>
              <a:rPr lang="ru-RU" sz="1400" b="1">
                <a:solidFill>
                  <a:schemeClr val="bg1"/>
                </a:solidFill>
              </a:rPr>
              <a:t>: </a:t>
            </a:r>
            <a:r>
              <a:rPr lang="ru-RU" sz="1400">
                <a:solidFill>
                  <a:schemeClr val="bg1"/>
                </a:solidFill>
              </a:rPr>
              <a:t>областного литературного брейн-ринга с ценными призами для старшеклассников, открытого межрегионального конкурса поэзии, Всероссийского конкурса книжной иллюстрации, питчинга от издательства Рипол (саратовские авторы рассказывают в режиме самопрезентации о своих идеях новых книг руководству Рипола, по итогам Питчинга издательство заключает контракты на издание)</a:t>
            </a:r>
          </a:p>
        </p:txBody>
      </p:sp>
      <p:pic>
        <p:nvPicPr>
          <p:cNvPr id="7174" name="Picture 2" descr="F:\фотоотчет Саратовская осень\брейн-ринг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288" y="4076700"/>
            <a:ext cx="3895725" cy="259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3" descr="F:\фотоотчет Саратовская осень\брейн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05325" y="1341438"/>
            <a:ext cx="3889375" cy="259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Picture 4" descr="F:\фотоотчет Саратовская осень\награждение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7538" y="4076700"/>
            <a:ext cx="3927475" cy="261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D:\Backgrounds_Magenta_color_035596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Rectangle 5"/>
          <p:cNvSpPr>
            <a:spLocks noChangeArrowheads="1"/>
          </p:cNvSpPr>
          <p:nvPr/>
        </p:nvSpPr>
        <p:spPr bwMode="auto">
          <a:xfrm>
            <a:off x="1547813" y="304800"/>
            <a:ext cx="7200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800" b="1">
                <a:solidFill>
                  <a:schemeClr val="bg1"/>
                </a:solidFill>
              </a:rPr>
              <a:t>Программа для всех </a:t>
            </a:r>
            <a:endParaRPr lang="ru-RU" sz="2800">
              <a:solidFill>
                <a:schemeClr val="bg1"/>
              </a:solidFill>
            </a:endParaRPr>
          </a:p>
        </p:txBody>
      </p:sp>
      <p:sp>
        <p:nvSpPr>
          <p:cNvPr id="8197" name="Прямоугольник 8"/>
          <p:cNvSpPr>
            <a:spLocks noChangeArrowheads="1"/>
          </p:cNvSpPr>
          <p:nvPr/>
        </p:nvSpPr>
        <p:spPr bwMode="auto">
          <a:xfrm>
            <a:off x="468313" y="1268413"/>
            <a:ext cx="3671887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1400">
                <a:solidFill>
                  <a:schemeClr val="bg1"/>
                </a:solidFill>
              </a:rPr>
              <a:t>Включение в программу литературно-музыкальных вечеров («Музыкальное путешествие по русской литературе» творческого дуэта из Москвы «Коровин и Фагот», «Улица Осипа Мандельштама» с вокалом и художественным словом), драматических спектаклей с современным режиссерским прочтением по Гоголю, Островскому и сегодняшней драматургии, и даже оперы «Князь Игорь» по мотивам древнерусской летописи с участием гастролеров из Милана и Москвы – вначале было слово –СЛОВО О ПОЛКУ ИГОРЕВЕ!!</a:t>
            </a:r>
          </a:p>
        </p:txBody>
      </p:sp>
      <p:sp>
        <p:nvSpPr>
          <p:cNvPr id="8198" name="Прямоугольник 9"/>
          <p:cNvSpPr>
            <a:spLocks noChangeArrowheads="1"/>
          </p:cNvSpPr>
          <p:nvPr/>
        </p:nvSpPr>
        <p:spPr bwMode="auto">
          <a:xfrm>
            <a:off x="5003800" y="3429000"/>
            <a:ext cx="3889375" cy="332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1400">
                <a:solidFill>
                  <a:schemeClr val="bg1"/>
                </a:solidFill>
              </a:rPr>
              <a:t>Творческие встречи с известными писателями и поэтами (Игорь Волгин, Олег Рой, Петр Алешковский), университет книгопродавцев, презентации новых книг – победителей престижных конкурсов и премий, мастер-классы «Секреты литагента. Как написать и издать книгу»; «Искусство поэзии», «Искусство книжной иллюстрации», круглый стол «Литература вчера-сегодня-завтра» с участием детской писательницы, ведущей авторских программ на радио «Русский мир» Натальей Осиповой (Москва), главного редактора федеральной газеты «Книжное обозрение» Александра Набокова…</a:t>
            </a:r>
          </a:p>
        </p:txBody>
      </p:sp>
      <p:pic>
        <p:nvPicPr>
          <p:cNvPr id="8199" name="Picture 3" descr="F:\фотоотчет Саратовская осень\опера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50" y="4365625"/>
            <a:ext cx="3908425" cy="222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icture 4" descr="F:\фотоотчет Саратовская осень\Волгин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825" y="908050"/>
            <a:ext cx="3740150" cy="244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D:\Backgrounds_Magenta_color_035596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Прямоугольник 6"/>
          <p:cNvSpPr>
            <a:spLocks noChangeArrowheads="1"/>
          </p:cNvSpPr>
          <p:nvPr/>
        </p:nvSpPr>
        <p:spPr bwMode="auto">
          <a:xfrm>
            <a:off x="1692275" y="404813"/>
            <a:ext cx="50657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chemeClr val="bg1"/>
                </a:solidFill>
                <a:latin typeface="Calibri" pitchFamily="34" charset="0"/>
              </a:rPr>
              <a:t>ЭФФЕКТИВНОСТЬ</a:t>
            </a:r>
          </a:p>
        </p:txBody>
      </p:sp>
      <p:pic>
        <p:nvPicPr>
          <p:cNvPr id="922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Rectangle 6"/>
          <p:cNvSpPr>
            <a:spLocks noChangeArrowheads="1"/>
          </p:cNvSpPr>
          <p:nvPr/>
        </p:nvSpPr>
        <p:spPr bwMode="auto">
          <a:xfrm>
            <a:off x="250825" y="1157288"/>
            <a:ext cx="4321175" cy="547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 eaLnBrk="0" hangingPunct="0"/>
            <a:r>
              <a:rPr lang="ru-RU" sz="1400" b="1">
                <a:solidFill>
                  <a:schemeClr val="bg1"/>
                </a:solidFill>
                <a:ea typeface="Times New Roman" pitchFamily="18" charset="0"/>
                <a:cs typeface="Calibri" pitchFamily="34" charset="0"/>
              </a:rPr>
              <a:t>Удалось создать яркий запоминающийся литературно-музыкальный праздник:</a:t>
            </a:r>
          </a:p>
          <a:p>
            <a:pPr algn="just" eaLnBrk="0" hangingPunct="0"/>
            <a:r>
              <a:rPr lang="ru-RU" sz="1400">
                <a:solidFill>
                  <a:schemeClr val="bg1"/>
                </a:solidFill>
                <a:ea typeface="Times New Roman" pitchFamily="18" charset="0"/>
                <a:cs typeface="Calibri" pitchFamily="34" charset="0"/>
              </a:rPr>
              <a:t>свыше 5000 участников, более 25 вип-гостей, 10 площадок, 25 мероприятий, 100 новых книжных изданий, презентованных и подаренных Саратову, 200 афиш, 300 буклетов с программой фестиваля, 2 светодиодных экрана, подарочные книги-сувениры победителям, ручки Паркер с логотипом вип-гостям и победителям конкурса среди журналистов на лучшее освещение фестиваля, 500 ярко-оранжевых ручек с логотипом «Саратовская осень» для участников активностей, более 200 позитивных откликов СМИ, прямые эфиры с организаторами и гостями фестиваля на телеканалах и радиостанциях, фотоотчеты в сми и соцсетях, активное обсуждение проекта среди саратовцев в соцсетях – надо ли? - надо, что делать, чтобы было лучше и т.д.</a:t>
            </a:r>
          </a:p>
          <a:p>
            <a:pPr algn="just" eaLnBrk="0" hangingPunct="0"/>
            <a:endParaRPr lang="ru-RU" sz="1400">
              <a:solidFill>
                <a:schemeClr val="bg1"/>
              </a:solidFill>
              <a:ea typeface="Times New Roman" pitchFamily="18" charset="0"/>
              <a:cs typeface="Calibri" pitchFamily="34" charset="0"/>
            </a:endParaRPr>
          </a:p>
          <a:p>
            <a:pPr algn="just" eaLnBrk="0" hangingPunct="0"/>
            <a:r>
              <a:rPr lang="ru-RU" sz="1400">
                <a:solidFill>
                  <a:schemeClr val="bg1"/>
                </a:solidFill>
                <a:ea typeface="Times New Roman" pitchFamily="18" charset="0"/>
                <a:cs typeface="Calibri" pitchFamily="34" charset="0"/>
              </a:rPr>
              <a:t>С открытием фестиваль поздравили губернатор Саратовской области Валерий Радаев, Председатель Государственной думы РФ Сергей Нарышкин, с успешным завершением работы – министр культуры РФ Владимир Мединский</a:t>
            </a:r>
            <a:endParaRPr lang="ru-RU">
              <a:solidFill>
                <a:schemeClr val="bg1"/>
              </a:solidFill>
              <a:ea typeface="Times New Roman" pitchFamily="18" charset="0"/>
              <a:cs typeface="Calibri" pitchFamily="34" charset="0"/>
            </a:endParaRPr>
          </a:p>
        </p:txBody>
      </p:sp>
      <p:pic>
        <p:nvPicPr>
          <p:cNvPr id="9222" name="Picture 9" descr="1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476250"/>
            <a:ext cx="4156075" cy="598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D:\Backgrounds_Magenta_color_035596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Прямоугольник 6"/>
          <p:cNvSpPr>
            <a:spLocks noChangeArrowheads="1"/>
          </p:cNvSpPr>
          <p:nvPr/>
        </p:nvSpPr>
        <p:spPr bwMode="auto">
          <a:xfrm>
            <a:off x="1619250" y="260350"/>
            <a:ext cx="49958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chemeClr val="bg1"/>
                </a:solidFill>
                <a:latin typeface="Calibri" pitchFamily="34" charset="0"/>
              </a:rPr>
              <a:t>ИНФОРМАТИВНОСТЬ</a:t>
            </a:r>
            <a:endParaRPr lang="ru-RU" sz="240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1024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5" descr="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4221163"/>
            <a:ext cx="3086100" cy="231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6" descr="F:\фотоотчет Саратовская осень\пресс-конференция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825" y="1268413"/>
            <a:ext cx="4181475" cy="278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7" descr="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725" y="4292600"/>
            <a:ext cx="3452813" cy="230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Picture 8" descr="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475" y="3789363"/>
            <a:ext cx="1711325" cy="282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9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87900" y="115888"/>
            <a:ext cx="4156075" cy="402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D:\Backgrounds_Magenta_color_035596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Прямоугольник 6"/>
          <p:cNvSpPr>
            <a:spLocks noChangeArrowheads="1"/>
          </p:cNvSpPr>
          <p:nvPr/>
        </p:nvSpPr>
        <p:spPr bwMode="auto">
          <a:xfrm>
            <a:off x="1619250" y="333375"/>
            <a:ext cx="309721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chemeClr val="bg1"/>
                </a:solidFill>
                <a:latin typeface="Calibri" pitchFamily="34" charset="0"/>
              </a:rPr>
              <a:t>ВОСТРЕБОВАННОСТЬ</a:t>
            </a:r>
            <a:endParaRPr lang="ru-RU" sz="240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11268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179388" y="1077913"/>
            <a:ext cx="4321175" cy="590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 eaLnBrk="0" hangingPunct="0"/>
            <a:r>
              <a:rPr lang="ru-RU" sz="1400">
                <a:solidFill>
                  <a:schemeClr val="bg1"/>
                </a:solidFill>
                <a:ea typeface="Calibri" pitchFamily="34" charset="0"/>
                <a:cs typeface="Arial" charset="0"/>
              </a:rPr>
              <a:t>В конкурсной программе фестиваля (поэзия, иллюстрации) приняли участие более 1000 участников из 47 регионов России от Красноярска и Норильска до Симферополя, Севастополя, Краснодара, очень много работ пришло из малых городов, рабочих поселков и сел России.</a:t>
            </a:r>
          </a:p>
          <a:p>
            <a:pPr algn="just" eaLnBrk="0" hangingPunct="0"/>
            <a:r>
              <a:rPr lang="ru-RU" sz="1400">
                <a:solidFill>
                  <a:schemeClr val="bg1"/>
                </a:solidFill>
                <a:ea typeface="Calibri" pitchFamily="34" charset="0"/>
                <a:cs typeface="Arial" charset="0"/>
              </a:rPr>
              <a:t>Жюри конкурсов возглавили народный художник России Борис Диодоров, участник более 100 международных выставок призер более 30 международных конкурсов Владимир Буркин (для всех участников бесплатно провел мастер-класс по искусству книжной иллюстрации), член Совета по русскому языку при Президенте РФ профессор, доктор филологических наук, поэт Игорь Волгин. Лучшие 50 работ конкурса книжных иллюстраций составили выставку, открытую в рамках фестиваля. В региональных конкурсных форматах (питчинг, СЛЭМ, областной молодежный брейн-ринг) приняли участие представители практически всех районов Саратовской области. Также в конкурсах и творческих мероприятиях приняли участие авторы из социально-неблагополучных слоев населения и с ограниченными физическими возможностями!</a:t>
            </a:r>
            <a:endParaRPr lang="ru-RU" sz="1400">
              <a:solidFill>
                <a:schemeClr val="bg1"/>
              </a:solidFill>
              <a:cs typeface="Arial" charset="0"/>
            </a:endParaRPr>
          </a:p>
        </p:txBody>
      </p:sp>
      <p:pic>
        <p:nvPicPr>
          <p:cNvPr id="11270" name="Picture 5" descr="F:\фотоотчет Саратовская осень\выставка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476250"/>
            <a:ext cx="4176712" cy="271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7" descr="F:\фотоотчет Саратовская осень\мастер-класс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08513" y="3500438"/>
            <a:ext cx="4200525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D:\Backgrounds_Magenta_color_035596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Прямоугольник 6"/>
          <p:cNvSpPr>
            <a:spLocks noChangeArrowheads="1"/>
          </p:cNvSpPr>
          <p:nvPr/>
        </p:nvSpPr>
        <p:spPr bwMode="auto">
          <a:xfrm>
            <a:off x="1619250" y="333375"/>
            <a:ext cx="33845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chemeClr val="bg1"/>
                </a:solidFill>
                <a:cs typeface="Arial" charset="0"/>
              </a:rPr>
              <a:t>ГОСТЕПРИИМНОСТЬ</a:t>
            </a:r>
          </a:p>
        </p:txBody>
      </p:sp>
      <p:sp>
        <p:nvSpPr>
          <p:cNvPr id="12292" name="Прямоугольник 3"/>
          <p:cNvSpPr>
            <a:spLocks noChangeArrowheads="1"/>
          </p:cNvSpPr>
          <p:nvPr/>
        </p:nvSpPr>
        <p:spPr bwMode="auto">
          <a:xfrm>
            <a:off x="250825" y="1412875"/>
            <a:ext cx="388937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solidFill>
                  <a:schemeClr val="bg1"/>
                </a:solidFill>
                <a:cs typeface="Arial" charset="0"/>
              </a:rPr>
              <a:t>Для иногородних гостей и участников фестиваля была организована культурная программа с посещением музеев, Парка Победы, проездом по двум мостам в город спутник Энгельс…</a:t>
            </a:r>
          </a:p>
          <a:p>
            <a:r>
              <a:rPr lang="ru-RU" sz="1400">
                <a:solidFill>
                  <a:schemeClr val="bg1"/>
                </a:solidFill>
                <a:cs typeface="Arial" charset="0"/>
              </a:rPr>
              <a:t>Завершился фестиваль большим круглым столом, где все участники смогли поделиться впечатлениями и опытом.</a:t>
            </a:r>
          </a:p>
        </p:txBody>
      </p:sp>
      <p:pic>
        <p:nvPicPr>
          <p:cNvPr id="12293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6" descr="1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363" y="549275"/>
            <a:ext cx="4097337" cy="2728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7" descr="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363" y="3644900"/>
            <a:ext cx="4062412" cy="270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6" name="Picture 8" descr="F:\фотоотчет Саратовская осень\круглый стол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388" y="3284538"/>
            <a:ext cx="4610100" cy="307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D:\Backgrounds_Magenta_color_035596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Прямоугольник 6"/>
          <p:cNvSpPr>
            <a:spLocks noChangeArrowheads="1"/>
          </p:cNvSpPr>
          <p:nvPr/>
        </p:nvSpPr>
        <p:spPr bwMode="auto">
          <a:xfrm>
            <a:off x="395288" y="1700213"/>
            <a:ext cx="3240087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chemeClr val="bg1"/>
                </a:solidFill>
                <a:latin typeface="Calibri" pitchFamily="34" charset="0"/>
              </a:rPr>
              <a:t>Контакты</a:t>
            </a:r>
            <a:r>
              <a:rPr lang="ru-RU">
                <a:solidFill>
                  <a:schemeClr val="bg1"/>
                </a:solidFill>
                <a:latin typeface="Calibri" pitchFamily="34" charset="0"/>
              </a:rPr>
              <a:t>:</a:t>
            </a:r>
          </a:p>
          <a:p>
            <a:r>
              <a:rPr lang="ru-RU">
                <a:solidFill>
                  <a:schemeClr val="bg1"/>
                </a:solidFill>
                <a:latin typeface="Calibri" pitchFamily="34" charset="0"/>
              </a:rPr>
              <a:t>Соколова Ирина Евгеньевна</a:t>
            </a:r>
          </a:p>
          <a:p>
            <a:r>
              <a:rPr lang="en-US">
                <a:solidFill>
                  <a:schemeClr val="bg1"/>
                </a:solidFill>
                <a:latin typeface="Calibri" pitchFamily="34" charset="0"/>
              </a:rPr>
              <a:t>Pr-</a:t>
            </a:r>
            <a:r>
              <a:rPr lang="ru-RU">
                <a:solidFill>
                  <a:schemeClr val="bg1"/>
                </a:solidFill>
                <a:latin typeface="Calibri" pitchFamily="34" charset="0"/>
              </a:rPr>
              <a:t>директор фестиваля</a:t>
            </a:r>
          </a:p>
          <a:p>
            <a:r>
              <a:rPr lang="ru-RU">
                <a:solidFill>
                  <a:schemeClr val="bg1"/>
                </a:solidFill>
                <a:latin typeface="Calibri" pitchFamily="34" charset="0"/>
              </a:rPr>
              <a:t>8(917)304-40-13</a:t>
            </a:r>
          </a:p>
          <a:p>
            <a:r>
              <a:rPr lang="en-US">
                <a:solidFill>
                  <a:schemeClr val="bg1"/>
                </a:solidFill>
                <a:latin typeface="Calibri" pitchFamily="34" charset="0"/>
              </a:rPr>
              <a:t>futuretheatre@mail.ru</a:t>
            </a:r>
            <a:endParaRPr lang="ru-RU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6" name="Прямоугольник 3"/>
          <p:cNvSpPr>
            <a:spLocks noChangeArrowheads="1"/>
          </p:cNvSpPr>
          <p:nvPr/>
        </p:nvSpPr>
        <p:spPr bwMode="auto">
          <a:xfrm>
            <a:off x="642938" y="2933700"/>
            <a:ext cx="77866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  <a:defRPr/>
            </a:pPr>
            <a:endParaRPr lang="ru-RU" dirty="0">
              <a:latin typeface="+mn-lt"/>
            </a:endParaRPr>
          </a:p>
        </p:txBody>
      </p:sp>
      <p:pic>
        <p:nvPicPr>
          <p:cNvPr id="13317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8" name="Прямоугольник 6"/>
          <p:cNvSpPr>
            <a:spLocks noChangeArrowheads="1"/>
          </p:cNvSpPr>
          <p:nvPr/>
        </p:nvSpPr>
        <p:spPr bwMode="auto">
          <a:xfrm>
            <a:off x="3276600" y="188913"/>
            <a:ext cx="5688013" cy="834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chemeClr val="bg1"/>
                </a:solidFill>
                <a:latin typeface="Calibri" pitchFamily="34" charset="0"/>
              </a:rPr>
              <a:t>СМИ О ПРОЕКТЕ:</a:t>
            </a:r>
          </a:p>
          <a:p>
            <a:r>
              <a:rPr lang="ru-RU" sz="1200" u="sng">
                <a:solidFill>
                  <a:schemeClr val="bg1"/>
                </a:solidFill>
                <a:hlinkClick r:id="rId4"/>
              </a:rPr>
              <a:t>https://www.youtube.com/watch?v=ECgt5hmRW6w</a:t>
            </a:r>
            <a:endParaRPr lang="ru-RU" sz="1200">
              <a:solidFill>
                <a:schemeClr val="bg1"/>
              </a:solidFill>
            </a:endParaRPr>
          </a:p>
          <a:p>
            <a:r>
              <a:rPr lang="ru-RU" sz="1200" u="sng">
                <a:solidFill>
                  <a:schemeClr val="bg1"/>
                </a:solidFill>
                <a:hlinkClick r:id="rId5"/>
              </a:rPr>
              <a:t>https://www.youtube.com/watch?v=06hbOpbgOLQ</a:t>
            </a:r>
            <a:endParaRPr lang="ru-RU" sz="1200">
              <a:solidFill>
                <a:schemeClr val="bg1"/>
              </a:solidFill>
            </a:endParaRPr>
          </a:p>
          <a:p>
            <a:r>
              <a:rPr lang="ru-RU" sz="1200" u="sng">
                <a:solidFill>
                  <a:schemeClr val="bg1"/>
                </a:solidFill>
                <a:hlinkClick r:id="rId6"/>
              </a:rPr>
              <a:t>https://www.youtube.com/watch?v=blto4jGKXv0</a:t>
            </a:r>
            <a:endParaRPr lang="ru-RU" sz="1200" u="sng">
              <a:solidFill>
                <a:schemeClr val="bg1"/>
              </a:solidFill>
            </a:endParaRPr>
          </a:p>
          <a:p>
            <a:r>
              <a:rPr lang="ru-RU" sz="1200" u="sng">
                <a:solidFill>
                  <a:schemeClr val="bg1"/>
                </a:solidFill>
                <a:hlinkClick r:id="rId7"/>
              </a:rPr>
              <a:t>http://www.prov-telegraf.ru/novosti/06-oct-2015-i16570-uchastniki-saratovskoy-oseni-p</a:t>
            </a:r>
            <a:endParaRPr lang="ru-RU" sz="1200">
              <a:solidFill>
                <a:schemeClr val="bg1"/>
              </a:solidFill>
            </a:endParaRPr>
          </a:p>
          <a:p>
            <a:r>
              <a:rPr lang="ru-RU" sz="1200" u="sng">
                <a:solidFill>
                  <a:schemeClr val="bg1"/>
                </a:solidFill>
                <a:hlinkClick r:id="rId8"/>
              </a:rPr>
              <a:t>http://www.vzsar.ru/news/2015/10/06/sergei-naryshkin-poprivetstvoval-ychastnikov-festivalya-saratovskaya-osen.html</a:t>
            </a:r>
            <a:endParaRPr lang="ru-RU" sz="1200">
              <a:solidFill>
                <a:schemeClr val="bg1"/>
              </a:solidFill>
            </a:endParaRPr>
          </a:p>
          <a:p>
            <a:r>
              <a:rPr lang="ru-RU" sz="1200" u="sng">
                <a:solidFill>
                  <a:schemeClr val="bg1"/>
                </a:solidFill>
                <a:hlinkClick r:id="rId9"/>
              </a:rPr>
              <a:t>http://novosti-saratova.ru/vladimir-medinskiy.html</a:t>
            </a:r>
            <a:endParaRPr lang="ru-RU" sz="1200">
              <a:solidFill>
                <a:schemeClr val="bg1"/>
              </a:solidFill>
            </a:endParaRPr>
          </a:p>
          <a:p>
            <a:r>
              <a:rPr lang="ru-RU" sz="1200" u="sng">
                <a:solidFill>
                  <a:schemeClr val="bg1"/>
                </a:solidFill>
                <a:hlinkClick r:id="rId10"/>
              </a:rPr>
              <a:t>http://izvestia64.ru/news/202410-saratovskuyu-osen-s-uspeshnym-zaversheniem-pozdravil-ministr-kultury-rossii-vladimir-medinskiy.html</a:t>
            </a:r>
            <a:endParaRPr lang="ru-RU" sz="1200" u="sng">
              <a:solidFill>
                <a:schemeClr val="bg1"/>
              </a:solidFill>
            </a:endParaRPr>
          </a:p>
          <a:p>
            <a:r>
              <a:rPr lang="ru-RU" sz="1200" u="sng">
                <a:solidFill>
                  <a:schemeClr val="bg1"/>
                </a:solidFill>
                <a:hlinkClick r:id="rId11"/>
              </a:rPr>
              <a:t>http://fn-volga.ru/news/view/id/40116</a:t>
            </a:r>
            <a:endParaRPr lang="ru-RU" sz="1200">
              <a:solidFill>
                <a:schemeClr val="bg1"/>
              </a:solidFill>
            </a:endParaRPr>
          </a:p>
          <a:p>
            <a:r>
              <a:rPr lang="ru-RU" sz="1200" u="sng">
                <a:solidFill>
                  <a:schemeClr val="bg1"/>
                </a:solidFill>
                <a:hlinkClick r:id="rId12"/>
              </a:rPr>
              <a:t>http://www.sarnovosti.ru/news.php?ID=28597</a:t>
            </a:r>
            <a:endParaRPr lang="ru-RU" sz="1200">
              <a:solidFill>
                <a:schemeClr val="bg1"/>
              </a:solidFill>
            </a:endParaRPr>
          </a:p>
          <a:p>
            <a:r>
              <a:rPr lang="ru-RU" sz="1200" u="sng">
                <a:solidFill>
                  <a:schemeClr val="bg1"/>
                </a:solidFill>
                <a:hlinkClick r:id="rId13"/>
              </a:rPr>
              <a:t>http://saratov.gov.ru/news/meropriyatiya_pervogo_literaturno_muzykalnogo_festivalya_saratovskaya_osen_prokhodyat_na_vedushchikh/</a:t>
            </a:r>
            <a:endParaRPr lang="ru-RU" sz="1200">
              <a:solidFill>
                <a:schemeClr val="bg1"/>
              </a:solidFill>
            </a:endParaRPr>
          </a:p>
          <a:p>
            <a:r>
              <a:rPr lang="ru-RU" sz="1200" u="sng">
                <a:solidFill>
                  <a:schemeClr val="bg1"/>
                </a:solidFill>
                <a:hlinkClick r:id="rId14"/>
              </a:rPr>
              <a:t>http://video.sarbc.ru/video/5044.html</a:t>
            </a:r>
            <a:endParaRPr lang="ru-RU" sz="1200">
              <a:solidFill>
                <a:schemeClr val="bg1"/>
              </a:solidFill>
            </a:endParaRPr>
          </a:p>
          <a:p>
            <a:r>
              <a:rPr lang="ru-RU" sz="1200" u="sng">
                <a:solidFill>
                  <a:schemeClr val="bg1"/>
                </a:solidFill>
                <a:hlinkClick r:id="rId15"/>
              </a:rPr>
              <a:t>http://video.sarbc.ru/video/5045.html</a:t>
            </a:r>
            <a:endParaRPr lang="ru-RU" sz="1200">
              <a:solidFill>
                <a:schemeClr val="bg1"/>
              </a:solidFill>
            </a:endParaRPr>
          </a:p>
          <a:p>
            <a:r>
              <a:rPr lang="ru-RU" sz="1200" u="sng">
                <a:solidFill>
                  <a:schemeClr val="bg1"/>
                </a:solidFill>
                <a:hlinkClick r:id="rId16"/>
              </a:rPr>
              <a:t>http://nversia.ru/news/view/id/74690</a:t>
            </a:r>
            <a:endParaRPr lang="ru-RU" sz="1200">
              <a:solidFill>
                <a:schemeClr val="bg1"/>
              </a:solidFill>
            </a:endParaRPr>
          </a:p>
          <a:p>
            <a:r>
              <a:rPr lang="ru-RU" sz="1200" u="sng">
                <a:solidFill>
                  <a:schemeClr val="bg1"/>
                </a:solidFill>
                <a:hlinkClick r:id="rId17"/>
              </a:rPr>
              <a:t>http://fn-volga.ru/news/view/id/40198</a:t>
            </a:r>
            <a:endParaRPr lang="ru-RU" sz="1200">
              <a:solidFill>
                <a:schemeClr val="bg1"/>
              </a:solidFill>
            </a:endParaRPr>
          </a:p>
          <a:p>
            <a:r>
              <a:rPr lang="ru-RU" sz="1200" u="sng">
                <a:solidFill>
                  <a:schemeClr val="bg1"/>
                </a:solidFill>
                <a:hlinkClick r:id="rId18"/>
              </a:rPr>
              <a:t>http://gtrk-saratov.ru/news/v_saratovskom_teatre_opery_i_balety_otkrylsya_festival_saratovskaya_osen/</a:t>
            </a:r>
            <a:endParaRPr lang="ru-RU" sz="1200">
              <a:solidFill>
                <a:schemeClr val="bg1"/>
              </a:solidFill>
            </a:endParaRPr>
          </a:p>
          <a:p>
            <a:r>
              <a:rPr lang="ru-RU" sz="1200" u="sng">
                <a:solidFill>
                  <a:schemeClr val="bg1"/>
                </a:solidFill>
                <a:hlinkClick r:id="rId19"/>
              </a:rPr>
              <a:t>http://www.saroblnews.ru/news-archive/i51813-v-saratove-otkrylsya-literaturno-muzykalnyi</a:t>
            </a:r>
            <a:endParaRPr lang="ru-RU" sz="1200">
              <a:solidFill>
                <a:schemeClr val="bg1"/>
              </a:solidFill>
            </a:endParaRPr>
          </a:p>
          <a:p>
            <a:r>
              <a:rPr lang="ru-RU" sz="1200" u="sng">
                <a:solidFill>
                  <a:schemeClr val="bg1"/>
                </a:solidFill>
                <a:hlinkClick r:id="rId20"/>
              </a:rPr>
              <a:t>http://novosti-saratova.ru/v-saratov-priehal-knyaz-iz-evropyi.html</a:t>
            </a:r>
            <a:endParaRPr lang="ru-RU" sz="1200">
              <a:solidFill>
                <a:schemeClr val="bg1"/>
              </a:solidFill>
            </a:endParaRPr>
          </a:p>
          <a:p>
            <a:r>
              <a:rPr lang="ru-RU" sz="1200" u="sng">
                <a:solidFill>
                  <a:schemeClr val="bg1"/>
                </a:solidFill>
                <a:hlinkClick r:id="rId21"/>
              </a:rPr>
              <a:t>http://gtrk-saratov.ru/news/saratovskaya_osen_prihodit_v_oktyabre1/?year=2015&amp;month=10&amp;day=1</a:t>
            </a:r>
            <a:endParaRPr lang="ru-RU" sz="1200" u="sng">
              <a:solidFill>
                <a:schemeClr val="bg1"/>
              </a:solidFill>
            </a:endParaRPr>
          </a:p>
          <a:p>
            <a:r>
              <a:rPr lang="ru-RU" sz="1200" u="sng">
                <a:hlinkClick r:id="rId22"/>
              </a:rPr>
              <a:t>http://fn-volga.ru/news/view/id/39961</a:t>
            </a:r>
            <a:endParaRPr lang="ru-RU" sz="1200"/>
          </a:p>
          <a:p>
            <a:r>
              <a:rPr lang="ru-RU" sz="1200" u="sng">
                <a:hlinkClick r:id="rId23"/>
              </a:rPr>
              <a:t>http://www.riasar.ru/news/item/35202-prodolzhaetsya-festival-saratovskaya-osen</a:t>
            </a:r>
            <a:endParaRPr lang="ru-RU" sz="1200"/>
          </a:p>
          <a:p>
            <a:r>
              <a:rPr lang="ru-RU" sz="1200" u="sng">
                <a:hlinkClick r:id="rId24"/>
              </a:rPr>
              <a:t>http://gazetaigraem.ru/a24201505</a:t>
            </a:r>
            <a:endParaRPr lang="ru-RU" sz="1200"/>
          </a:p>
          <a:p>
            <a:r>
              <a:rPr lang="ru-RU" sz="1200" u="sng">
                <a:hlinkClick r:id="rId25"/>
              </a:rPr>
              <a:t>http://riasar.ru/news/item/35233-yuliya-belokhvostova-vazhno-byt-gotovym-k-kritike</a:t>
            </a:r>
            <a:endParaRPr lang="ru-RU" sz="1200"/>
          </a:p>
          <a:p>
            <a:r>
              <a:rPr lang="ru-RU" sz="1200" u="sng">
                <a:hlinkClick r:id="rId26"/>
              </a:rPr>
              <a:t>http://www.sarnovosti.ru/mnews.php?ID=28632</a:t>
            </a:r>
            <a:endParaRPr lang="ru-RU" sz="1200"/>
          </a:p>
          <a:p>
            <a:r>
              <a:rPr lang="ru-RU" sz="1200" u="sng">
                <a:hlinkClick r:id="rId27"/>
              </a:rPr>
              <a:t>http://fn-volga.ru/news/view/id/39457</a:t>
            </a:r>
            <a:endParaRPr lang="ru-RU" sz="1200"/>
          </a:p>
          <a:p>
            <a:endParaRPr lang="ru-RU" sz="1400" u="sng"/>
          </a:p>
          <a:p>
            <a:endParaRPr lang="ru-RU" sz="1400"/>
          </a:p>
          <a:p>
            <a:endParaRPr lang="ru-RU" b="1">
              <a:solidFill>
                <a:schemeClr val="bg1"/>
              </a:solidFill>
              <a:latin typeface="Calibri" pitchFamily="34" charset="0"/>
            </a:endParaRPr>
          </a:p>
          <a:p>
            <a:endParaRPr lang="ru-RU" b="1">
              <a:solidFill>
                <a:schemeClr val="bg1"/>
              </a:solidFill>
              <a:latin typeface="Calibri" pitchFamily="34" charset="0"/>
            </a:endParaRPr>
          </a:p>
          <a:p>
            <a:endParaRPr lang="ru-RU" b="1">
              <a:solidFill>
                <a:schemeClr val="bg1"/>
              </a:solidFill>
              <a:latin typeface="Calibri" pitchFamily="34" charset="0"/>
            </a:endParaRPr>
          </a:p>
          <a:p>
            <a:endParaRPr lang="ru-RU" sz="1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smtClean="0"/>
              <a:t>Информация для жюри конкурса </a:t>
            </a:r>
            <a:r>
              <a:rPr lang="en-US" sz="2000" b="1" smtClean="0"/>
              <a:t>Event-</a:t>
            </a:r>
            <a:r>
              <a:rPr lang="ru-RU" sz="2000" b="1" smtClean="0"/>
              <a:t>Прорыв</a:t>
            </a:r>
            <a:endParaRPr lang="ru-RU" sz="2000" b="1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6N</a:t>
            </a:r>
            <a:r>
              <a:rPr lang="ru-RU" b="1" dirty="0" smtClean="0">
                <a:solidFill>
                  <a:srgbClr val="FF0000"/>
                </a:solidFill>
              </a:rPr>
              <a:t> 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478</TotalTime>
  <Words>1248</Words>
  <Application>Microsoft Office PowerPoint</Application>
  <PresentationFormat>Экран (4:3)</PresentationFormat>
  <Paragraphs>93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Calibri</vt:lpstr>
      <vt:lpstr>Times New Roman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Дмитрий</dc:creator>
  <cp:lastModifiedBy>Сергей</cp:lastModifiedBy>
  <cp:revision>67</cp:revision>
  <dcterms:modified xsi:type="dcterms:W3CDTF">2016-02-28T17:31:35Z</dcterms:modified>
</cp:coreProperties>
</file>