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91" r:id="rId5"/>
    <p:sldId id="292" r:id="rId6"/>
    <p:sldId id="294" r:id="rId7"/>
    <p:sldId id="295" r:id="rId8"/>
    <p:sldId id="296" r:id="rId9"/>
    <p:sldId id="297" r:id="rId10"/>
    <p:sldId id="300" r:id="rId11"/>
    <p:sldId id="301" r:id="rId12"/>
    <p:sldId id="302" r:id="rId13"/>
    <p:sldId id="286" r:id="rId14"/>
    <p:sldId id="288" r:id="rId15"/>
    <p:sldId id="30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3300"/>
    <a:srgbClr val="B5D065"/>
    <a:srgbClr val="84BC5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80956-F767-4A0B-A5DA-056A0EA2EA7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382CA-FA03-4C56-9F46-E468F073EC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63840-0EFE-4E79-9A98-FE354D9D1D13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88402-496F-44E6-B7F1-415309F563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A4058-47BA-4678-92B1-32774F2A3D6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70019-788B-4D83-9C31-E19EC2EAD1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642B2-AFA9-4869-A37C-CC17BB1E123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8ECB9-08F7-4C86-8288-0D36C3E9A1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2D167-4904-4793-A4B5-63AE8680538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8F770-1592-4F3F-A436-E91A3126FA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51D47-499B-43FA-AFC1-8AC8AD2379E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CF1BD-4FA2-475F-98F3-81FEF2F25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A78C8-922A-453D-9C2F-1542DB3F019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4C712-2C80-4027-8D13-FD9B7420C9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7A2CA-1E4A-4959-B9F9-C8F7562EB561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A596B-9D30-4FFA-BBFD-A36A56AD91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6A248-C1A8-499B-874C-243297BC1D9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BE0B8-00EE-47DF-88EC-EF023ABEC7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63350-2426-4648-9D31-C3FA19164B1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032E8-CB1F-4DBF-BA4C-9D85D44A26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FD5AB-9563-4DF5-A82F-82037DEA6B33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963B6-F276-418A-B949-983B64B32E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DC7F476-F286-4A83-A748-7A55C66822F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2EFE25-950C-4D5E-ADE5-385934F9FF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.jpeg"/><Relationship Id="rId4" Type="http://schemas.openxmlformats.org/officeDocument/2006/relationships/image" Target="../media/image7.jpe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__________Microsoft_Office_Excel1.xls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79575" y="1277938"/>
            <a:ext cx="5919788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663300"/>
                </a:solidFill>
                <a:latin typeface="+mn-lt"/>
              </a:rPr>
              <a:t>Номинация: </a:t>
            </a: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лучшее мероприятие в сфере событийного туризма</a:t>
            </a: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Фестиваль кулинарного искусства «</a:t>
            </a:r>
            <a:r>
              <a:rPr lang="ru-RU" dirty="0" err="1">
                <a:solidFill>
                  <a:srgbClr val="663300"/>
                </a:solidFill>
                <a:latin typeface="+mn-lt"/>
              </a:rPr>
              <a:t>Арзамасский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 луг»</a:t>
            </a:r>
          </a:p>
        </p:txBody>
      </p:sp>
      <p:pic>
        <p:nvPicPr>
          <p:cNvPr id="2053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150" y="2478088"/>
            <a:ext cx="5113338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250825" y="1252538"/>
            <a:ext cx="7416800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solidFill>
                  <a:srgbClr val="7030A0"/>
                </a:solidFill>
                <a:latin typeface="Calibri" pitchFamily="34" charset="0"/>
              </a:rPr>
              <a:t>ЗАКАЗЧИК</a:t>
            </a:r>
            <a:r>
              <a:rPr lang="ru-RU" altLang="ru-RU">
                <a:solidFill>
                  <a:srgbClr val="663300"/>
                </a:solidFill>
                <a:latin typeface="Calibri" pitchFamily="34" charset="0"/>
              </a:rPr>
              <a:t>: Арзамасский приборостроительный завод имени </a:t>
            </a:r>
          </a:p>
          <a:p>
            <a:r>
              <a:rPr lang="ru-RU" altLang="ru-RU">
                <a:solidFill>
                  <a:srgbClr val="663300"/>
                </a:solidFill>
                <a:latin typeface="Calibri" pitchFamily="34" charset="0"/>
              </a:rPr>
              <a:t>П.И. Пландина</a:t>
            </a:r>
          </a:p>
          <a:p>
            <a:endParaRPr lang="ru-RU" altLang="ru-RU">
              <a:latin typeface="Calibri" pitchFamily="34" charset="0"/>
            </a:endParaRPr>
          </a:p>
          <a:p>
            <a:r>
              <a:rPr lang="ru-RU" altLang="ru-RU" b="1">
                <a:solidFill>
                  <a:srgbClr val="7030A0"/>
                </a:solidFill>
                <a:latin typeface="Calibri" pitchFamily="34" charset="0"/>
              </a:rPr>
              <a:t>ТИП МЕРОПРИЯТИЯ</a:t>
            </a:r>
            <a:r>
              <a:rPr lang="ru-RU" altLang="ru-RU">
                <a:solidFill>
                  <a:srgbClr val="663300"/>
                </a:solidFill>
                <a:latin typeface="Calibri" pitchFamily="34" charset="0"/>
              </a:rPr>
              <a:t>: кулинарный фестиваль</a:t>
            </a:r>
          </a:p>
          <a:p>
            <a:endParaRPr lang="ru-RU" altLang="ru-RU">
              <a:latin typeface="Calibri" pitchFamily="34" charset="0"/>
            </a:endParaRPr>
          </a:p>
          <a:p>
            <a:r>
              <a:rPr lang="ru-RU" altLang="ru-RU" b="1">
                <a:solidFill>
                  <a:srgbClr val="7030A0"/>
                </a:solidFill>
                <a:latin typeface="Calibri" pitchFamily="34" charset="0"/>
              </a:rPr>
              <a:t>КОЛИЧЕСТВО ЧЕЛОВЕК</a:t>
            </a:r>
            <a:r>
              <a:rPr lang="ru-RU" altLang="ru-RU">
                <a:solidFill>
                  <a:srgbClr val="663300"/>
                </a:solidFill>
                <a:latin typeface="Calibri" pitchFamily="34" charset="0"/>
              </a:rPr>
              <a:t>:</a:t>
            </a:r>
            <a:r>
              <a:rPr lang="ru-RU" altLang="ru-RU" b="1">
                <a:solidFill>
                  <a:srgbClr val="663300"/>
                </a:solidFill>
                <a:latin typeface="Calibri" pitchFamily="34" charset="0"/>
              </a:rPr>
              <a:t> </a:t>
            </a:r>
            <a:r>
              <a:rPr lang="ru-RU" altLang="ru-RU">
                <a:solidFill>
                  <a:srgbClr val="663300"/>
                </a:solidFill>
                <a:latin typeface="Calibri" pitchFamily="34" charset="0"/>
              </a:rPr>
              <a:t>4000 человек</a:t>
            </a:r>
          </a:p>
          <a:p>
            <a:endParaRPr lang="ru-RU" altLang="ru-RU">
              <a:latin typeface="Calibri" pitchFamily="34" charset="0"/>
            </a:endParaRPr>
          </a:p>
          <a:p>
            <a:r>
              <a:rPr lang="ru-RU" altLang="ru-RU" b="1">
                <a:solidFill>
                  <a:srgbClr val="7030A0"/>
                </a:solidFill>
                <a:latin typeface="Calibri" pitchFamily="34" charset="0"/>
              </a:rPr>
              <a:t>МЕСТО ПРОВЕДЕНИЯ</a:t>
            </a:r>
            <a:r>
              <a:rPr lang="ru-RU" altLang="ru-RU">
                <a:solidFill>
                  <a:srgbClr val="663300"/>
                </a:solidFill>
                <a:latin typeface="Calibri" pitchFamily="34" charset="0"/>
              </a:rPr>
              <a:t>: профилакторий «Морозовский», Арзамасский район</a:t>
            </a:r>
          </a:p>
          <a:p>
            <a:endParaRPr lang="ru-RU" altLang="ru-RU">
              <a:latin typeface="Calibri" pitchFamily="34" charset="0"/>
            </a:endParaRPr>
          </a:p>
          <a:p>
            <a:r>
              <a:rPr lang="ru-RU" altLang="ru-RU" b="1">
                <a:solidFill>
                  <a:srgbClr val="7030A0"/>
                </a:solidFill>
                <a:latin typeface="Calibri" pitchFamily="34" charset="0"/>
              </a:rPr>
              <a:t>ПОДРЯДЧИКИ</a:t>
            </a:r>
            <a:r>
              <a:rPr lang="ru-RU" altLang="ru-RU">
                <a:solidFill>
                  <a:srgbClr val="663300"/>
                </a:solidFill>
                <a:latin typeface="Calibri" pitchFamily="34" charset="0"/>
              </a:rPr>
              <a:t>: ДК РИТМ (звуковое и световое оборудование), Светомузыка (сцена), «Атмосфера» (шатры, палатки, мебель, детский городок), «Мастер Групп» (салют), КИТ (поварское оборудование)</a:t>
            </a:r>
          </a:p>
          <a:p>
            <a:endParaRPr lang="ru-RU" altLang="ru-RU">
              <a:latin typeface="Calibri" pitchFamily="34" charset="0"/>
            </a:endParaRPr>
          </a:p>
          <a:p>
            <a:r>
              <a:rPr lang="ru-RU" altLang="ru-RU" b="1">
                <a:solidFill>
                  <a:srgbClr val="7030A0"/>
                </a:solidFill>
                <a:latin typeface="Calibri" pitchFamily="34" charset="0"/>
              </a:rPr>
              <a:t>ДАТА</a:t>
            </a:r>
            <a:r>
              <a:rPr lang="ru-RU" altLang="ru-RU">
                <a:solidFill>
                  <a:srgbClr val="663300"/>
                </a:solidFill>
                <a:latin typeface="Calibri" pitchFamily="34" charset="0"/>
              </a:rPr>
              <a:t>: 30 мая 2015г.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50825" y="1268413"/>
            <a:ext cx="7416800" cy="44688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ЦЕЛИ: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n-lt"/>
                <a:cs typeface="Arial" pitchFamily="34" charset="0"/>
              </a:rPr>
              <a:t>   </a:t>
            </a:r>
            <a:r>
              <a:rPr lang="ru-RU" dirty="0">
                <a:solidFill>
                  <a:srgbClr val="663300"/>
                </a:solidFill>
                <a:latin typeface="+mj-lt"/>
                <a:cs typeface="Arial" pitchFamily="34" charset="0"/>
              </a:rPr>
              <a:t>Формирование и развитие туристической традиции в регионе;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j-lt"/>
                <a:cs typeface="Arial" pitchFamily="34" charset="0"/>
              </a:rPr>
              <a:t>   Позиционирование Арзамаса, как культурно-исторического центра;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j-lt"/>
                <a:cs typeface="Arial" pitchFamily="34" charset="0"/>
              </a:rPr>
              <a:t>   Создание кулинарного события регионального масштаба;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j-lt"/>
                <a:cs typeface="Arial" pitchFamily="34" charset="0"/>
              </a:rPr>
              <a:t>   Увеличение узнаваемости профилактория «Морозовский».</a:t>
            </a:r>
          </a:p>
          <a:p>
            <a:pPr>
              <a:defRPr/>
            </a:pPr>
            <a:endParaRPr lang="ru-RU" b="1" dirty="0">
              <a:solidFill>
                <a:srgbClr val="7030A0"/>
              </a:solidFill>
              <a:latin typeface="+mj-lt"/>
              <a:cs typeface="Arial" pitchFamily="34" charset="0"/>
            </a:endParaRPr>
          </a:p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j-lt"/>
              </a:rPr>
              <a:t>АУДИТОРИЯ: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j-lt"/>
              </a:rPr>
              <a:t>Жители Арзамаса, соседних областных районов, Нижнего Новгорода, жители соседних областей и республик, интересующие историей области, культурными событиями, которые происходят в регионе;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j-lt"/>
              </a:rPr>
              <a:t>Профессиональное поварское сообщество;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j-lt"/>
              </a:rPr>
              <a:t>Семьи с детьми. </a:t>
            </a:r>
          </a:p>
          <a:p>
            <a:pPr>
              <a:defRPr/>
            </a:pPr>
            <a:endParaRPr lang="ru-RU" b="1" dirty="0">
              <a:solidFill>
                <a:srgbClr val="7030A0"/>
              </a:solidFill>
              <a:latin typeface="+mn-lt"/>
            </a:endParaRPr>
          </a:p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БЮДЖЕТ:  </a:t>
            </a: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2 млн. рублей, из них АПЗ – 50%, продажа билетов – 25%, спонсоры и партнеры – 20%, сдача в аренду торговых мест – 5%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246063" y="1258888"/>
            <a:ext cx="7421562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b="1" dirty="0" smtClean="0">
                <a:solidFill>
                  <a:srgbClr val="7030A0"/>
                </a:solidFill>
              </a:rPr>
              <a:t>РЕШЕНИЕ</a:t>
            </a:r>
            <a:r>
              <a:rPr lang="ru-RU" dirty="0" smtClean="0"/>
              <a:t>:</a:t>
            </a: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п</a:t>
            </a:r>
            <a:r>
              <a:rPr lang="ru-RU" dirty="0" smtClean="0">
                <a:solidFill>
                  <a:srgbClr val="663300"/>
                </a:solidFill>
                <a:latin typeface="+mn-lt"/>
              </a:rPr>
              <a:t>роведение на территории профилактория «Морозовский» разноплановый фестиваль, который опирался бы на легенды и историю города Арзамаса, но ориентировался бы на широкую семейную аудиторию. Мероприятие строится из нескольких частей:</a:t>
            </a:r>
          </a:p>
          <a:p>
            <a:pPr>
              <a:defRPr/>
            </a:pPr>
            <a:endParaRPr lang="ru-RU" dirty="0" smtClean="0">
              <a:solidFill>
                <a:srgbClr val="663300"/>
              </a:solidFill>
              <a:latin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solidFill>
                  <a:srgbClr val="663300"/>
                </a:solidFill>
                <a:latin typeface="+mn-lt"/>
              </a:rPr>
              <a:t>профессиональный кулинарный конкурс. На него собираются повара-профессионалы, которые готовят в режиме реального времени и главный ингредиент их блюд – мясо гуся;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solidFill>
                  <a:srgbClr val="663300"/>
                </a:solidFill>
                <a:latin typeface="+mn-lt"/>
              </a:rPr>
              <a:t>ярмарка мастеров, которая знакомит с традиционными ремеслами не только </a:t>
            </a:r>
            <a:r>
              <a:rPr lang="ru-RU" dirty="0" err="1" smtClean="0">
                <a:solidFill>
                  <a:srgbClr val="663300"/>
                </a:solidFill>
                <a:latin typeface="+mn-lt"/>
              </a:rPr>
              <a:t>Арзамасского</a:t>
            </a:r>
            <a:r>
              <a:rPr lang="ru-RU" dirty="0" smtClean="0">
                <a:solidFill>
                  <a:srgbClr val="663300"/>
                </a:solidFill>
                <a:latin typeface="+mn-lt"/>
              </a:rPr>
              <a:t> района, но и всей Нижегородской области;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solidFill>
                  <a:srgbClr val="663300"/>
                </a:solidFill>
                <a:latin typeface="+mn-lt"/>
              </a:rPr>
              <a:t>развлекательная музыкальная программа на большой сцене. В течение всего фестивального дня выступают фольклорные коллективы Нижегородской области и ближайших регионов, а заканчивается концерт выступлением </a:t>
            </a:r>
            <a:r>
              <a:rPr lang="ru-RU" dirty="0" err="1" smtClean="0">
                <a:solidFill>
                  <a:srgbClr val="663300"/>
                </a:solidFill>
                <a:latin typeface="+mn-lt"/>
              </a:rPr>
              <a:t>хедлайнера</a:t>
            </a:r>
            <a:r>
              <a:rPr lang="ru-RU" dirty="0" smtClean="0">
                <a:solidFill>
                  <a:srgbClr val="663300"/>
                </a:solidFill>
                <a:latin typeface="+mn-lt"/>
              </a:rPr>
              <a:t> (известная российская группа).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одержимое 2"/>
          <p:cNvSpPr txBox="1">
            <a:spLocks/>
          </p:cNvSpPr>
          <p:nvPr/>
        </p:nvSpPr>
        <p:spPr>
          <a:xfrm>
            <a:off x="242888" y="1670050"/>
            <a:ext cx="3608387" cy="2305050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  <a:defRPr/>
            </a:pPr>
            <a:r>
              <a:rPr lang="ru-RU" sz="3800" b="1" dirty="0" smtClean="0">
                <a:solidFill>
                  <a:srgbClr val="7030A0"/>
                </a:solidFill>
                <a:cs typeface="Arial" pitchFamily="34" charset="0"/>
              </a:rPr>
              <a:t>Это проект о:</a:t>
            </a:r>
            <a:endParaRPr lang="ru-RU" sz="3800" dirty="0" smtClean="0">
              <a:solidFill>
                <a:srgbClr val="7030A0"/>
              </a:solidFill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3800" dirty="0" smtClean="0">
                <a:solidFill>
                  <a:srgbClr val="6A3824"/>
                </a:solidFill>
                <a:cs typeface="Arial" pitchFamily="34" charset="0"/>
              </a:rPr>
              <a:t>вкусной и здоровой пище;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3800" dirty="0" smtClean="0">
                <a:solidFill>
                  <a:srgbClr val="6A3824"/>
                </a:solidFill>
                <a:cs typeface="Arial" pitchFamily="34" charset="0"/>
              </a:rPr>
              <a:t>традициях ее приготовления и подачи;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3800" dirty="0" smtClean="0">
                <a:solidFill>
                  <a:srgbClr val="6A3824"/>
                </a:solidFill>
                <a:cs typeface="Arial" pitchFamily="34" charset="0"/>
              </a:rPr>
              <a:t>людях, которые любят и умеют готовить;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3800" dirty="0" smtClean="0">
                <a:solidFill>
                  <a:srgbClr val="6A3824"/>
                </a:solidFill>
                <a:cs typeface="Arial" pitchFamily="34" charset="0"/>
              </a:rPr>
              <a:t>достижениях народной культуры и промыслов.</a:t>
            </a:r>
          </a:p>
          <a:p>
            <a:pPr>
              <a:buFontTx/>
              <a:buChar char="-"/>
              <a:defRPr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  <a:defRPr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50825" y="1268413"/>
            <a:ext cx="446405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КОНЦЕПЦИЯ МЕРОПРИЯТИЯ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2888" y="3802063"/>
            <a:ext cx="7424737" cy="11398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ПОЗИЦИОНИРОВАНИЕ:</a:t>
            </a:r>
          </a:p>
          <a:p>
            <a:pPr>
              <a:defRPr/>
            </a:pPr>
            <a:r>
              <a:rPr lang="ru-RU" dirty="0">
                <a:solidFill>
                  <a:srgbClr val="6A3824"/>
                </a:solidFill>
                <a:latin typeface="+mn-lt"/>
                <a:cs typeface="Arial" pitchFamily="34" charset="0"/>
              </a:rPr>
              <a:t>Первый и единственный кулинарный фестиваль в Нижегородской области, сочетающий насыщенную программу для профессиональных поваров и обширную развлекательную часть для отдыха всей семьей.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60813" y="1670050"/>
            <a:ext cx="3706812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Это проект для ЛЮДЕЙ, которые:</a:t>
            </a:r>
            <a:endParaRPr lang="ru-RU" dirty="0">
              <a:solidFill>
                <a:srgbClr val="7030A0"/>
              </a:solidFill>
              <a:latin typeface="+mn-lt"/>
              <a:cs typeface="Arial" pitchFamily="34" charset="0"/>
            </a:endParaRPr>
          </a:p>
          <a:p>
            <a:pPr marL="355600" indent="-355600" algn="just"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6A3824"/>
                </a:solidFill>
                <a:latin typeface="+mn-lt"/>
                <a:cs typeface="Arial" pitchFamily="34" charset="0"/>
              </a:rPr>
              <a:t>интересуются региональной культурой;</a:t>
            </a:r>
          </a:p>
          <a:p>
            <a:pPr marL="355600" indent="-355600" algn="just"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6A3824"/>
                </a:solidFill>
                <a:latin typeface="+mn-lt"/>
                <a:cs typeface="Arial" pitchFamily="34" charset="0"/>
              </a:rPr>
              <a:t>интересуются русскими кулинарными традициями и промыслами;</a:t>
            </a:r>
          </a:p>
          <a:p>
            <a:pPr marL="355600" indent="-355600" algn="just"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6A3824"/>
                </a:solidFill>
                <a:latin typeface="+mn-lt"/>
                <a:cs typeface="Arial" pitchFamily="34" charset="0"/>
              </a:rPr>
              <a:t>любят вкусно поесть.</a:t>
            </a:r>
            <a:r>
              <a:rPr lang="ru-RU" sz="1400" dirty="0">
                <a:solidFill>
                  <a:srgbClr val="6A3824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6700" y="5067300"/>
            <a:ext cx="4464050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ПОЧЕМУ ГУСЬ</a:t>
            </a:r>
          </a:p>
        </p:txBody>
      </p:sp>
      <p:pic>
        <p:nvPicPr>
          <p:cNvPr id="6153" name="Picture 2" descr="E:\2014\Клиенты\АПЗ\Арзамасский гусь\презентация\ТРЕТЬЯ.jpg"/>
          <p:cNvPicPr>
            <a:picLocks noChangeAspect="1" noChangeArrowheads="1"/>
          </p:cNvPicPr>
          <p:nvPr/>
        </p:nvPicPr>
        <p:blipFill>
          <a:blip r:embed="rId4" cstate="print"/>
          <a:srcRect l="80844" t="7596" b="54665"/>
          <a:stretch>
            <a:fillRect/>
          </a:stretch>
        </p:blipFill>
        <p:spPr bwMode="auto">
          <a:xfrm>
            <a:off x="6189663" y="4913313"/>
            <a:ext cx="13287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242888" y="5519738"/>
            <a:ext cx="1804987" cy="954087"/>
          </a:xfrm>
          <a:prstGeom prst="roundRect">
            <a:avLst/>
          </a:prstGeom>
          <a:solidFill>
            <a:srgbClr val="B5D065"/>
          </a:solidFill>
          <a:ln>
            <a:solidFill>
              <a:srgbClr val="7C5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dirty="0">
                <a:solidFill>
                  <a:srgbClr val="663300"/>
                </a:solidFill>
              </a:rPr>
              <a:t>Гусь – исторический символ Арзамаса.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284663" y="5514975"/>
            <a:ext cx="1787525" cy="954088"/>
          </a:xfrm>
          <a:prstGeom prst="roundRect">
            <a:avLst/>
          </a:prstGeom>
          <a:solidFill>
            <a:srgbClr val="B5D065"/>
          </a:solidFill>
          <a:ln>
            <a:solidFill>
              <a:srgbClr val="7C5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dirty="0">
                <a:solidFill>
                  <a:srgbClr val="663300"/>
                </a:solidFill>
              </a:rPr>
              <a:t>Гусь - герой местных былин и легенд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268538" y="5519738"/>
            <a:ext cx="1787525" cy="954087"/>
          </a:xfrm>
          <a:prstGeom prst="roundRect">
            <a:avLst/>
          </a:prstGeom>
          <a:solidFill>
            <a:srgbClr val="B5D065"/>
          </a:solidFill>
          <a:ln>
            <a:solidFill>
              <a:srgbClr val="7C5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dirty="0">
                <a:solidFill>
                  <a:srgbClr val="663300"/>
                </a:solidFill>
              </a:rPr>
              <a:t>Мясо </a:t>
            </a:r>
            <a:r>
              <a:rPr lang="ru-RU" sz="1400" dirty="0" err="1">
                <a:solidFill>
                  <a:srgbClr val="663300"/>
                </a:solidFill>
              </a:rPr>
              <a:t>арзамасских</a:t>
            </a:r>
            <a:r>
              <a:rPr lang="ru-RU" sz="1400" dirty="0">
                <a:solidFill>
                  <a:srgbClr val="663300"/>
                </a:solidFill>
              </a:rPr>
              <a:t> гусей особенно вкусное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38125" y="1255713"/>
            <a:ext cx="446405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ИНФОРМАЦИОННОЕ ОСВЕЩЕНИЕ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4675" y="2565400"/>
            <a:ext cx="1260475" cy="431800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МК в Н. Новгороде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27350" y="4868863"/>
            <a:ext cx="1584325" cy="72072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Продажа билетов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927350" y="5805488"/>
            <a:ext cx="1584325" cy="719137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200" dirty="0">
                <a:solidFill>
                  <a:srgbClr val="663300"/>
                </a:solidFill>
              </a:rPr>
              <a:t>Kassir.ru</a:t>
            </a:r>
            <a:endParaRPr lang="ru-RU" sz="1200" dirty="0">
              <a:solidFill>
                <a:srgbClr val="6633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11225" y="5805488"/>
            <a:ext cx="1584325" cy="719137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ДК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74675" y="3141663"/>
            <a:ext cx="1260475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Вкусная Жизнь в Н. Новгороде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50825" y="1700213"/>
            <a:ext cx="1584325" cy="72072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Информационные партнеры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74675" y="3644900"/>
            <a:ext cx="1260475" cy="360363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Радио Мария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74675" y="4149725"/>
            <a:ext cx="1260475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Радио Рандеву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74675" y="4652963"/>
            <a:ext cx="1260475" cy="360362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Радио Арзамас</a:t>
            </a: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358775" y="2420938"/>
            <a:ext cx="0" cy="2447925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5" idx="1"/>
          </p:cNvCxnSpPr>
          <p:nvPr/>
        </p:nvCxnSpPr>
        <p:spPr>
          <a:xfrm flipH="1">
            <a:off x="358775" y="2781300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>
            <a:off x="344488" y="3321050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H="1">
            <a:off x="344488" y="3824288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H="1">
            <a:off x="344488" y="4322763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H="1">
            <a:off x="350838" y="4868863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184400" y="2419350"/>
            <a:ext cx="0" cy="1404938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171700" y="3824288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184400" y="3321050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184400" y="2814638"/>
            <a:ext cx="192088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H="1">
            <a:off x="4516438" y="2386013"/>
            <a:ext cx="217487" cy="21590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5854700" y="2397125"/>
            <a:ext cx="144463" cy="217488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3970338" y="2960688"/>
            <a:ext cx="0" cy="1419225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H="1">
            <a:off x="3970338" y="3321050"/>
            <a:ext cx="144462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flipH="1">
            <a:off x="3979863" y="4379913"/>
            <a:ext cx="144462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H="1">
            <a:off x="3970338" y="3816350"/>
            <a:ext cx="161925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5626100" y="2928938"/>
            <a:ext cx="3175" cy="1912937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5626100" y="4841875"/>
            <a:ext cx="144463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5629275" y="4322763"/>
            <a:ext cx="144463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5614988" y="3833813"/>
            <a:ext cx="144462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5629275" y="3321050"/>
            <a:ext cx="144463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7319963" y="2420938"/>
            <a:ext cx="0" cy="1941512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7319963" y="2770188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7319963" y="3327400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7319963" y="3814763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7319963" y="4362450"/>
            <a:ext cx="215900" cy="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Скругленный прямоугольник 58"/>
          <p:cNvSpPr/>
          <p:nvPr/>
        </p:nvSpPr>
        <p:spPr>
          <a:xfrm>
            <a:off x="4981575" y="5805488"/>
            <a:ext cx="1584325" cy="719137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В кассе в день мероприятия</a:t>
            </a:r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 flipH="1">
            <a:off x="2422525" y="5516563"/>
            <a:ext cx="504825" cy="288925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Скругленный прямоугольник 62"/>
          <p:cNvSpPr/>
          <p:nvPr/>
        </p:nvSpPr>
        <p:spPr>
          <a:xfrm>
            <a:off x="7534275" y="2601913"/>
            <a:ext cx="1214438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Туристические порталы</a:t>
            </a: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4500563" y="1700213"/>
            <a:ext cx="1584325" cy="72072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Собственные ресурсы</a:t>
            </a: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3708400" y="2590800"/>
            <a:ext cx="1584325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Социальные сети</a:t>
            </a: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4132263" y="4143375"/>
            <a:ext cx="1011237" cy="360363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ВК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4114800" y="3644900"/>
            <a:ext cx="1011238" cy="360363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200" dirty="0">
                <a:solidFill>
                  <a:srgbClr val="663300"/>
                </a:solidFill>
              </a:rPr>
              <a:t>FB</a:t>
            </a:r>
            <a:endParaRPr lang="ru-RU" sz="1200" dirty="0">
              <a:solidFill>
                <a:srgbClr val="663300"/>
              </a:solidFill>
            </a:endParaRP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4114800" y="3141663"/>
            <a:ext cx="1011238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ОК</a:t>
            </a: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7164388" y="1700213"/>
            <a:ext cx="1584325" cy="72072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Пресс-релизы и Пресс-тур</a:t>
            </a: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5435600" y="2590800"/>
            <a:ext cx="1584325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Сайты</a:t>
            </a: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1979613" y="1700213"/>
            <a:ext cx="1584325" cy="72072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Реклама</a:t>
            </a: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2379663" y="2600325"/>
            <a:ext cx="1184275" cy="360363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ТК Волга</a:t>
            </a: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2366963" y="3141663"/>
            <a:ext cx="1187450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ТК Домашний</a:t>
            </a: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2379663" y="3644900"/>
            <a:ext cx="1184275" cy="360363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ТК ТНТ</a:t>
            </a: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5743575" y="3141663"/>
            <a:ext cx="1276350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dirty="0">
                <a:solidFill>
                  <a:srgbClr val="663300"/>
                </a:solidFill>
              </a:rPr>
              <a:t>Профилактория Морозовский</a:t>
            </a: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5759450" y="3636963"/>
            <a:ext cx="1260475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rgbClr val="663300"/>
                </a:solidFill>
              </a:rPr>
              <a:t>Сайт АПЗ</a:t>
            </a:r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5759450" y="4149725"/>
            <a:ext cx="1260475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dirty="0">
                <a:solidFill>
                  <a:srgbClr val="663300"/>
                </a:solidFill>
              </a:rPr>
              <a:t>Администрации  </a:t>
            </a:r>
          </a:p>
          <a:p>
            <a:pPr algn="ctr">
              <a:defRPr/>
            </a:pPr>
            <a:r>
              <a:rPr lang="ru-RU" sz="1050" dirty="0">
                <a:solidFill>
                  <a:srgbClr val="663300"/>
                </a:solidFill>
              </a:rPr>
              <a:t>г. Арзамас</a:t>
            </a: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5743575" y="4652963"/>
            <a:ext cx="1260475" cy="360362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dirty="0">
                <a:solidFill>
                  <a:srgbClr val="663300"/>
                </a:solidFill>
              </a:rPr>
              <a:t>Проф. сообщества</a:t>
            </a: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535863" y="3141663"/>
            <a:ext cx="1214437" cy="358775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rgbClr val="663300"/>
                </a:solidFill>
              </a:rPr>
              <a:t>Печатные издания</a:t>
            </a: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7534275" y="3644900"/>
            <a:ext cx="1214438" cy="360363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 err="1">
                <a:solidFill>
                  <a:srgbClr val="663300"/>
                </a:solidFill>
              </a:rPr>
              <a:t>Блогеры</a:t>
            </a:r>
            <a:endParaRPr lang="ru-RU" sz="1200" dirty="0">
              <a:solidFill>
                <a:srgbClr val="663300"/>
              </a:solidFill>
            </a:endParaRPr>
          </a:p>
        </p:txBody>
      </p:sp>
      <p:sp>
        <p:nvSpPr>
          <p:cNvPr id="81" name="Скругленный прямоугольник 80"/>
          <p:cNvSpPr/>
          <p:nvPr/>
        </p:nvSpPr>
        <p:spPr>
          <a:xfrm>
            <a:off x="7535863" y="4149725"/>
            <a:ext cx="1214437" cy="431800"/>
          </a:xfrm>
          <a:prstGeom prst="roundRect">
            <a:avLst/>
          </a:prstGeom>
          <a:solidFill>
            <a:srgbClr val="B5D065"/>
          </a:solidFill>
          <a:ln>
            <a:solidFill>
              <a:srgbClr val="6A38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 err="1">
                <a:solidFill>
                  <a:srgbClr val="663300"/>
                </a:solidFill>
              </a:rPr>
              <a:t>Информ</a:t>
            </a:r>
            <a:r>
              <a:rPr lang="ru-RU" sz="1200" dirty="0">
                <a:solidFill>
                  <a:srgbClr val="663300"/>
                </a:solidFill>
              </a:rPr>
              <a:t>. агентства</a:t>
            </a:r>
          </a:p>
        </p:txBody>
      </p:sp>
      <p:cxnSp>
        <p:nvCxnSpPr>
          <p:cNvPr id="93" name="Прямая соединительная линия 92"/>
          <p:cNvCxnSpPr/>
          <p:nvPr/>
        </p:nvCxnSpPr>
        <p:spPr>
          <a:xfrm>
            <a:off x="3706813" y="5589588"/>
            <a:ext cx="0" cy="215900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97"/>
          <p:cNvCxnSpPr/>
          <p:nvPr/>
        </p:nvCxnSpPr>
        <p:spPr>
          <a:xfrm>
            <a:off x="4500563" y="5516563"/>
            <a:ext cx="642937" cy="288925"/>
          </a:xfrm>
          <a:prstGeom prst="line">
            <a:avLst/>
          </a:prstGeom>
          <a:ln w="19050">
            <a:solidFill>
              <a:srgbClr val="6A38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0825" y="1268413"/>
            <a:ext cx="864235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ЗОНИРОВАНИЕ ПЛОЩАДКИ</a:t>
            </a:r>
          </a:p>
        </p:txBody>
      </p:sp>
      <p:pic>
        <p:nvPicPr>
          <p:cNvPr id="8197" name="Picture 2" descr="C:\Users\User\AppData\Local\Microsoft\Windows\Temporary Internet Files\Content.Outlook\5CJM7YMK\Гусь баннер 3000х2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1628775"/>
            <a:ext cx="7291388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54000" y="1881188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10.00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4000" y="5749925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21.00</a:t>
            </a:r>
          </a:p>
        </p:txBody>
      </p:sp>
      <p:sp>
        <p:nvSpPr>
          <p:cNvPr id="10" name="Стрелка вниз 9"/>
          <p:cNvSpPr/>
          <p:nvPr/>
        </p:nvSpPr>
        <p:spPr>
          <a:xfrm>
            <a:off x="34925" y="1881188"/>
            <a:ext cx="179388" cy="4797425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54000" y="2584450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</a:t>
            </a:r>
            <a:r>
              <a:rPr lang="en-US" sz="800" dirty="0">
                <a:latin typeface="+mn-lt"/>
              </a:rPr>
              <a:t>2</a:t>
            </a:r>
            <a:r>
              <a:rPr lang="ru-RU" sz="800" dirty="0">
                <a:latin typeface="+mn-lt"/>
              </a:rPr>
              <a:t>.00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4000" y="3990975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</a:t>
            </a:r>
            <a:r>
              <a:rPr lang="en-US" sz="800" dirty="0">
                <a:latin typeface="+mn-lt"/>
              </a:rPr>
              <a:t>6</a:t>
            </a:r>
            <a:r>
              <a:rPr lang="ru-RU" sz="800" dirty="0">
                <a:latin typeface="+mn-lt"/>
              </a:rPr>
              <a:t>.00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4000" y="2233613"/>
            <a:ext cx="504825" cy="21431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</a:t>
            </a:r>
            <a:r>
              <a:rPr lang="en-US" sz="800" dirty="0">
                <a:latin typeface="+mn-lt"/>
              </a:rPr>
              <a:t>1</a:t>
            </a:r>
            <a:r>
              <a:rPr lang="ru-RU" sz="800" dirty="0">
                <a:latin typeface="+mn-lt"/>
              </a:rPr>
              <a:t>.00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4000" y="2936875"/>
            <a:ext cx="504825" cy="2143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</a:t>
            </a:r>
            <a:r>
              <a:rPr lang="en-US" sz="800" dirty="0">
                <a:latin typeface="+mn-lt"/>
              </a:rPr>
              <a:t>3</a:t>
            </a:r>
            <a:r>
              <a:rPr lang="ru-RU" sz="800" dirty="0">
                <a:latin typeface="+mn-lt"/>
              </a:rPr>
              <a:t>.00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4000" y="3287713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</a:t>
            </a:r>
            <a:r>
              <a:rPr lang="en-US" sz="800" dirty="0">
                <a:latin typeface="+mn-lt"/>
              </a:rPr>
              <a:t>4</a:t>
            </a:r>
            <a:r>
              <a:rPr lang="ru-RU" sz="800" dirty="0">
                <a:latin typeface="+mn-lt"/>
              </a:rPr>
              <a:t>.00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4000" y="3640138"/>
            <a:ext cx="504825" cy="21431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</a:t>
            </a:r>
            <a:r>
              <a:rPr lang="en-US" sz="800" dirty="0">
                <a:latin typeface="+mn-lt"/>
              </a:rPr>
              <a:t>5</a:t>
            </a:r>
            <a:r>
              <a:rPr lang="ru-RU" sz="800" dirty="0">
                <a:latin typeface="+mn-lt"/>
              </a:rPr>
              <a:t>.00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4000" y="4343400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</a:t>
            </a:r>
            <a:r>
              <a:rPr lang="en-US" sz="800" dirty="0">
                <a:latin typeface="+mn-lt"/>
              </a:rPr>
              <a:t>7</a:t>
            </a:r>
            <a:r>
              <a:rPr lang="ru-RU" sz="800" dirty="0">
                <a:latin typeface="+mn-lt"/>
              </a:rPr>
              <a:t>.00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4000" y="4694238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</a:t>
            </a:r>
            <a:r>
              <a:rPr lang="en-US" sz="800" dirty="0">
                <a:latin typeface="+mn-lt"/>
              </a:rPr>
              <a:t>8</a:t>
            </a:r>
            <a:r>
              <a:rPr lang="ru-RU" sz="800" dirty="0">
                <a:latin typeface="+mn-lt"/>
              </a:rPr>
              <a:t>.00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54000" y="5046663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1</a:t>
            </a:r>
            <a:r>
              <a:rPr lang="en-US" sz="800" dirty="0">
                <a:latin typeface="+mn-lt"/>
              </a:rPr>
              <a:t>9</a:t>
            </a:r>
            <a:r>
              <a:rPr lang="ru-RU" sz="800" dirty="0">
                <a:latin typeface="+mn-lt"/>
              </a:rPr>
              <a:t>.00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4000" y="5397500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800" dirty="0">
                <a:latin typeface="+mn-lt"/>
              </a:rPr>
              <a:t>20.</a:t>
            </a:r>
            <a:r>
              <a:rPr lang="ru-RU" sz="800" dirty="0">
                <a:latin typeface="+mn-lt"/>
              </a:rPr>
              <a:t>00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732588" y="1881188"/>
            <a:ext cx="2339975" cy="668337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900" dirty="0">
                <a:solidFill>
                  <a:srgbClr val="663300"/>
                </a:solidFill>
              </a:rPr>
              <a:t>10</a:t>
            </a:r>
            <a:r>
              <a:rPr lang="ru-RU" sz="900" dirty="0">
                <a:solidFill>
                  <a:srgbClr val="663300"/>
                </a:solidFill>
              </a:rPr>
              <a:t>.00 – 12.00 Отборочный тур конкурса профессиональных поваров </a:t>
            </a:r>
            <a:r>
              <a:rPr lang="en-US" sz="900" dirty="0">
                <a:solidFill>
                  <a:srgbClr val="663300"/>
                </a:solidFill>
              </a:rPr>
              <a:t>I </a:t>
            </a:r>
            <a:r>
              <a:rPr lang="ru-RU" sz="900" dirty="0">
                <a:solidFill>
                  <a:srgbClr val="663300"/>
                </a:solidFill>
              </a:rPr>
              <a:t>смена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732588" y="2565400"/>
            <a:ext cx="2339975" cy="792163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900" dirty="0">
                <a:solidFill>
                  <a:srgbClr val="663300"/>
                </a:solidFill>
              </a:rPr>
              <a:t>12.00-14.00 Отборочный тур конкурса профессиональных поваров </a:t>
            </a:r>
            <a:r>
              <a:rPr lang="en-US" sz="900" dirty="0">
                <a:solidFill>
                  <a:srgbClr val="663300"/>
                </a:solidFill>
              </a:rPr>
              <a:t>II </a:t>
            </a:r>
            <a:r>
              <a:rPr lang="ru-RU" sz="900" dirty="0">
                <a:solidFill>
                  <a:srgbClr val="663300"/>
                </a:solidFill>
              </a:rPr>
              <a:t>смена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732588" y="3429000"/>
            <a:ext cx="2339975" cy="720725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900" dirty="0">
                <a:solidFill>
                  <a:srgbClr val="663300"/>
                </a:solidFill>
              </a:rPr>
              <a:t>14.30 – 16.00 Кулинарный конкурс любителей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732588" y="4400550"/>
            <a:ext cx="2339975" cy="792163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900" dirty="0">
                <a:solidFill>
                  <a:srgbClr val="663300"/>
                </a:solidFill>
              </a:rPr>
              <a:t>17.00 -19.00 Финал конкурса профессиональных поваров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971550" y="2852738"/>
            <a:ext cx="2808288" cy="144462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13.00 – 13.20 Торжественное открытие фестиваля. 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971550" y="3683000"/>
            <a:ext cx="2808288" cy="288925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15.00 – 15.15 Награждение участников отборочного тура кулинарного конкурса. Объявление финалистов.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971550" y="2565400"/>
            <a:ext cx="2808288" cy="287338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12.00 – 13.00  Спектакль клоуна-мима «</a:t>
            </a:r>
            <a:r>
              <a:rPr lang="ru-RU" sz="800" dirty="0" err="1">
                <a:solidFill>
                  <a:srgbClr val="663300"/>
                </a:solidFill>
              </a:rPr>
              <a:t>Авабуки</a:t>
            </a:r>
            <a:r>
              <a:rPr lang="ru-RU" sz="800" dirty="0">
                <a:solidFill>
                  <a:srgbClr val="663300"/>
                </a:solidFill>
              </a:rPr>
              <a:t>»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971550" y="2997200"/>
            <a:ext cx="2808288" cy="144463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13.20 – 13.30 Показ коллекции платьев «Иволга»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971550" y="3395663"/>
            <a:ext cx="2808288" cy="287337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14.15 – 14.30 Выступление участников конкурса «Голос. Дети» Дарья Лебедева и Соня Феоктистова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971550" y="4181475"/>
            <a:ext cx="2808288" cy="287338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16.45 – 17.00 Награждение победителей любительского кулинарного конкурса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971550" y="3141663"/>
            <a:ext cx="2808288" cy="254000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13.30 – 14.15 Выступление Григория Гладкова. </a:t>
            </a: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971550" y="3971925"/>
            <a:ext cx="2808288" cy="215900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15.15 – 16.45 Первый блок фольклорной программы 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971550" y="6208713"/>
            <a:ext cx="2808288" cy="180975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22.00 – 22.30 Спуск гуся на воду. Праздничный салют.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971550" y="4473575"/>
            <a:ext cx="2808288" cy="434975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17.00 – 19.15 Второй блок фольклорной программы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54000" y="6102350"/>
            <a:ext cx="504825" cy="2143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22.00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54000" y="6453188"/>
            <a:ext cx="504825" cy="2159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800" dirty="0">
                <a:latin typeface="+mn-lt"/>
              </a:rPr>
              <a:t>23.00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971550" y="5013325"/>
            <a:ext cx="2808288" cy="287338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19.30 - 19.45 Выступление участницы проекта «Большая сцена» Дарьи Калягиной, Арзамас.</a:t>
            </a: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971550" y="4908550"/>
            <a:ext cx="2808288" cy="142875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19.15 - 19.30 Награждение участников конкурса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971550" y="5300663"/>
            <a:ext cx="2808288" cy="144462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19.45 - 20.00 Награждение участников фольклорной </a:t>
            </a:r>
            <a:r>
              <a:rPr lang="ru-RU" sz="800" dirty="0" err="1">
                <a:solidFill>
                  <a:srgbClr val="663300"/>
                </a:solidFill>
              </a:rPr>
              <a:t>пр</a:t>
            </a:r>
            <a:r>
              <a:rPr lang="ru-RU" sz="800" dirty="0">
                <a:solidFill>
                  <a:srgbClr val="663300"/>
                </a:solidFill>
              </a:rPr>
              <a:t>-мы</a:t>
            </a: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971550" y="5445125"/>
            <a:ext cx="2808288" cy="304800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20.00 – 21.00 Народное караоке с Валерием Семиным, группа «Белый день»</a:t>
            </a: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971550" y="5749925"/>
            <a:ext cx="2808288" cy="458788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21.00 – 22.00 Концерт группы «Мираж» </a:t>
            </a: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971550" y="6394450"/>
            <a:ext cx="2808288" cy="333375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800" dirty="0">
                <a:solidFill>
                  <a:srgbClr val="663300"/>
                </a:solidFill>
              </a:rPr>
              <a:t>22.30 – 23.30 Дискотека около большой сцены</a:t>
            </a: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3924300" y="3357563"/>
            <a:ext cx="2592388" cy="431800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900" dirty="0">
                <a:solidFill>
                  <a:srgbClr val="663300"/>
                </a:solidFill>
              </a:rPr>
              <a:t>14.00 – 15.00 Настоящая кулебяка с мясом гуся. Максим Сырников, адепт русской кухни, автор книг по русской кухне</a:t>
            </a: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3924300" y="3789363"/>
            <a:ext cx="2592388" cy="431800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900" dirty="0">
                <a:solidFill>
                  <a:srgbClr val="663300"/>
                </a:solidFill>
              </a:rPr>
              <a:t>15.00 – 16.00 Гигантское ризотто с гусем. Андрей Сулима, шеф-повар ресторанов «</a:t>
            </a:r>
            <a:r>
              <a:rPr lang="en-US" sz="900" dirty="0">
                <a:solidFill>
                  <a:srgbClr val="663300"/>
                </a:solidFill>
              </a:rPr>
              <a:t>Le Grill</a:t>
            </a:r>
            <a:r>
              <a:rPr lang="ru-RU" sz="900" dirty="0">
                <a:solidFill>
                  <a:srgbClr val="663300"/>
                </a:solidFill>
              </a:rPr>
              <a:t>» и «</a:t>
            </a:r>
            <a:r>
              <a:rPr lang="en-US" sz="900" dirty="0">
                <a:solidFill>
                  <a:srgbClr val="663300"/>
                </a:solidFill>
              </a:rPr>
              <a:t>Andrea</a:t>
            </a:r>
            <a:r>
              <a:rPr lang="ru-RU" sz="900" dirty="0">
                <a:solidFill>
                  <a:srgbClr val="663300"/>
                </a:solidFill>
              </a:rPr>
              <a:t>’</a:t>
            </a:r>
            <a:r>
              <a:rPr lang="en-US" sz="900" dirty="0">
                <a:solidFill>
                  <a:srgbClr val="663300"/>
                </a:solidFill>
              </a:rPr>
              <a:t>s</a:t>
            </a:r>
            <a:r>
              <a:rPr lang="ru-RU" sz="900" dirty="0">
                <a:solidFill>
                  <a:srgbClr val="663300"/>
                </a:solidFill>
              </a:rPr>
              <a:t>», </a:t>
            </a: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3924300" y="4221163"/>
            <a:ext cx="2592388" cy="431800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900" dirty="0">
                <a:solidFill>
                  <a:srgbClr val="663300"/>
                </a:solidFill>
              </a:rPr>
              <a:t>16.00 – 17.00 Приготовление коктейлей из </a:t>
            </a:r>
            <a:r>
              <a:rPr lang="ru-RU" sz="900" dirty="0" err="1">
                <a:solidFill>
                  <a:srgbClr val="663300"/>
                </a:solidFill>
              </a:rPr>
              <a:t>русских-народных</a:t>
            </a:r>
            <a:r>
              <a:rPr lang="ru-RU" sz="900" dirty="0">
                <a:solidFill>
                  <a:srgbClr val="663300"/>
                </a:solidFill>
              </a:rPr>
              <a:t> напитков</a:t>
            </a: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3924300" y="2565400"/>
            <a:ext cx="2592388" cy="431800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900" dirty="0">
                <a:solidFill>
                  <a:srgbClr val="663300"/>
                </a:solidFill>
              </a:rPr>
              <a:t>12.00 – 13.00 Детский мастер-класс. Давиде </a:t>
            </a:r>
            <a:r>
              <a:rPr lang="ru-RU" sz="900" dirty="0" err="1">
                <a:solidFill>
                  <a:srgbClr val="663300"/>
                </a:solidFill>
              </a:rPr>
              <a:t>Соретто</a:t>
            </a:r>
            <a:r>
              <a:rPr lang="ru-RU" sz="900" dirty="0">
                <a:solidFill>
                  <a:srgbClr val="663300"/>
                </a:solidFill>
              </a:rPr>
              <a:t>, Ресторан «Рыба и Крабы»</a:t>
            </a: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3924300" y="2997200"/>
            <a:ext cx="2592388" cy="360363"/>
          </a:xfrm>
          <a:prstGeom prst="roundRect">
            <a:avLst/>
          </a:prstGeom>
          <a:solidFill>
            <a:srgbClr val="B5D065"/>
          </a:solidFill>
          <a:ln>
            <a:solidFill>
              <a:srgbClr val="9671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900" dirty="0">
                <a:solidFill>
                  <a:srgbClr val="663300"/>
                </a:solidFill>
              </a:rPr>
              <a:t>13.00 – 14.00 Блинный торт с гусем. Руслан </a:t>
            </a:r>
            <a:r>
              <a:rPr lang="ru-RU" sz="900" dirty="0" err="1">
                <a:solidFill>
                  <a:srgbClr val="663300"/>
                </a:solidFill>
              </a:rPr>
              <a:t>Галузо</a:t>
            </a:r>
            <a:endParaRPr lang="ru-RU" sz="900" dirty="0">
              <a:solidFill>
                <a:srgbClr val="663300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250825" y="1052513"/>
            <a:ext cx="698500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ТАЙМИНГ МЕРОПРИЯТИЯ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971550" y="1511300"/>
            <a:ext cx="280828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rgbClr val="663300"/>
                </a:solidFill>
                <a:latin typeface="+mj-lt"/>
              </a:rPr>
              <a:t>Сцена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24300" y="1511300"/>
            <a:ext cx="259238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rgbClr val="663300"/>
                </a:solidFill>
                <a:latin typeface="+mj-lt"/>
              </a:rPr>
              <a:t>Кулинарный театр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32588" y="1511300"/>
            <a:ext cx="2339975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rgbClr val="663300"/>
                </a:solidFill>
                <a:latin typeface="+mj-lt"/>
              </a:rPr>
              <a:t>Кулинарный конкурс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17" descr="https://scontent.xx.fbcdn.net/hphotos-xtp1/v/t1.0-9/11401354_987109041309039_4072409756619569776_n.jpg?oh=6982e4cb9cb4d57479e0e1169902b569&amp;oe=5723725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1400175"/>
            <a:ext cx="27940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19" descr="https://scontent.xx.fbcdn.net/hphotos-xfa1/v/t1.0-9/10404146_986574051362538_4743875430434111420_n.jpg?oh=82a2ec0801985b0ce881b952e55c9e66&amp;oe=5723F41C"/>
          <p:cNvPicPr>
            <a:picLocks noChangeAspect="1" noChangeArrowheads="1"/>
          </p:cNvPicPr>
          <p:nvPr/>
        </p:nvPicPr>
        <p:blipFill>
          <a:blip r:embed="rId4" cstate="print"/>
          <a:srcRect t="-381"/>
          <a:stretch>
            <a:fillRect/>
          </a:stretch>
        </p:blipFill>
        <p:spPr bwMode="auto">
          <a:xfrm>
            <a:off x="6084888" y="1398588"/>
            <a:ext cx="27940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195263" y="1044575"/>
            <a:ext cx="2778125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СЦЕНА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132138" y="1042988"/>
            <a:ext cx="2794000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КУЛИНАРНЫЙ КОНКУРС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6084888" y="1042988"/>
            <a:ext cx="2794000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КУЛИНАРНЫЙ ТЕАТР</a:t>
            </a:r>
          </a:p>
        </p:txBody>
      </p:sp>
      <p:pic>
        <p:nvPicPr>
          <p:cNvPr id="10249" name="Picture 21" descr="https://scontent.xx.fbcdn.net/hphotos-xfl1/v/t1.0-9/1535520_986491238037486_5092116579228722298_n.jpg?oh=64f327a524eb2c91937bb012e85b60e6&amp;oe=575CF0E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8488" y="4141788"/>
            <a:ext cx="2794000" cy="267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23" descr="https://scontent.xx.fbcdn.net/hphotos-ash2/v/t1.0-9/10527609_928694057150538_7344559785259735927_n.jpg?oh=11a6bd9b8f49a3328b5548bfe848ff93&amp;oe=575FFD4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9175" y="4141788"/>
            <a:ext cx="2794000" cy="267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25" descr="https://scontent.xx.fbcdn.net/hphotos-xpt1/t31.0-8/11263020_975228732497070_5880796620580097930_o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1400175"/>
            <a:ext cx="27940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28" descr="R:\2014\Клиенты\АПЗ\Арзамасский гусь\фотоотчет\FY2T163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5263" y="4137025"/>
            <a:ext cx="27781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250825" y="1082675"/>
            <a:ext cx="69850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ЛОКАЦИИ И ТРАДИЦИИ</a:t>
            </a:r>
          </a:p>
        </p:txBody>
      </p:sp>
      <p:sp>
        <p:nvSpPr>
          <p:cNvPr id="11269" name="AutoShape 13" descr="https://photos-5.dropbox.com/t/2/AADjRdgRnBv6QztGIbSOw4k8B3rqEfZGJHQp_02h-Zu0kw/12/51976796/jpeg/256x256/1/_/1/2/2014-05-22%2015.50.42.jpg/EN6zhCgYiH0gBygH/Ckh3cphbh2w5RQ2J7Vg_AkUAssFrOxwdpjLskZxqxl0?size_mode=3&amp;size=2048x153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sp>
        <p:nvSpPr>
          <p:cNvPr id="11270" name="AutoShape 15" descr="https://photos-5.dropbox.com/t/2/AADjRdgRnBv6QztGIbSOw4k8B3rqEfZGJHQp_02h-Zu0kw/12/51976796/jpeg/256x256/1/_/1/2/2014-05-22%2015.50.42.jpg/EN6zhCgYiH0gBygH/Ckh3cphbh2w5RQ2J7Vg_AkUAssFrOxwdpjLskZxqxl0?size_mode=3&amp;size=2048x1536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sp>
        <p:nvSpPr>
          <p:cNvPr id="11271" name="AutoShape 17" descr="https://photos-5.dropbox.com/t/2/AADjRdgRnBv6QztGIbSOw4k8B3rqEfZGJHQp_02h-Zu0kw/12/51976796/jpeg/256x256/1/_/1/2/2014-05-22%2015.50.42.jpg/EN6zhCgYiH0gBygH/Ckh3cphbh2w5RQ2J7Vg_AkUAssFrOxwdpjLskZxqxl0?size_mode=3&amp;size=2048x1536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pic>
        <p:nvPicPr>
          <p:cNvPr id="11272" name="Picture 18" descr="C:\Users\Bocharova\Desktop\unspecifie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100" y="1452563"/>
            <a:ext cx="21685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3" name="Прямоугольник 4"/>
          <p:cNvSpPr>
            <a:spLocks noChangeArrowheads="1"/>
          </p:cNvSpPr>
          <p:nvPr/>
        </p:nvSpPr>
        <p:spPr bwMode="auto">
          <a:xfrm>
            <a:off x="292100" y="3046413"/>
            <a:ext cx="2168525" cy="739775"/>
          </a:xfrm>
          <a:prstGeom prst="rect">
            <a:avLst/>
          </a:prstGeom>
          <a:solidFill>
            <a:srgbClr val="663300">
              <a:alpha val="3803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>
                <a:solidFill>
                  <a:schemeClr val="bg1"/>
                </a:solidFill>
              </a:rPr>
              <a:t>Деревянные статуэтки гусей победителям кулинарного конкурса</a:t>
            </a:r>
          </a:p>
        </p:txBody>
      </p:sp>
      <p:pic>
        <p:nvPicPr>
          <p:cNvPr id="11274" name="Picture 19" descr="R:\2014\Клиенты\АПЗ\Арзамасский гусь\фотоотчет\16FY2T1589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100" y="3849688"/>
            <a:ext cx="7267575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5" name="Прямоугольник 17"/>
          <p:cNvSpPr>
            <a:spLocks noChangeArrowheads="1"/>
          </p:cNvSpPr>
          <p:nvPr/>
        </p:nvSpPr>
        <p:spPr bwMode="auto">
          <a:xfrm>
            <a:off x="307975" y="6361113"/>
            <a:ext cx="7051675" cy="307975"/>
          </a:xfrm>
          <a:prstGeom prst="rect">
            <a:avLst/>
          </a:prstGeom>
          <a:solidFill>
            <a:srgbClr val="663300">
              <a:alpha val="3803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>
                <a:solidFill>
                  <a:schemeClr val="bg1"/>
                </a:solidFill>
              </a:rPr>
              <a:t>Совместное приготовление шоу-блюда из мяса гуся с последующей дегустацией.</a:t>
            </a:r>
          </a:p>
        </p:txBody>
      </p:sp>
      <p:pic>
        <p:nvPicPr>
          <p:cNvPr id="11276" name="Picture 20" descr="R:\2014\Клиенты\АПЗ\Арзамасский гусь\фотоотчет\FY2T8979.JPG"/>
          <p:cNvPicPr>
            <a:picLocks noChangeAspect="1" noChangeArrowheads="1"/>
          </p:cNvPicPr>
          <p:nvPr/>
        </p:nvPicPr>
        <p:blipFill>
          <a:blip r:embed="rId6" cstate="print"/>
          <a:srcRect b="-50"/>
          <a:stretch>
            <a:fillRect/>
          </a:stretch>
        </p:blipFill>
        <p:spPr bwMode="auto">
          <a:xfrm>
            <a:off x="2549525" y="1452563"/>
            <a:ext cx="24606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7" name="Прямоугольник 19"/>
          <p:cNvSpPr>
            <a:spLocks noChangeArrowheads="1"/>
          </p:cNvSpPr>
          <p:nvPr/>
        </p:nvSpPr>
        <p:spPr bwMode="auto">
          <a:xfrm>
            <a:off x="2549525" y="3265488"/>
            <a:ext cx="2460625" cy="523875"/>
          </a:xfrm>
          <a:prstGeom prst="rect">
            <a:avLst/>
          </a:prstGeom>
          <a:solidFill>
            <a:srgbClr val="663300">
              <a:alpha val="3803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>
                <a:solidFill>
                  <a:schemeClr val="bg1"/>
                </a:solidFill>
              </a:rPr>
              <a:t>Торжественный спуск гуся на воду</a:t>
            </a:r>
          </a:p>
        </p:txBody>
      </p:sp>
      <p:pic>
        <p:nvPicPr>
          <p:cNvPr id="11278" name="Picture 21" descr="R:\2014\Клиенты\АПЗ\Арзамасский гусь\фотоотчет\FY2T131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99050" y="1452563"/>
            <a:ext cx="24606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9" name="Прямоугольник 21"/>
          <p:cNvSpPr>
            <a:spLocks noChangeArrowheads="1"/>
          </p:cNvSpPr>
          <p:nvPr/>
        </p:nvSpPr>
        <p:spPr bwMode="auto">
          <a:xfrm>
            <a:off x="5099050" y="3265488"/>
            <a:ext cx="2460625" cy="523875"/>
          </a:xfrm>
          <a:prstGeom prst="rect">
            <a:avLst/>
          </a:prstGeom>
          <a:solidFill>
            <a:srgbClr val="663300">
              <a:alpha val="3803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>
                <a:solidFill>
                  <a:schemeClr val="bg1"/>
                </a:solidFill>
              </a:rPr>
              <a:t>Живые гуси в контактном зоопарке и гусиные бои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C:\Users\Maria\Pictures\АГ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292" name="Диаграмма 3"/>
          <p:cNvGraphicFramePr>
            <a:graphicFrameLocks/>
          </p:cNvGraphicFramePr>
          <p:nvPr/>
        </p:nvGraphicFramePr>
        <p:xfrm>
          <a:off x="4016375" y="1600200"/>
          <a:ext cx="5076825" cy="4759325"/>
        </p:xfrm>
        <a:graphic>
          <a:graphicData uri="http://schemas.openxmlformats.org/presentationml/2006/ole">
            <p:oleObj spid="_x0000_s12292" r:id="rId5" imgW="5078408" imgH="4755292" progId="Excel.Chart.8">
              <p:embed/>
            </p:oleObj>
          </a:graphicData>
        </a:graphic>
      </p:graphicFrame>
      <p:sp>
        <p:nvSpPr>
          <p:cNvPr id="12293" name="Прямоугольник 4"/>
          <p:cNvSpPr>
            <a:spLocks noChangeArrowheads="1"/>
          </p:cNvSpPr>
          <p:nvPr/>
        </p:nvSpPr>
        <p:spPr bwMode="auto">
          <a:xfrm>
            <a:off x="246063" y="1258888"/>
            <a:ext cx="74215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altLang="ru-RU" b="1">
                <a:solidFill>
                  <a:srgbClr val="7030A0"/>
                </a:solidFill>
              </a:rPr>
              <a:t>ЭФФЕКТИВНОСТЬ</a:t>
            </a:r>
            <a:r>
              <a:rPr lang="ru-RU" altLang="ru-RU"/>
              <a:t>: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0825" y="1627188"/>
            <a:ext cx="4033838" cy="50784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В 2015 году фестиваль посетило более </a:t>
            </a:r>
            <a:r>
              <a:rPr lang="ru-RU" b="1" dirty="0">
                <a:solidFill>
                  <a:srgbClr val="663300"/>
                </a:solidFill>
                <a:latin typeface="+mn-lt"/>
              </a:rPr>
              <a:t>4000 гостей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. </a:t>
            </a: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В профессиональной части фестиваля собрались около 100 представителей поварской профессии.</a:t>
            </a: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На сцене выступили </a:t>
            </a:r>
            <a:r>
              <a:rPr lang="ru-RU" b="1" dirty="0">
                <a:solidFill>
                  <a:srgbClr val="663300"/>
                </a:solidFill>
                <a:latin typeface="+mn-lt"/>
              </a:rPr>
              <a:t>12 фольклорных коллективов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 области, композитор Григорий Гладков, солист группы «Белый день» Валерий Семин и группа «Мираж».</a:t>
            </a: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Ярмарка собрала </a:t>
            </a:r>
            <a:r>
              <a:rPr lang="ru-RU" b="1" dirty="0">
                <a:solidFill>
                  <a:srgbClr val="663300"/>
                </a:solidFill>
                <a:latin typeface="+mn-lt"/>
              </a:rPr>
              <a:t>40 мастеров 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и </a:t>
            </a:r>
            <a:r>
              <a:rPr lang="ru-RU" b="1" dirty="0">
                <a:solidFill>
                  <a:srgbClr val="663300"/>
                </a:solidFill>
                <a:latin typeface="+mn-lt"/>
              </a:rPr>
              <a:t>10 фермеров.</a:t>
            </a: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Заполняемость профилактория увеличилась </a:t>
            </a:r>
            <a:r>
              <a:rPr lang="ru-RU" b="1" dirty="0">
                <a:solidFill>
                  <a:srgbClr val="663300"/>
                </a:solidFill>
                <a:latin typeface="+mn-lt"/>
              </a:rPr>
              <a:t>на 40% 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в год.</a:t>
            </a:r>
            <a:endParaRPr lang="ru-RU" b="1" dirty="0">
              <a:solidFill>
                <a:srgbClr val="663300"/>
              </a:solidFill>
              <a:latin typeface="+mn-lt"/>
            </a:endParaRP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Уникальная для региона концепция фестиваля вызвала широкий резонанс в СМИ, </a:t>
            </a:r>
            <a:r>
              <a:rPr lang="ru-RU" dirty="0" err="1">
                <a:solidFill>
                  <a:srgbClr val="663300"/>
                </a:solidFill>
                <a:latin typeface="+mn-lt"/>
              </a:rPr>
              <a:t>Яндекс.Новости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 насчитывают </a:t>
            </a:r>
            <a:r>
              <a:rPr lang="ru-RU" b="1" dirty="0">
                <a:solidFill>
                  <a:srgbClr val="663300"/>
                </a:solidFill>
                <a:latin typeface="+mn-lt"/>
              </a:rPr>
              <a:t>111 сообщений.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C:\Users\Maria\Pictures\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46063" y="1258888"/>
            <a:ext cx="7421562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b="1" dirty="0" smtClean="0">
                <a:solidFill>
                  <a:srgbClr val="7030A0"/>
                </a:solidFill>
              </a:rPr>
              <a:t>СЛОЖНОСТИ:</a:t>
            </a:r>
            <a:endParaRPr lang="ru-RU" dirty="0" smtClean="0"/>
          </a:p>
          <a:p>
            <a:pPr>
              <a:defRPr/>
            </a:pPr>
            <a:endParaRPr lang="ru-RU" dirty="0" smtClean="0">
              <a:solidFill>
                <a:srgbClr val="663300"/>
              </a:solidFill>
              <a:latin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solidFill>
                  <a:srgbClr val="663300"/>
                </a:solidFill>
                <a:latin typeface="+mn-lt"/>
              </a:rPr>
              <a:t>фестиваль проводится с 2012 года, с каждым годом все сложнее собирать участников профессионального кулинарного конкурса.</a:t>
            </a:r>
          </a:p>
          <a:p>
            <a:pPr>
              <a:defRPr/>
            </a:pPr>
            <a:endParaRPr lang="ru-RU" dirty="0" smtClean="0">
              <a:solidFill>
                <a:srgbClr val="663300"/>
              </a:solidFill>
              <a:latin typeface="+mn-lt"/>
            </a:endParaRPr>
          </a:p>
          <a:p>
            <a:pPr>
              <a:defRPr/>
            </a:pPr>
            <a:r>
              <a:rPr lang="ru-RU" dirty="0" smtClean="0">
                <a:solidFill>
                  <a:srgbClr val="663300"/>
                </a:solidFill>
                <a:latin typeface="+mn-lt"/>
              </a:rPr>
              <a:t>Решение: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solidFill>
                  <a:srgbClr val="663300"/>
                </a:solidFill>
                <a:latin typeface="+mn-lt"/>
              </a:rPr>
              <a:t>Введение ограничения для участников конкурса. С 2016 года в конкурсе смогут принять участие только молодые повара, или повара квалификации ниже су-шефа. Таким образом фестиваль приобретает еще и образовательную миссию.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solidFill>
                  <a:srgbClr val="663300"/>
                </a:solidFill>
                <a:latin typeface="+mn-lt"/>
              </a:rPr>
              <a:t>До 2015 года главным призом для победителя конкурса было вступление в Гильдию шеф-поваров России. С 2015 года победитель выигрывает несколько дней стажировки или курс обучения у лучших поваров России, где они смогут повысить квалификацию.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ru-RU" dirty="0" smtClean="0">
              <a:solidFill>
                <a:srgbClr val="663300"/>
              </a:solidFill>
              <a:latin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ru-RU" dirty="0" smtClean="0">
              <a:solidFill>
                <a:srgbClr val="6633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C:\Users\Maria\Pictures\АГ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50825" y="1228725"/>
            <a:ext cx="7416800" cy="535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ОСОБЕННОСТИ:</a:t>
            </a:r>
          </a:p>
          <a:p>
            <a:pPr>
              <a:defRPr/>
            </a:pPr>
            <a:endParaRPr lang="ru-RU" dirty="0">
              <a:solidFill>
                <a:srgbClr val="663300"/>
              </a:solidFill>
              <a:latin typeface="+mn-lt"/>
            </a:endParaRPr>
          </a:p>
          <a:p>
            <a:pPr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«</a:t>
            </a:r>
            <a:r>
              <a:rPr lang="ru-RU" dirty="0" err="1">
                <a:solidFill>
                  <a:srgbClr val="663300"/>
                </a:solidFill>
                <a:latin typeface="+mn-lt"/>
              </a:rPr>
              <a:t>Арзамасский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 гусь» - разноплановый фестиваль, который ориентируется на широкую семейную аудиторию. Мероприятие строится из нескольких частей: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кулинарная часть, которая включает в себя: профессиональный и любительский кулинарные конкурсы, а также «кулинарный театр», на его сцене проходят мастер-классы от признанных мастеров кулинарного искусства;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ярмарка мастеров, которая знакомит с традиционными ремеслами не только </a:t>
            </a:r>
            <a:r>
              <a:rPr lang="ru-RU" dirty="0" err="1">
                <a:solidFill>
                  <a:srgbClr val="663300"/>
                </a:solidFill>
                <a:latin typeface="+mn-lt"/>
              </a:rPr>
              <a:t>Арзамасского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 района, но и всей Нижегородской области;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развлекательная музыкальная программа на большой сцене. В течение всего фестивального дня выступают фольклорные коллективы Нижегородской области и ближайших регионов, а заканчивается концерт выступлением московского или зарубежного </a:t>
            </a:r>
            <a:r>
              <a:rPr lang="ru-RU" dirty="0" err="1">
                <a:solidFill>
                  <a:srgbClr val="663300"/>
                </a:solidFill>
                <a:latin typeface="+mn-lt"/>
              </a:rPr>
              <a:t>хедлайнера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ru-RU" dirty="0">
                <a:solidFill>
                  <a:srgbClr val="663300"/>
                </a:solidFill>
                <a:latin typeface="+mn-lt"/>
              </a:rPr>
              <a:t>множество инфраструктурных и развлекательных локаций – </a:t>
            </a:r>
            <a:r>
              <a:rPr lang="ru-RU" dirty="0" err="1">
                <a:solidFill>
                  <a:srgbClr val="663300"/>
                </a:solidFill>
                <a:latin typeface="+mn-lt"/>
              </a:rPr>
              <a:t>фудкорт</a:t>
            </a:r>
            <a:r>
              <a:rPr lang="ru-RU" dirty="0">
                <a:solidFill>
                  <a:srgbClr val="663300"/>
                </a:solidFill>
                <a:latin typeface="+mn-lt"/>
              </a:rPr>
              <a:t>, зоопарк, озеро и водные развлечения, детский городок, фермерская лавка, бассейн, зона мастер-классов.</a:t>
            </a:r>
          </a:p>
          <a:p>
            <a:pPr>
              <a:defRPr/>
            </a:pPr>
            <a:endParaRPr lang="ru-RU" dirty="0">
              <a:solidFill>
                <a:srgbClr val="6633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5" descr="C:\Users\Maria\Pictures\АГ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50825" y="1228725"/>
            <a:ext cx="240665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+mn-lt"/>
              </a:rPr>
              <a:t>КОНТАКТЫ:</a:t>
            </a:r>
          </a:p>
          <a:p>
            <a:pPr>
              <a:defRPr/>
            </a:pPr>
            <a:r>
              <a:rPr lang="ru-RU" b="1" dirty="0">
                <a:solidFill>
                  <a:srgbClr val="663300"/>
                </a:solidFill>
                <a:latin typeface="+mn-lt"/>
              </a:rPr>
              <a:t>Наталия </a:t>
            </a:r>
            <a:r>
              <a:rPr lang="ru-RU" b="1" dirty="0" err="1">
                <a:solidFill>
                  <a:srgbClr val="663300"/>
                </a:solidFill>
                <a:latin typeface="+mn-lt"/>
              </a:rPr>
              <a:t>Бочарова</a:t>
            </a:r>
            <a:endParaRPr lang="ru-RU" b="1" dirty="0">
              <a:solidFill>
                <a:srgbClr val="663300"/>
              </a:solidFill>
              <a:latin typeface="+mn-lt"/>
            </a:endParaRPr>
          </a:p>
          <a:p>
            <a:pPr>
              <a:defRPr/>
            </a:pPr>
            <a:r>
              <a:rPr lang="ka-GE" b="1" dirty="0">
                <a:solidFill>
                  <a:srgbClr val="663300"/>
                </a:solidFill>
                <a:latin typeface="+mn-lt"/>
              </a:rPr>
              <a:t>8(905)195 55 99</a:t>
            </a:r>
          </a:p>
          <a:p>
            <a:pPr>
              <a:defRPr/>
            </a:pPr>
            <a:r>
              <a:rPr lang="en-US" b="1" dirty="0">
                <a:solidFill>
                  <a:srgbClr val="663300"/>
                </a:solidFill>
                <a:latin typeface="+mn-lt"/>
              </a:rPr>
              <a:t>bocharova@rarating.ru</a:t>
            </a:r>
            <a:endParaRPr lang="ru-RU" b="1" dirty="0">
              <a:solidFill>
                <a:srgbClr val="6633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8M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3588</TotalTime>
  <Words>1216</Words>
  <Application>Microsoft Office PowerPoint</Application>
  <PresentationFormat>Экран (4:3)</PresentationFormat>
  <Paragraphs>167</Paragraphs>
  <Slides>15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Wingdings</vt:lpstr>
      <vt:lpstr>Тема Office</vt:lpstr>
      <vt:lpstr>Диаграмма Microsoft Excel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112</cp:revision>
  <dcterms:modified xsi:type="dcterms:W3CDTF">2016-02-28T17:41:14Z</dcterms:modified>
</cp:coreProperties>
</file>