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80" r:id="rId3"/>
    <p:sldId id="281" r:id="rId4"/>
    <p:sldId id="290" r:id="rId5"/>
    <p:sldId id="282" r:id="rId6"/>
    <p:sldId id="285" r:id="rId7"/>
    <p:sldId id="284" r:id="rId8"/>
    <p:sldId id="283" r:id="rId9"/>
    <p:sldId id="294" r:id="rId10"/>
    <p:sldId id="293" r:id="rId11"/>
    <p:sldId id="295" r:id="rId12"/>
    <p:sldId id="296" r:id="rId13"/>
    <p:sldId id="298" r:id="rId14"/>
    <p:sldId id="286" r:id="rId15"/>
    <p:sldId id="288" r:id="rId16"/>
    <p:sldId id="299" r:id="rId17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65" autoAdjust="0"/>
    <p:restoredTop sz="78378" autoAdjust="0"/>
  </p:normalViewPr>
  <p:slideViewPr>
    <p:cSldViewPr>
      <p:cViewPr>
        <p:scale>
          <a:sx n="70" d="100"/>
          <a:sy n="70" d="100"/>
        </p:scale>
        <p:origin x="-56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66934D-5C28-4D56-952C-A390E206C741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BCA3D2-9265-4B88-9530-4DC36949070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0B809B-0B9B-43DB-B673-114DC7B9BE0C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ECC495-B8D9-42CF-9BBA-9A65CA1D994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A1E557-EFE8-424F-9A27-0B09C4658C6F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AE627D-93D8-45DD-9911-5C8A75E5322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51DC34-5CDA-4339-BAE9-941A24ABFB8F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9ABD84-FF20-451C-8B5E-5B8DEF0ADCA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E04D13-4839-44C4-97B8-6B86EBD787F6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CB7C8A-F6C3-4F42-9E48-5F44639C8E3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80B28C-D5C9-4F1B-8F67-4E711E739F6B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28BD7E-A324-485F-8929-55CEF3C0C08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7009D4-66EC-4454-866A-6B6DC91AA4B8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E31CB1-C382-4892-A6D5-AC085FC93B6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03671D-7235-4854-8E59-833463307E80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13F514-A4AE-4550-A27C-35ADA74C7CF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138733-183B-4966-AD54-53C095AF3462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AA9842-E5A2-4A0D-948C-B3E4B29D828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C7AEE0-6D20-4DD7-8F1E-D2FA929095FF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1F4518-7B6D-4468-B32C-134375FEFB5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C187A1-C4D2-47BB-98C6-24C442DDC9BA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8D627C-2891-486B-BFF9-39482C44FD2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1DFA242-6318-4E3F-A72F-7FEDD26634C8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96255A4C-2999-4F94-AB09-66B24E59BD0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mailto:4181611@gmail.com" TargetMode="External"/><Relationship Id="rId2" Type="http://schemas.openxmlformats.org/officeDocument/2006/relationships/hyperlink" Target="mailto:4164289@gmail.com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eventnn.ru/contest" TargetMode="External"/><Relationship Id="rId2" Type="http://schemas.openxmlformats.org/officeDocument/2006/relationships/hyperlink" Target="http://www.eventnn.ru/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.jpeg"/><Relationship Id="rId4" Type="http://schemas.openxmlformats.org/officeDocument/2006/relationships/hyperlink" Target="mailto:sergey@eventnn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Прямоугольник 6"/>
          <p:cNvSpPr>
            <a:spLocks noChangeArrowheads="1"/>
          </p:cNvSpPr>
          <p:nvPr/>
        </p:nvSpPr>
        <p:spPr bwMode="auto">
          <a:xfrm>
            <a:off x="2428875" y="2857500"/>
            <a:ext cx="4214813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altLang="ru-RU" dirty="0">
                <a:latin typeface="Calibri" pitchFamily="34" charset="0"/>
              </a:rPr>
              <a:t>«Индийская вечеринка». </a:t>
            </a:r>
          </a:p>
          <a:p>
            <a:pPr algn="ctr" eaLnBrk="1" hangingPunct="1"/>
            <a:r>
              <a:rPr lang="ru-RU" altLang="ru-RU" dirty="0">
                <a:latin typeface="Calibri" pitchFamily="34" charset="0"/>
              </a:rPr>
              <a:t>Лучшее корпоративное мероприятие до 400 т.р.</a:t>
            </a:r>
          </a:p>
        </p:txBody>
      </p:sp>
      <p:pic>
        <p:nvPicPr>
          <p:cNvPr id="2051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Прямоугольник 6"/>
          <p:cNvSpPr>
            <a:spLocks noChangeArrowheads="1"/>
          </p:cNvSpPr>
          <p:nvPr/>
        </p:nvSpPr>
        <p:spPr bwMode="auto">
          <a:xfrm>
            <a:off x="827088" y="1196975"/>
            <a:ext cx="4130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b="1">
                <a:latin typeface="Calibri" pitchFamily="34" charset="0"/>
              </a:rPr>
              <a:t>Вводные:</a:t>
            </a:r>
          </a:p>
        </p:txBody>
      </p:sp>
      <p:sp>
        <p:nvSpPr>
          <p:cNvPr id="4099" name="Прямоугольник 3"/>
          <p:cNvSpPr>
            <a:spLocks noChangeArrowheads="1"/>
          </p:cNvSpPr>
          <p:nvPr/>
        </p:nvSpPr>
        <p:spPr bwMode="auto">
          <a:xfrm>
            <a:off x="642938" y="2214563"/>
            <a:ext cx="7786687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ru-RU" dirty="0">
                <a:latin typeface="Calibri" pitchFamily="34" charset="0"/>
              </a:rPr>
              <a:t>- Заказчик: ГК </a:t>
            </a:r>
            <a:r>
              <a:rPr lang="ru-RU" dirty="0" err="1">
                <a:latin typeface="Calibri" pitchFamily="34" charset="0"/>
              </a:rPr>
              <a:t>Автокомпонент</a:t>
            </a:r>
            <a:r>
              <a:rPr lang="ru-RU" dirty="0">
                <a:latin typeface="Calibri" pitchFamily="34" charset="0"/>
              </a:rPr>
              <a:t>;</a:t>
            </a:r>
          </a:p>
          <a:p>
            <a:pPr eaLnBrk="1" hangingPunct="1">
              <a:defRPr/>
            </a:pPr>
            <a:r>
              <a:rPr lang="ru-RU" dirty="0">
                <a:latin typeface="Calibri" pitchFamily="34" charset="0"/>
              </a:rPr>
              <a:t>- Тип мероприятия: корпоративное мероприятие;</a:t>
            </a:r>
          </a:p>
          <a:p>
            <a:pPr eaLnBrk="1" hangingPunct="1">
              <a:defRPr/>
            </a:pPr>
            <a:r>
              <a:rPr lang="ru-RU" dirty="0">
                <a:latin typeface="Calibri" pitchFamily="34" charset="0"/>
              </a:rPr>
              <a:t>- Количество человек, которые приняли участие в мероприятии: 60 человек;</a:t>
            </a:r>
          </a:p>
          <a:p>
            <a:pPr eaLnBrk="1" hangingPunct="1">
              <a:defRPr/>
            </a:pPr>
            <a:r>
              <a:rPr lang="ru-RU" dirty="0">
                <a:latin typeface="Calibri" pitchFamily="34" charset="0"/>
              </a:rPr>
              <a:t>- Место проведения мероприятия: Ресторанный комплекс «Соляная Биржа»;</a:t>
            </a:r>
          </a:p>
          <a:p>
            <a:pPr marL="174625" indent="-174625" eaLnBrk="1" hangingPunct="1">
              <a:defRPr/>
            </a:pPr>
            <a:r>
              <a:rPr lang="ru-RU" dirty="0">
                <a:latin typeface="Calibri" pitchFamily="34" charset="0"/>
              </a:rPr>
              <a:t>- Подрядчики исполнителя, задействованные в реализации проекта: локация  РК «Соляная Биржа», семейный зал;</a:t>
            </a:r>
          </a:p>
          <a:p>
            <a:pPr eaLnBrk="1" hangingPunct="1">
              <a:defRPr/>
            </a:pPr>
            <a:r>
              <a:rPr lang="ru-RU" dirty="0">
                <a:latin typeface="Calibri" pitchFamily="34" charset="0"/>
              </a:rPr>
              <a:t>- Дата проведения мероприятия 26.12.2015.</a:t>
            </a:r>
          </a:p>
        </p:txBody>
      </p:sp>
      <p:pic>
        <p:nvPicPr>
          <p:cNvPr id="3076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Прямоугольник 6"/>
          <p:cNvSpPr>
            <a:spLocks noChangeArrowheads="1"/>
          </p:cNvSpPr>
          <p:nvPr/>
        </p:nvSpPr>
        <p:spPr bwMode="auto">
          <a:xfrm>
            <a:off x="2843213" y="1268413"/>
            <a:ext cx="4130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b="1">
                <a:latin typeface="Calibri" pitchFamily="34" charset="0"/>
              </a:rPr>
              <a:t>Задача/цели:</a:t>
            </a:r>
          </a:p>
        </p:txBody>
      </p:sp>
      <p:sp>
        <p:nvSpPr>
          <p:cNvPr id="4099" name="Прямоугольник 3"/>
          <p:cNvSpPr>
            <a:spLocks noChangeArrowheads="1"/>
          </p:cNvSpPr>
          <p:nvPr/>
        </p:nvSpPr>
        <p:spPr bwMode="auto">
          <a:xfrm>
            <a:off x="785813" y="1714500"/>
            <a:ext cx="8001000" cy="397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/>
            <a:r>
              <a:rPr lang="ru-RU" altLang="ru-RU" b="1">
                <a:latin typeface="Calibri" pitchFamily="34" charset="0"/>
              </a:rPr>
              <a:t>Цели проекта:</a:t>
            </a:r>
          </a:p>
          <a:p>
            <a:pPr algn="just" eaLnBrk="1" hangingPunct="1">
              <a:buFontTx/>
              <a:buChar char="-"/>
            </a:pPr>
            <a:r>
              <a:rPr lang="ru-RU" altLang="ru-RU">
                <a:latin typeface="Calibri" pitchFamily="34" charset="0"/>
              </a:rPr>
              <a:t> Общее повышение корпоративного духа;</a:t>
            </a:r>
          </a:p>
          <a:p>
            <a:pPr eaLnBrk="1" hangingPunct="1">
              <a:buFontTx/>
              <a:buChar char="-"/>
            </a:pPr>
            <a:r>
              <a:rPr lang="ru-RU" altLang="ru-RU">
                <a:latin typeface="Calibri" pitchFamily="34" charset="0"/>
              </a:rPr>
              <a:t> Поощрение сотрудников;</a:t>
            </a:r>
          </a:p>
          <a:p>
            <a:pPr eaLnBrk="1" hangingPunct="1">
              <a:buFontTx/>
              <a:buChar char="-"/>
            </a:pPr>
            <a:r>
              <a:rPr lang="ru-RU" altLang="ru-RU">
                <a:latin typeface="Calibri" pitchFamily="34" charset="0"/>
              </a:rPr>
              <a:t>Отдых, развлечение.</a:t>
            </a:r>
          </a:p>
          <a:p>
            <a:pPr algn="just" eaLnBrk="1" hangingPunct="1">
              <a:buFontTx/>
              <a:buChar char="-"/>
            </a:pPr>
            <a:endParaRPr lang="ru-RU" altLang="ru-RU">
              <a:latin typeface="Calibri" pitchFamily="34" charset="0"/>
            </a:endParaRPr>
          </a:p>
          <a:p>
            <a:pPr algn="just" eaLnBrk="1" hangingPunct="1"/>
            <a:r>
              <a:rPr lang="ru-RU" altLang="ru-RU" b="1">
                <a:latin typeface="Calibri" pitchFamily="34" charset="0"/>
              </a:rPr>
              <a:t>Задачи проекта:</a:t>
            </a:r>
          </a:p>
          <a:p>
            <a:pPr algn="just" eaLnBrk="1" hangingPunct="1">
              <a:buFontTx/>
              <a:buChar char="-"/>
            </a:pPr>
            <a:r>
              <a:rPr lang="ru-RU" altLang="ru-RU">
                <a:latin typeface="Calibri" pitchFamily="34" charset="0"/>
              </a:rPr>
              <a:t> Повысить сплочённость коллектива;</a:t>
            </a:r>
          </a:p>
          <a:p>
            <a:pPr algn="just" eaLnBrk="1" hangingPunct="1">
              <a:buFontTx/>
              <a:buChar char="-"/>
            </a:pPr>
            <a:r>
              <a:rPr lang="ru-RU" altLang="ru-RU">
                <a:latin typeface="Calibri" pitchFamily="34" charset="0"/>
              </a:rPr>
              <a:t> Усилить лояльность по отношению к компании-работодателю;</a:t>
            </a:r>
          </a:p>
          <a:p>
            <a:pPr algn="just" eaLnBrk="1" hangingPunct="1">
              <a:buFontTx/>
              <a:buChar char="-"/>
            </a:pPr>
            <a:r>
              <a:rPr lang="ru-RU" altLang="ru-RU">
                <a:latin typeface="Calibri" pitchFamily="34" charset="0"/>
              </a:rPr>
              <a:t> Развить творческий потенциал сотрудников;</a:t>
            </a:r>
          </a:p>
          <a:p>
            <a:pPr algn="just" eaLnBrk="1" hangingPunct="1">
              <a:buFontTx/>
              <a:buChar char="-"/>
            </a:pPr>
            <a:r>
              <a:rPr lang="ru-RU" altLang="ru-RU">
                <a:latin typeface="Calibri" pitchFamily="34" charset="0"/>
              </a:rPr>
              <a:t> Продолжить концепцию корпоративных мероприятий, выработанную в прошлом 2014 году.</a:t>
            </a:r>
          </a:p>
          <a:p>
            <a:pPr algn="just" eaLnBrk="1" hangingPunct="1">
              <a:buFontTx/>
              <a:buChar char="-"/>
            </a:pPr>
            <a:endParaRPr lang="ru-RU" altLang="ru-RU">
              <a:latin typeface="Calibri" pitchFamily="34" charset="0"/>
            </a:endParaRPr>
          </a:p>
          <a:p>
            <a:pPr algn="just" eaLnBrk="1" hangingPunct="1"/>
            <a:r>
              <a:rPr lang="ru-RU" altLang="ru-RU" b="1">
                <a:latin typeface="Calibri" pitchFamily="34" charset="0"/>
              </a:rPr>
              <a:t>ЦА проекта: </a:t>
            </a:r>
            <a:r>
              <a:rPr lang="ru-RU" altLang="ru-RU">
                <a:latin typeface="Calibri" pitchFamily="34" charset="0"/>
              </a:rPr>
              <a:t>сотрудники компании.</a:t>
            </a:r>
          </a:p>
          <a:p>
            <a:pPr algn="just" eaLnBrk="1" hangingPunct="1">
              <a:buFontTx/>
              <a:buChar char="-"/>
            </a:pPr>
            <a:endParaRPr lang="ru-RU" altLang="ru-RU">
              <a:latin typeface="Calibri" pitchFamily="34" charset="0"/>
            </a:endParaRPr>
          </a:p>
        </p:txBody>
      </p:sp>
      <p:pic>
        <p:nvPicPr>
          <p:cNvPr id="4100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Прямоугольник 6"/>
          <p:cNvSpPr>
            <a:spLocks noChangeArrowheads="1"/>
          </p:cNvSpPr>
          <p:nvPr/>
        </p:nvSpPr>
        <p:spPr bwMode="auto">
          <a:xfrm>
            <a:off x="2843213" y="1268413"/>
            <a:ext cx="4130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b="1">
                <a:latin typeface="Calibri" pitchFamily="34" charset="0"/>
              </a:rPr>
              <a:t>Задача/цели:</a:t>
            </a:r>
          </a:p>
        </p:txBody>
      </p:sp>
      <p:sp>
        <p:nvSpPr>
          <p:cNvPr id="5123" name="Прямоугольник 3"/>
          <p:cNvSpPr>
            <a:spLocks noChangeArrowheads="1"/>
          </p:cNvSpPr>
          <p:nvPr/>
        </p:nvSpPr>
        <p:spPr bwMode="auto">
          <a:xfrm>
            <a:off x="214313" y="1785938"/>
            <a:ext cx="8786812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/>
            <a:r>
              <a:rPr lang="ru-RU" altLang="ru-RU">
                <a:latin typeface="Calibri" pitchFamily="34" charset="0"/>
              </a:rPr>
              <a:t>Заказчиком были поставлены четкие границы бюджета, за которые выходить не было возможности. На развлекательную часть в нашем распоряжении было 200 000 рублей. </a:t>
            </a:r>
          </a:p>
          <a:p>
            <a:pPr algn="just" eaLnBrk="1" hangingPunct="1"/>
            <a:r>
              <a:rPr lang="ru-RU" altLang="ru-RU">
                <a:latin typeface="Calibri" pitchFamily="34" charset="0"/>
              </a:rPr>
              <a:t>Бюджет мы распределили следующим образом:</a:t>
            </a:r>
          </a:p>
          <a:p>
            <a:pPr algn="just" eaLnBrk="1" hangingPunct="1"/>
            <a:r>
              <a:rPr lang="ru-RU" altLang="ru-RU">
                <a:latin typeface="Calibri" pitchFamily="34" charset="0"/>
              </a:rPr>
              <a:t>20 000 рублей – оформление, создание атмосферы;</a:t>
            </a:r>
          </a:p>
          <a:p>
            <a:pPr algn="just" eaLnBrk="1" hangingPunct="1"/>
            <a:r>
              <a:rPr lang="ru-RU" altLang="ru-RU">
                <a:latin typeface="Calibri" pitchFamily="34" charset="0"/>
              </a:rPr>
              <a:t>30 000 рублей – развлечение на </a:t>
            </a:r>
            <a:r>
              <a:rPr lang="en-US" altLang="ru-RU">
                <a:latin typeface="Calibri" pitchFamily="34" charset="0"/>
              </a:rPr>
              <a:t>welcome</a:t>
            </a:r>
            <a:r>
              <a:rPr lang="ru-RU" altLang="ru-RU">
                <a:latin typeface="Calibri" pitchFamily="34" charset="0"/>
              </a:rPr>
              <a:t>-зоне – анимация, встречающая гостей, мастера мехенди,  фотобудка,  фотограф;</a:t>
            </a:r>
          </a:p>
          <a:p>
            <a:pPr algn="just" eaLnBrk="1" hangingPunct="1"/>
            <a:r>
              <a:rPr lang="ru-RU" altLang="ru-RU">
                <a:latin typeface="Calibri" pitchFamily="34" charset="0"/>
              </a:rPr>
              <a:t>20 000 рублей – звуковое сопровождение мероприятия (на выбранной площадке стандартного комплекта оборудования недостаточно);</a:t>
            </a:r>
          </a:p>
          <a:p>
            <a:pPr algn="just" eaLnBrk="1" hangingPunct="1"/>
            <a:r>
              <a:rPr lang="ru-RU" altLang="ru-RU">
                <a:latin typeface="Calibri" pitchFamily="34" charset="0"/>
              </a:rPr>
              <a:t>120 000 рублей – ведущий, артисты, подходящие нам по тематике (а также кавер-группа);</a:t>
            </a:r>
          </a:p>
          <a:p>
            <a:pPr algn="just" eaLnBrk="1" hangingPunct="1"/>
            <a:r>
              <a:rPr lang="ru-RU" altLang="ru-RU">
                <a:latin typeface="Calibri" pitchFamily="34" charset="0"/>
              </a:rPr>
              <a:t>10 000 рублей –  сопутствующие траты – грим и костюм ведущего, костюмы аниматоров. </a:t>
            </a:r>
          </a:p>
          <a:p>
            <a:pPr algn="just" eaLnBrk="1" hangingPunct="1"/>
            <a:r>
              <a:rPr lang="ru-RU" altLang="ru-RU">
                <a:latin typeface="Calibri" pitchFamily="34" charset="0"/>
              </a:rPr>
              <a:t>В расстановке приоритетов использования денежных средств мы столкнулись с тем, что задача была убраться в определенный бюджет, используя самый примитивный инструмент – артистов, а цель была создать атмосферу такого уровня, который достигается только в результате полного погружения.</a:t>
            </a:r>
          </a:p>
        </p:txBody>
      </p:sp>
      <p:pic>
        <p:nvPicPr>
          <p:cNvPr id="5124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Прямоугольник 6"/>
          <p:cNvSpPr>
            <a:spLocks noChangeArrowheads="1"/>
          </p:cNvSpPr>
          <p:nvPr/>
        </p:nvSpPr>
        <p:spPr bwMode="auto">
          <a:xfrm>
            <a:off x="2627313" y="1125538"/>
            <a:ext cx="41306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b="1">
                <a:latin typeface="Calibri" pitchFamily="34" charset="0"/>
              </a:rPr>
              <a:t>Идея:</a:t>
            </a:r>
          </a:p>
        </p:txBody>
      </p:sp>
      <p:sp>
        <p:nvSpPr>
          <p:cNvPr id="6147" name="Прямоугольник 3"/>
          <p:cNvSpPr>
            <a:spLocks noChangeArrowheads="1"/>
          </p:cNvSpPr>
          <p:nvPr/>
        </p:nvSpPr>
        <p:spPr bwMode="auto">
          <a:xfrm>
            <a:off x="642938" y="1643063"/>
            <a:ext cx="8001000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/>
            <a:r>
              <a:rPr lang="ru-RU" altLang="ru-RU">
                <a:latin typeface="Calibri" pitchFamily="34" charset="0"/>
              </a:rPr>
              <a:t>Исходя из поставленных целей и задач, была разработана концепция тематического корпоративного вечера </a:t>
            </a:r>
            <a:r>
              <a:rPr lang="ru-RU" altLang="ru-RU" b="1">
                <a:latin typeface="Calibri" pitchFamily="34" charset="0"/>
              </a:rPr>
              <a:t>«Индийская вечеринка».</a:t>
            </a:r>
          </a:p>
          <a:p>
            <a:pPr algn="just" eaLnBrk="1" hangingPunct="1"/>
            <a:r>
              <a:rPr lang="ru-RU" altLang="ru-RU">
                <a:latin typeface="Calibri" pitchFamily="34" charset="0"/>
              </a:rPr>
              <a:t>По легенде сотрудники компании, начавшие в прошлом году своё кругосветное путешествие, прибывают в Индию, где их встречает Ранжит – ведущий в образе гостеприимного раджи. Для своих гостей Ранжит приготовил много сюрпризов и подарков. </a:t>
            </a:r>
          </a:p>
          <a:p>
            <a:pPr algn="just" eaLnBrk="1" hangingPunct="1"/>
            <a:r>
              <a:rPr lang="ru-RU" altLang="ru-RU">
                <a:latin typeface="Calibri" pitchFamily="34" charset="0"/>
              </a:rPr>
              <a:t>Большая и разнообразная </a:t>
            </a:r>
            <a:r>
              <a:rPr lang="en-US" altLang="ru-RU">
                <a:latin typeface="Calibri" pitchFamily="34" charset="0"/>
              </a:rPr>
              <a:t>welcome-</a:t>
            </a:r>
            <a:r>
              <a:rPr lang="ru-RU" altLang="ru-RU">
                <a:latin typeface="Calibri" pitchFamily="34" charset="0"/>
              </a:rPr>
              <a:t>зона позволила гостям адаптироваться и погрузиться в атмосферу индийского приёма.</a:t>
            </a:r>
          </a:p>
          <a:p>
            <a:pPr algn="just" eaLnBrk="1" hangingPunct="1"/>
            <a:r>
              <a:rPr lang="ru-RU" altLang="ru-RU">
                <a:latin typeface="Calibri" pitchFamily="34" charset="0"/>
              </a:rPr>
              <a:t>Для выполнения задачи развития творческого потенциала у сотрудников, в течение вечера были проведены мастер-классы: все желающие могли научиться настоящим индийским танцам, а также игре на барабанах.</a:t>
            </a:r>
          </a:p>
        </p:txBody>
      </p:sp>
      <p:pic>
        <p:nvPicPr>
          <p:cNvPr id="6148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Прямоугольник 6"/>
          <p:cNvSpPr>
            <a:spLocks noChangeArrowheads="1"/>
          </p:cNvSpPr>
          <p:nvPr/>
        </p:nvSpPr>
        <p:spPr bwMode="auto">
          <a:xfrm>
            <a:off x="2484438" y="1700213"/>
            <a:ext cx="4130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b="1">
                <a:latin typeface="Calibri" pitchFamily="34" charset="0"/>
              </a:rPr>
              <a:t>Выполнение</a:t>
            </a:r>
            <a:r>
              <a:rPr lang="ru-RU" altLang="ru-RU">
                <a:latin typeface="Calibri" pitchFamily="34" charset="0"/>
              </a:rPr>
              <a:t>:</a:t>
            </a:r>
          </a:p>
        </p:txBody>
      </p:sp>
      <p:sp>
        <p:nvSpPr>
          <p:cNvPr id="12291" name="Прямоугольник 3"/>
          <p:cNvSpPr>
            <a:spLocks noChangeArrowheads="1"/>
          </p:cNvSpPr>
          <p:nvPr/>
        </p:nvSpPr>
        <p:spPr bwMode="auto">
          <a:xfrm>
            <a:off x="428625" y="2357438"/>
            <a:ext cx="8280400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>
              <a:defRPr/>
            </a:pPr>
            <a:r>
              <a:rPr lang="ru-RU" dirty="0">
                <a:latin typeface="+mn-lt"/>
              </a:rPr>
              <a:t>Когда концепция была утверждена заказчиком мы приступили к подготовке.</a:t>
            </a:r>
          </a:p>
          <a:p>
            <a:pPr algn="just" eaLnBrk="1" hangingPunct="1">
              <a:defRPr/>
            </a:pPr>
            <a:r>
              <a:rPr lang="ru-RU" dirty="0">
                <a:latin typeface="+mn-lt"/>
              </a:rPr>
              <a:t>Подготовка прошла в несколько этапов</a:t>
            </a:r>
            <a:r>
              <a:rPr lang="ru-RU" dirty="0">
                <a:latin typeface="+mn-lt"/>
              </a:rPr>
              <a:t>:</a:t>
            </a:r>
          </a:p>
          <a:p>
            <a:pPr algn="just" eaLnBrk="1" hangingPunct="1">
              <a:defRPr/>
            </a:pPr>
            <a:endParaRPr lang="ru-RU" dirty="0">
              <a:latin typeface="+mn-lt"/>
            </a:endParaRPr>
          </a:p>
          <a:p>
            <a:pPr marL="342900" indent="-342900" algn="just" eaLnBrk="1" hangingPunct="1">
              <a:buFont typeface="+mj-lt"/>
              <a:buAutoNum type="arabicPeriod"/>
              <a:defRPr/>
            </a:pPr>
            <a:r>
              <a:rPr lang="ru-RU" dirty="0">
                <a:latin typeface="+mn-lt"/>
              </a:rPr>
              <a:t> Написание сценария мероприятия, утверждение его с </a:t>
            </a:r>
            <a:r>
              <a:rPr lang="ru-RU" dirty="0">
                <a:latin typeface="+mn-lt"/>
              </a:rPr>
              <a:t>заказчиком;</a:t>
            </a:r>
            <a:endParaRPr lang="ru-RU" dirty="0">
              <a:latin typeface="+mn-lt"/>
            </a:endParaRPr>
          </a:p>
          <a:p>
            <a:pPr marL="342900" indent="-342900" algn="just" eaLnBrk="1" hangingPunct="1">
              <a:buFont typeface="+mj-lt"/>
              <a:buAutoNum type="arabicPeriod"/>
              <a:defRPr/>
            </a:pPr>
            <a:r>
              <a:rPr lang="ru-RU" dirty="0">
                <a:latin typeface="+mn-lt"/>
              </a:rPr>
              <a:t>На </a:t>
            </a:r>
            <a:r>
              <a:rPr lang="ru-RU" dirty="0">
                <a:latin typeface="+mn-lt"/>
              </a:rPr>
              <a:t>основании разработанной нами </a:t>
            </a:r>
            <a:r>
              <a:rPr lang="ru-RU" dirty="0">
                <a:latin typeface="+mn-lt"/>
              </a:rPr>
              <a:t>концепции, подбор разнообразных </a:t>
            </a:r>
            <a:r>
              <a:rPr lang="ru-RU" dirty="0">
                <a:latin typeface="+mn-lt"/>
              </a:rPr>
              <a:t>тематических артистов (что вызвало сложность, так как все варианты были безальтернативными);</a:t>
            </a:r>
          </a:p>
          <a:p>
            <a:pPr marL="342900" indent="-342900" algn="just" eaLnBrk="1" hangingPunct="1">
              <a:buFont typeface="+mj-lt"/>
              <a:buAutoNum type="arabicPeriod"/>
              <a:defRPr/>
            </a:pPr>
            <a:r>
              <a:rPr lang="ru-RU" dirty="0">
                <a:latin typeface="+mn-lt"/>
              </a:rPr>
              <a:t>Воплощение </a:t>
            </a:r>
            <a:r>
              <a:rPr lang="ru-RU" dirty="0">
                <a:latin typeface="+mn-lt"/>
              </a:rPr>
              <a:t>в жизнь максимального количества задумок в рамках бюджета.</a:t>
            </a:r>
          </a:p>
          <a:p>
            <a:pPr algn="just" eaLnBrk="1" hangingPunct="1">
              <a:defRPr/>
            </a:pPr>
            <a:r>
              <a:rPr lang="ru-RU" dirty="0">
                <a:latin typeface="+mn-lt"/>
              </a:rPr>
              <a:t/>
            </a:r>
            <a:br>
              <a:rPr lang="ru-RU" dirty="0">
                <a:latin typeface="+mn-lt"/>
              </a:rPr>
            </a:br>
            <a:r>
              <a:rPr lang="ru-RU" dirty="0">
                <a:latin typeface="+mn-lt"/>
              </a:rPr>
              <a:t/>
            </a:r>
            <a:br>
              <a:rPr lang="ru-RU" dirty="0">
                <a:latin typeface="+mn-lt"/>
              </a:rPr>
            </a:br>
            <a:endParaRPr lang="ru-RU" dirty="0">
              <a:latin typeface="+mn-lt"/>
            </a:endParaRPr>
          </a:p>
        </p:txBody>
      </p:sp>
      <p:pic>
        <p:nvPicPr>
          <p:cNvPr id="7172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Прямоугольник 6"/>
          <p:cNvSpPr>
            <a:spLocks noChangeArrowheads="1"/>
          </p:cNvSpPr>
          <p:nvPr/>
        </p:nvSpPr>
        <p:spPr bwMode="auto">
          <a:xfrm>
            <a:off x="2571750" y="1143000"/>
            <a:ext cx="4130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b="1">
                <a:latin typeface="Calibri" pitchFamily="34" charset="0"/>
              </a:rPr>
              <a:t>Эффективность:</a:t>
            </a:r>
          </a:p>
        </p:txBody>
      </p:sp>
      <p:sp>
        <p:nvSpPr>
          <p:cNvPr id="8195" name="Прямоугольник 3"/>
          <p:cNvSpPr>
            <a:spLocks noChangeArrowheads="1"/>
          </p:cNvSpPr>
          <p:nvPr/>
        </p:nvSpPr>
        <p:spPr bwMode="auto">
          <a:xfrm>
            <a:off x="642938" y="1857375"/>
            <a:ext cx="8001000" cy="397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/>
            <a:r>
              <a:rPr lang="ru-RU" altLang="ru-RU">
                <a:latin typeface="Calibri" pitchFamily="34" charset="0"/>
              </a:rPr>
              <a:t>Площадка для проведения мероприятия была выбрана до того как была утверждена вечеринка в Индийском стиле, поэтому именно площадка стала нашей первой и основной проблемой. Зал категорически не подходил под нашу тематику и требовал очень большого количества реквизита для создания атмосферы. Было очевидно, что даже если мы удвоим сумму, этого будет недостаточно для качественного оформления. Чтобы выйти из сложившейся ситуации, мы прибегли к созданию очень яркой фотозоны и использовали анимацию на </a:t>
            </a:r>
            <a:r>
              <a:rPr lang="en-US" altLang="ru-RU">
                <a:latin typeface="Calibri" pitchFamily="34" charset="0"/>
              </a:rPr>
              <a:t>welcome-</a:t>
            </a:r>
            <a:r>
              <a:rPr lang="ru-RU" altLang="ru-RU">
                <a:latin typeface="Calibri" pitchFamily="34" charset="0"/>
              </a:rPr>
              <a:t>зоне, что позволило отвлечь внимание гостей на нужные нам акценты и создать нужно «индийское» настроение. </a:t>
            </a:r>
          </a:p>
          <a:p>
            <a:pPr algn="just" eaLnBrk="1" hangingPunct="1"/>
            <a:r>
              <a:rPr lang="ru-RU" altLang="ru-RU">
                <a:latin typeface="Calibri" pitchFamily="34" charset="0"/>
              </a:rPr>
              <a:t>Еще одна проблема, диктующая нам определенные правила была особенность наших гостей – все с радостью и интересом ждали тематическую вечеринку, но категорически не поддерживали тематику в своих нарядах. Эту проблему мы решили очень просто и бюджетно – наш вечер выглядел так, будто бы гости – это туристы, посетившие дом султана. </a:t>
            </a:r>
          </a:p>
        </p:txBody>
      </p:sp>
      <p:pic>
        <p:nvPicPr>
          <p:cNvPr id="8196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Прямоугольник 6"/>
          <p:cNvSpPr>
            <a:spLocks noChangeArrowheads="1"/>
          </p:cNvSpPr>
          <p:nvPr/>
        </p:nvSpPr>
        <p:spPr bwMode="auto">
          <a:xfrm>
            <a:off x="2143125" y="1285875"/>
            <a:ext cx="4130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b="1">
                <a:latin typeface="Calibri" pitchFamily="34" charset="0"/>
              </a:rPr>
              <a:t>Реализация</a:t>
            </a:r>
            <a:r>
              <a:rPr lang="ru-RU" altLang="ru-RU">
                <a:latin typeface="Calibri" pitchFamily="34" charset="0"/>
              </a:rPr>
              <a:t>:</a:t>
            </a:r>
          </a:p>
        </p:txBody>
      </p:sp>
      <p:sp>
        <p:nvSpPr>
          <p:cNvPr id="8" name="Прямоугольник 3"/>
          <p:cNvSpPr>
            <a:spLocks noChangeArrowheads="1"/>
          </p:cNvSpPr>
          <p:nvPr/>
        </p:nvSpPr>
        <p:spPr bwMode="auto">
          <a:xfrm>
            <a:off x="642938" y="1736725"/>
            <a:ext cx="7929562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>
              <a:defRPr/>
            </a:pPr>
            <a:r>
              <a:rPr lang="ru-RU" dirty="0">
                <a:latin typeface="+mn-lt"/>
              </a:rPr>
              <a:t>Вечер начинался в </a:t>
            </a:r>
            <a:r>
              <a:rPr lang="en-US" dirty="0">
                <a:latin typeface="+mn-lt"/>
              </a:rPr>
              <a:t>welcome-</a:t>
            </a:r>
            <a:r>
              <a:rPr lang="ru-RU" dirty="0">
                <a:latin typeface="+mn-lt"/>
              </a:rPr>
              <a:t>зоне, в которой находилась стилизованная фото-точка, где каждый гость мог сфотографироваться на память. Также на </a:t>
            </a:r>
            <a:r>
              <a:rPr lang="en-US" dirty="0">
                <a:latin typeface="+mn-lt"/>
              </a:rPr>
              <a:t>welcome</a:t>
            </a:r>
            <a:r>
              <a:rPr lang="ru-RU" dirty="0">
                <a:latin typeface="+mn-lt"/>
              </a:rPr>
              <a:t>-зоне гостей встречал индиец, который общался с гостями, фотографировался с ними и играл в напёрстки.</a:t>
            </a:r>
          </a:p>
          <a:p>
            <a:pPr algn="just" eaLnBrk="1" hangingPunct="1">
              <a:defRPr/>
            </a:pPr>
            <a:endParaRPr lang="ru-RU" dirty="0">
              <a:latin typeface="+mn-lt"/>
            </a:endParaRPr>
          </a:p>
        </p:txBody>
      </p:sp>
      <p:pic>
        <p:nvPicPr>
          <p:cNvPr id="9220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Рисунок 5" descr="IMG_532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50" y="3714750"/>
            <a:ext cx="3286125" cy="219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Рисунок 6" descr="IMG_5360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2738" y="3786188"/>
            <a:ext cx="3251200" cy="216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Рисунок 8" descr="IMG_5742.jpg"/>
          <p:cNvPicPr>
            <a:picLocks noChangeAspect="1"/>
          </p:cNvPicPr>
          <p:nvPr/>
        </p:nvPicPr>
        <p:blipFill>
          <a:blip r:embed="rId5" cstate="print"/>
          <a:srcRect b="8333"/>
          <a:stretch>
            <a:fillRect/>
          </a:stretch>
        </p:blipFill>
        <p:spPr bwMode="auto">
          <a:xfrm>
            <a:off x="3143250" y="2940050"/>
            <a:ext cx="2643188" cy="363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Прямоугольник 6"/>
          <p:cNvSpPr>
            <a:spLocks noChangeArrowheads="1"/>
          </p:cNvSpPr>
          <p:nvPr/>
        </p:nvSpPr>
        <p:spPr bwMode="auto">
          <a:xfrm>
            <a:off x="2143125" y="1285875"/>
            <a:ext cx="4130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b="1">
                <a:latin typeface="Calibri" pitchFamily="34" charset="0"/>
              </a:rPr>
              <a:t>Реализация</a:t>
            </a:r>
            <a:r>
              <a:rPr lang="ru-RU" altLang="ru-RU">
                <a:latin typeface="Calibri" pitchFamily="34" charset="0"/>
              </a:rPr>
              <a:t>:</a:t>
            </a:r>
          </a:p>
        </p:txBody>
      </p:sp>
      <p:sp>
        <p:nvSpPr>
          <p:cNvPr id="8" name="Прямоугольник 3"/>
          <p:cNvSpPr>
            <a:spLocks noChangeArrowheads="1"/>
          </p:cNvSpPr>
          <p:nvPr/>
        </p:nvSpPr>
        <p:spPr bwMode="auto">
          <a:xfrm>
            <a:off x="642938" y="1714500"/>
            <a:ext cx="7929562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>
              <a:defRPr/>
            </a:pPr>
            <a:r>
              <a:rPr lang="ru-RU" dirty="0">
                <a:latin typeface="+mn-lt"/>
              </a:rPr>
              <a:t>Для всех желающих на </a:t>
            </a:r>
            <a:r>
              <a:rPr lang="en-US" dirty="0">
                <a:latin typeface="+mn-lt"/>
              </a:rPr>
              <a:t>welcome</a:t>
            </a:r>
            <a:r>
              <a:rPr lang="ru-RU" dirty="0">
                <a:latin typeface="+mn-lt"/>
              </a:rPr>
              <a:t>-зоне работали 4 художницы, которые хной рисовали </a:t>
            </a:r>
            <a:r>
              <a:rPr lang="ru-RU" dirty="0" err="1">
                <a:latin typeface="+mn-lt"/>
              </a:rPr>
              <a:t>мехенди</a:t>
            </a:r>
            <a:r>
              <a:rPr lang="ru-RU" dirty="0">
                <a:latin typeface="+mn-lt"/>
              </a:rPr>
              <a:t> и украшали гостей мероприятия.</a:t>
            </a:r>
          </a:p>
          <a:p>
            <a:pPr algn="just" eaLnBrk="1" hangingPunct="1">
              <a:defRPr/>
            </a:pPr>
            <a:r>
              <a:rPr lang="ru-RU" dirty="0">
                <a:latin typeface="+mn-lt"/>
              </a:rPr>
              <a:t>Для любителей сделать </a:t>
            </a:r>
            <a:r>
              <a:rPr lang="ru-RU" dirty="0" err="1">
                <a:latin typeface="+mn-lt"/>
              </a:rPr>
              <a:t>сэлфи</a:t>
            </a:r>
            <a:r>
              <a:rPr lang="ru-RU" dirty="0">
                <a:latin typeface="+mn-lt"/>
              </a:rPr>
              <a:t> с самого начала мероприятия и практически до его окончания была установлена фото-будка с большим количеством реквизита, благодаря этому практически каждый гость унёс домой </a:t>
            </a:r>
            <a:r>
              <a:rPr lang="ru-RU" dirty="0" err="1">
                <a:latin typeface="+mn-lt"/>
              </a:rPr>
              <a:t>брендированную</a:t>
            </a:r>
            <a:r>
              <a:rPr lang="ru-RU" dirty="0">
                <a:latin typeface="+mn-lt"/>
              </a:rPr>
              <a:t> фотографию с логотипом компании. </a:t>
            </a:r>
          </a:p>
          <a:p>
            <a:pPr algn="just" eaLnBrk="1" hangingPunct="1">
              <a:defRPr/>
            </a:pPr>
            <a:endParaRPr lang="ru-RU" dirty="0">
              <a:latin typeface="+mn-lt"/>
            </a:endParaRPr>
          </a:p>
          <a:p>
            <a:pPr algn="just" eaLnBrk="1" hangingPunct="1">
              <a:defRPr/>
            </a:pPr>
            <a:endParaRPr lang="ru-RU" dirty="0">
              <a:latin typeface="+mn-lt"/>
            </a:endParaRPr>
          </a:p>
        </p:txBody>
      </p:sp>
      <p:pic>
        <p:nvPicPr>
          <p:cNvPr id="10244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Рисунок 4" descr="IMG_529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1650" y="3786188"/>
            <a:ext cx="3856038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Рисунок 6" descr="IMG_5409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6313" y="3784600"/>
            <a:ext cx="3857625" cy="257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Прямоугольник 6"/>
          <p:cNvSpPr>
            <a:spLocks noChangeArrowheads="1"/>
          </p:cNvSpPr>
          <p:nvPr/>
        </p:nvSpPr>
        <p:spPr bwMode="auto">
          <a:xfrm>
            <a:off x="2143125" y="1285875"/>
            <a:ext cx="4130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b="1">
                <a:latin typeface="Calibri" pitchFamily="34" charset="0"/>
              </a:rPr>
              <a:t>Реализация</a:t>
            </a:r>
            <a:r>
              <a:rPr lang="ru-RU" altLang="ru-RU">
                <a:latin typeface="Calibri" pitchFamily="34" charset="0"/>
              </a:rPr>
              <a:t>:</a:t>
            </a:r>
          </a:p>
        </p:txBody>
      </p:sp>
      <p:sp>
        <p:nvSpPr>
          <p:cNvPr id="8" name="Прямоугольник 3"/>
          <p:cNvSpPr>
            <a:spLocks noChangeArrowheads="1"/>
          </p:cNvSpPr>
          <p:nvPr/>
        </p:nvSpPr>
        <p:spPr bwMode="auto">
          <a:xfrm>
            <a:off x="642938" y="1857375"/>
            <a:ext cx="7929562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>
              <a:defRPr/>
            </a:pPr>
            <a:r>
              <a:rPr lang="ru-RU" dirty="0">
                <a:latin typeface="+mn-lt"/>
              </a:rPr>
              <a:t>После окончания </a:t>
            </a:r>
            <a:r>
              <a:rPr lang="en-US" dirty="0">
                <a:latin typeface="+mn-lt"/>
              </a:rPr>
              <a:t>welcome</a:t>
            </a:r>
            <a:r>
              <a:rPr lang="ru-RU" dirty="0">
                <a:latin typeface="+mn-lt"/>
              </a:rPr>
              <a:t>-зоны был дан старт банкету. Основная идея всего торжества была – создать целостность программы, возможность полного погружения гостей в концепцию индийской вечеринки, чтобы гости смогли узнать что-то новое и интересное.</a:t>
            </a:r>
          </a:p>
          <a:p>
            <a:pPr algn="just" eaLnBrk="1" hangingPunct="1">
              <a:defRPr/>
            </a:pPr>
            <a:r>
              <a:rPr lang="ru-RU" dirty="0">
                <a:latin typeface="+mn-lt"/>
              </a:rPr>
              <a:t>Именно поэтому сценаристами и режиссёром мероприятия был создан индивидуальный сценарий вечера, с уникальными тематическими конкурсами и </a:t>
            </a:r>
            <a:r>
              <a:rPr lang="ru-RU" dirty="0" err="1">
                <a:latin typeface="+mn-lt"/>
              </a:rPr>
              <a:t>интерактивами</a:t>
            </a:r>
            <a:r>
              <a:rPr lang="ru-RU" dirty="0">
                <a:latin typeface="+mn-lt"/>
              </a:rPr>
              <a:t>. </a:t>
            </a:r>
          </a:p>
        </p:txBody>
      </p:sp>
      <p:pic>
        <p:nvPicPr>
          <p:cNvPr id="11268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Рисунок 5" descr="IMG_6458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813" y="3881438"/>
            <a:ext cx="3714750" cy="2478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Рисунок 6" descr="IMG_6296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6313" y="3879850"/>
            <a:ext cx="3714750" cy="2478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Прямоугольник 6"/>
          <p:cNvSpPr>
            <a:spLocks noChangeArrowheads="1"/>
          </p:cNvSpPr>
          <p:nvPr/>
        </p:nvSpPr>
        <p:spPr bwMode="auto">
          <a:xfrm>
            <a:off x="2143125" y="1285875"/>
            <a:ext cx="4130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b="1">
                <a:latin typeface="Calibri" pitchFamily="34" charset="0"/>
              </a:rPr>
              <a:t>Реализация</a:t>
            </a:r>
            <a:r>
              <a:rPr lang="ru-RU" altLang="ru-RU">
                <a:latin typeface="Calibri" pitchFamily="34" charset="0"/>
              </a:rPr>
              <a:t>:</a:t>
            </a:r>
          </a:p>
        </p:txBody>
      </p:sp>
      <p:sp>
        <p:nvSpPr>
          <p:cNvPr id="8" name="Прямоугольник 3"/>
          <p:cNvSpPr>
            <a:spLocks noChangeArrowheads="1"/>
          </p:cNvSpPr>
          <p:nvPr/>
        </p:nvSpPr>
        <p:spPr bwMode="auto">
          <a:xfrm>
            <a:off x="785813" y="1857375"/>
            <a:ext cx="7786687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>
              <a:defRPr/>
            </a:pPr>
            <a:r>
              <a:rPr lang="ru-RU" dirty="0">
                <a:latin typeface="+mn-lt"/>
              </a:rPr>
              <a:t>Очень много внимания было уделено деталям в оформлении зала. Были использованы разработанные дизайнерами бумажные слоны различных цветов и форм</a:t>
            </a:r>
            <a:r>
              <a:rPr lang="ru-RU" dirty="0">
                <a:latin typeface="+mn-lt"/>
              </a:rPr>
              <a:t>, в том числе мы использовали слонов для создания </a:t>
            </a:r>
            <a:r>
              <a:rPr lang="ru-RU" dirty="0" err="1">
                <a:latin typeface="+mn-lt"/>
              </a:rPr>
              <a:t>рассадочной</a:t>
            </a:r>
            <a:r>
              <a:rPr lang="ru-RU" dirty="0">
                <a:latin typeface="+mn-lt"/>
              </a:rPr>
              <a:t> карты, </a:t>
            </a:r>
            <a:r>
              <a:rPr lang="ru-RU" dirty="0">
                <a:latin typeface="+mn-lt"/>
              </a:rPr>
              <a:t>обилие свечей, </a:t>
            </a:r>
            <a:r>
              <a:rPr lang="ru-RU" dirty="0">
                <a:latin typeface="+mn-lt"/>
              </a:rPr>
              <a:t>разноцветные подушки </a:t>
            </a:r>
            <a:r>
              <a:rPr lang="ru-RU" dirty="0">
                <a:latin typeface="+mn-lt"/>
              </a:rPr>
              <a:t>и множество специй. </a:t>
            </a:r>
          </a:p>
        </p:txBody>
      </p:sp>
      <p:pic>
        <p:nvPicPr>
          <p:cNvPr id="12292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Рисунок 4" descr="IMG_5238.jpg"/>
          <p:cNvPicPr>
            <a:picLocks noChangeAspect="1"/>
          </p:cNvPicPr>
          <p:nvPr/>
        </p:nvPicPr>
        <p:blipFill>
          <a:blip r:embed="rId3" cstate="print"/>
          <a:srcRect t="10416" b="8333"/>
          <a:stretch>
            <a:fillRect/>
          </a:stretch>
        </p:blipFill>
        <p:spPr bwMode="auto">
          <a:xfrm>
            <a:off x="5572125" y="3071813"/>
            <a:ext cx="2857500" cy="348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Рисунок 5" descr="IMG_5253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0125" y="3594100"/>
            <a:ext cx="4357688" cy="290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Прямоугольник 6"/>
          <p:cNvSpPr>
            <a:spLocks noChangeArrowheads="1"/>
          </p:cNvSpPr>
          <p:nvPr/>
        </p:nvSpPr>
        <p:spPr bwMode="auto">
          <a:xfrm>
            <a:off x="2143125" y="1285875"/>
            <a:ext cx="4130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b="1">
                <a:latin typeface="Calibri" pitchFamily="34" charset="0"/>
              </a:rPr>
              <a:t>Реализация</a:t>
            </a:r>
            <a:r>
              <a:rPr lang="ru-RU" altLang="ru-RU">
                <a:latin typeface="Calibri" pitchFamily="34" charset="0"/>
              </a:rPr>
              <a:t>:</a:t>
            </a:r>
          </a:p>
        </p:txBody>
      </p:sp>
      <p:sp>
        <p:nvSpPr>
          <p:cNvPr id="8" name="Прямоугольник 3"/>
          <p:cNvSpPr>
            <a:spLocks noChangeArrowheads="1"/>
          </p:cNvSpPr>
          <p:nvPr/>
        </p:nvSpPr>
        <p:spPr bwMode="auto">
          <a:xfrm>
            <a:off x="642938" y="1714500"/>
            <a:ext cx="7929562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>
              <a:defRPr/>
            </a:pPr>
            <a:r>
              <a:rPr lang="ru-RU" dirty="0">
                <a:latin typeface="+mn-lt"/>
              </a:rPr>
              <a:t>Была проведена большая работа по подбору артистов, выступающих в течение вечера.</a:t>
            </a:r>
          </a:p>
          <a:p>
            <a:pPr algn="just" eaLnBrk="1" hangingPunct="1">
              <a:defRPr/>
            </a:pPr>
            <a:r>
              <a:rPr lang="ru-RU" dirty="0">
                <a:latin typeface="+mn-lt"/>
              </a:rPr>
              <a:t>И благодаря всем этим факторам вкупе, нам удалось добиться ощущения единства, целостности и последовательности мероприятия с первых минут и до самого завершения вечера.</a:t>
            </a:r>
          </a:p>
          <a:p>
            <a:pPr algn="just" eaLnBrk="1" hangingPunct="1">
              <a:defRPr/>
            </a:pPr>
            <a:endParaRPr lang="ru-RU" dirty="0">
              <a:latin typeface="+mn-lt"/>
            </a:endParaRPr>
          </a:p>
        </p:txBody>
      </p:sp>
      <p:pic>
        <p:nvPicPr>
          <p:cNvPr id="13316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Рисунок 4" descr="IMG_5493.jpg"/>
          <p:cNvPicPr>
            <a:picLocks noChangeAspect="1"/>
          </p:cNvPicPr>
          <p:nvPr/>
        </p:nvPicPr>
        <p:blipFill>
          <a:blip r:embed="rId3" cstate="print"/>
          <a:srcRect t="12500" b="4166"/>
          <a:stretch>
            <a:fillRect/>
          </a:stretch>
        </p:blipFill>
        <p:spPr bwMode="auto">
          <a:xfrm>
            <a:off x="714375" y="3214688"/>
            <a:ext cx="2687638" cy="335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Рисунок 5" descr="IMG_5517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22700" y="3286125"/>
            <a:ext cx="4678363" cy="312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Прямоугольник 6"/>
          <p:cNvSpPr>
            <a:spLocks noChangeArrowheads="1"/>
          </p:cNvSpPr>
          <p:nvPr/>
        </p:nvSpPr>
        <p:spPr bwMode="auto">
          <a:xfrm>
            <a:off x="2143125" y="1285875"/>
            <a:ext cx="4130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b="1">
                <a:latin typeface="Calibri" pitchFamily="34" charset="0"/>
              </a:rPr>
              <a:t>Реализация</a:t>
            </a:r>
            <a:r>
              <a:rPr lang="ru-RU" altLang="ru-RU">
                <a:latin typeface="Calibri" pitchFamily="34" charset="0"/>
              </a:rPr>
              <a:t>:</a:t>
            </a:r>
          </a:p>
        </p:txBody>
      </p:sp>
      <p:sp>
        <p:nvSpPr>
          <p:cNvPr id="8" name="Прямоугольник 3"/>
          <p:cNvSpPr>
            <a:spLocks noChangeArrowheads="1"/>
          </p:cNvSpPr>
          <p:nvPr/>
        </p:nvSpPr>
        <p:spPr bwMode="auto">
          <a:xfrm>
            <a:off x="642938" y="1714500"/>
            <a:ext cx="5286375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>
              <a:defRPr/>
            </a:pPr>
            <a:r>
              <a:rPr lang="ru-RU" dirty="0">
                <a:latin typeface="+mn-lt"/>
              </a:rPr>
              <a:t>В течение банкета выступали различные коллективы: открыла вечер танцовщица с питоном,  в завершении её номера, каждый желающий смог погладить питона и разглядеть его вблизи. Затем вечер продолжился с коллективом профессиональных акробаток,  выступление которых ни оставило равнодушным никого из гостей. </a:t>
            </a:r>
          </a:p>
          <a:p>
            <a:pPr algn="just" eaLnBrk="1" hangingPunct="1">
              <a:defRPr/>
            </a:pPr>
            <a:r>
              <a:rPr lang="ru-RU" dirty="0">
                <a:latin typeface="+mn-lt"/>
              </a:rPr>
              <a:t>Также в течение вечера было проведено 2 мастер-класса в рамках выступлений приглашённых коллективов: мастер-класс по индийским танцам и игре на барабанах, где каждый гость смог научиться чему-то новому и раскрыться с новой творческой стороны.</a:t>
            </a:r>
          </a:p>
          <a:p>
            <a:pPr algn="just" eaLnBrk="1" hangingPunct="1">
              <a:defRPr/>
            </a:pPr>
            <a:r>
              <a:rPr lang="ru-RU" dirty="0">
                <a:latin typeface="+mn-lt"/>
              </a:rPr>
              <a:t>Ну, а финальной точкой стало невероятное и завораживающее световое шоу! Проведённое также с участием гостей вечера.</a:t>
            </a:r>
            <a:endParaRPr lang="ru-RU" dirty="0">
              <a:latin typeface="+mn-lt"/>
            </a:endParaRPr>
          </a:p>
        </p:txBody>
      </p:sp>
      <p:pic>
        <p:nvPicPr>
          <p:cNvPr id="14340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Рисунок 9" descr="IMG_6493.jpg"/>
          <p:cNvPicPr>
            <a:picLocks noChangeAspect="1"/>
          </p:cNvPicPr>
          <p:nvPr/>
        </p:nvPicPr>
        <p:blipFill>
          <a:blip r:embed="rId3" cstate="print"/>
          <a:srcRect l="24998" b="19440"/>
          <a:stretch>
            <a:fillRect/>
          </a:stretch>
        </p:blipFill>
        <p:spPr bwMode="auto">
          <a:xfrm>
            <a:off x="6072188" y="4560888"/>
            <a:ext cx="2928937" cy="209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Рисунок 6" descr="IMG_5796.jpg"/>
          <p:cNvPicPr>
            <a:picLocks noChangeAspect="1"/>
          </p:cNvPicPr>
          <p:nvPr/>
        </p:nvPicPr>
        <p:blipFill>
          <a:blip r:embed="rId4" cstate="print"/>
          <a:srcRect t="5199"/>
          <a:stretch>
            <a:fillRect/>
          </a:stretch>
        </p:blipFill>
        <p:spPr bwMode="auto">
          <a:xfrm>
            <a:off x="6524625" y="1643063"/>
            <a:ext cx="1976438" cy="280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Прямоугольник 6"/>
          <p:cNvSpPr>
            <a:spLocks noChangeArrowheads="1"/>
          </p:cNvSpPr>
          <p:nvPr/>
        </p:nvSpPr>
        <p:spPr bwMode="auto">
          <a:xfrm>
            <a:off x="2700338" y="827088"/>
            <a:ext cx="4130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b="1">
                <a:latin typeface="Calibri" pitchFamily="34" charset="0"/>
              </a:rPr>
              <a:t>Особенности</a:t>
            </a:r>
            <a:r>
              <a:rPr lang="ru-RU" altLang="ru-RU">
                <a:latin typeface="Calibri" pitchFamily="34" charset="0"/>
              </a:rPr>
              <a:t>:</a:t>
            </a:r>
          </a:p>
        </p:txBody>
      </p:sp>
      <p:sp>
        <p:nvSpPr>
          <p:cNvPr id="12291" name="Прямоугольник 3"/>
          <p:cNvSpPr>
            <a:spLocks noChangeArrowheads="1"/>
          </p:cNvSpPr>
          <p:nvPr/>
        </p:nvSpPr>
        <p:spPr bwMode="auto">
          <a:xfrm>
            <a:off x="250825" y="1484313"/>
            <a:ext cx="8607425" cy="258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>
              <a:defRPr/>
            </a:pPr>
            <a:r>
              <a:rPr lang="ru-RU" altLang="ru-RU" dirty="0">
                <a:latin typeface="Calibri" pitchFamily="34" charset="0"/>
              </a:rPr>
              <a:t>Хочется обратить внимание на особенности проведенного нами корпоративного мероприятия «Индийская вечеринка»:</a:t>
            </a:r>
          </a:p>
          <a:p>
            <a:pPr marL="342900" indent="-342900" algn="just" eaLnBrk="1" hangingPunct="1">
              <a:buFontTx/>
              <a:buAutoNum type="arabicPeriod"/>
              <a:defRPr/>
            </a:pPr>
            <a:r>
              <a:rPr lang="ru-RU" altLang="ru-RU" dirty="0">
                <a:latin typeface="Calibri" pitchFamily="34" charset="0"/>
              </a:rPr>
              <a:t>Гости узнали о национальных и этнических традициях Индии;</a:t>
            </a:r>
          </a:p>
          <a:p>
            <a:pPr marL="342900" indent="-342900" algn="just" eaLnBrk="1" hangingPunct="1">
              <a:buFontTx/>
              <a:buAutoNum type="arabicPeriod"/>
              <a:defRPr/>
            </a:pPr>
            <a:r>
              <a:rPr lang="ru-RU" altLang="ru-RU" dirty="0">
                <a:latin typeface="Calibri" pitchFamily="34" charset="0"/>
              </a:rPr>
              <a:t>Каждый артист, представляющий какое-либо </a:t>
            </a:r>
            <a:r>
              <a:rPr lang="ru-RU" altLang="ru-RU" dirty="0">
                <a:latin typeface="Calibri" pitchFamily="34" charset="0"/>
              </a:rPr>
              <a:t>направление, </a:t>
            </a:r>
            <a:r>
              <a:rPr lang="ru-RU" altLang="ru-RU" dirty="0">
                <a:latin typeface="Calibri" pitchFamily="34" charset="0"/>
              </a:rPr>
              <a:t>будь то танец или игра на музыкальных инструментах, приглашал гостей на интерактив;</a:t>
            </a:r>
          </a:p>
          <a:p>
            <a:pPr marL="342900" indent="-342900" algn="just" eaLnBrk="1" hangingPunct="1">
              <a:buFontTx/>
              <a:buAutoNum type="arabicPeriod"/>
              <a:defRPr/>
            </a:pPr>
            <a:r>
              <a:rPr lang="ru-RU" altLang="ru-RU" dirty="0">
                <a:latin typeface="Calibri" pitchFamily="34" charset="0"/>
              </a:rPr>
              <a:t>Мы адаптировали достаточно харизматическую тематику на понятный и интересный формат для жителя России.</a:t>
            </a:r>
          </a:p>
          <a:p>
            <a:pPr marL="342900" indent="-342900" algn="just" eaLnBrk="1" hangingPunct="1">
              <a:buFontTx/>
              <a:buAutoNum type="arabicPeriod"/>
              <a:defRPr/>
            </a:pPr>
            <a:r>
              <a:rPr lang="ru-RU" altLang="ru-RU" dirty="0">
                <a:latin typeface="Calibri" pitchFamily="34" charset="0"/>
              </a:rPr>
              <a:t>Для дополнительного эффекта наша команда </a:t>
            </a:r>
            <a:r>
              <a:rPr lang="ru-RU" altLang="ru-RU" dirty="0">
                <a:latin typeface="Calibri" pitchFamily="34" charset="0"/>
              </a:rPr>
              <a:t>администраторов встречала </a:t>
            </a:r>
            <a:r>
              <a:rPr lang="ru-RU" altLang="ru-RU" dirty="0">
                <a:latin typeface="Calibri" pitchFamily="34" charset="0"/>
              </a:rPr>
              <a:t>гостей в сари. </a:t>
            </a:r>
          </a:p>
        </p:txBody>
      </p:sp>
      <p:pic>
        <p:nvPicPr>
          <p:cNvPr id="15364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Рисунок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4049713"/>
            <a:ext cx="4105275" cy="273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Рисунок 2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06938" y="4013200"/>
            <a:ext cx="4159250" cy="277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Прямоугольник 6"/>
          <p:cNvSpPr>
            <a:spLocks noChangeArrowheads="1"/>
          </p:cNvSpPr>
          <p:nvPr/>
        </p:nvSpPr>
        <p:spPr bwMode="auto">
          <a:xfrm>
            <a:off x="2555875" y="1700213"/>
            <a:ext cx="4130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b="1">
                <a:latin typeface="Calibri" pitchFamily="34" charset="0"/>
              </a:rPr>
              <a:t>Контакты</a:t>
            </a:r>
            <a:r>
              <a:rPr lang="ru-RU" altLang="ru-RU">
                <a:latin typeface="Calibri" pitchFamily="34" charset="0"/>
              </a:rPr>
              <a:t>:</a:t>
            </a:r>
          </a:p>
        </p:txBody>
      </p:sp>
      <p:sp>
        <p:nvSpPr>
          <p:cNvPr id="6" name="Прямоугольник 3"/>
          <p:cNvSpPr>
            <a:spLocks noChangeArrowheads="1"/>
          </p:cNvSpPr>
          <p:nvPr/>
        </p:nvSpPr>
        <p:spPr bwMode="auto">
          <a:xfrm>
            <a:off x="642938" y="2933700"/>
            <a:ext cx="778668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ru-RU" dirty="0">
                <a:latin typeface="Calibri" pitchFamily="34" charset="0"/>
              </a:rPr>
              <a:t>Ольга Карпова +7-909-291-48-85 </a:t>
            </a:r>
            <a:r>
              <a:rPr lang="ru-RU" dirty="0">
                <a:latin typeface="Calibri" pitchFamily="34" charset="0"/>
                <a:hlinkClick r:id="rId2"/>
              </a:rPr>
              <a:t>4164289</a:t>
            </a:r>
            <a:r>
              <a:rPr lang="en-US" dirty="0">
                <a:latin typeface="Calibri" pitchFamily="34" charset="0"/>
                <a:hlinkClick r:id="rId2"/>
              </a:rPr>
              <a:t>@</a:t>
            </a:r>
            <a:r>
              <a:rPr lang="en-US" dirty="0" err="1">
                <a:latin typeface="Calibri" pitchFamily="34" charset="0"/>
                <a:hlinkClick r:id="rId2"/>
              </a:rPr>
              <a:t>gmail.com</a:t>
            </a:r>
            <a:endParaRPr lang="en-US" dirty="0">
              <a:latin typeface="Calibri" pitchFamily="34" charset="0"/>
            </a:endParaRPr>
          </a:p>
          <a:p>
            <a:pPr eaLnBrk="1" hangingPunct="1">
              <a:defRPr/>
            </a:pPr>
            <a:r>
              <a:rPr lang="ru-RU" dirty="0">
                <a:latin typeface="Calibri" pitchFamily="34" charset="0"/>
              </a:rPr>
              <a:t>Мария </a:t>
            </a:r>
            <a:r>
              <a:rPr lang="ru-RU" dirty="0" err="1">
                <a:latin typeface="Calibri" pitchFamily="34" charset="0"/>
              </a:rPr>
              <a:t>Чивикина</a:t>
            </a:r>
            <a:r>
              <a:rPr lang="ru-RU" dirty="0">
                <a:latin typeface="Calibri" pitchFamily="34" charset="0"/>
              </a:rPr>
              <a:t> +7-920-040-36-66 </a:t>
            </a:r>
            <a:r>
              <a:rPr lang="en-US" dirty="0">
                <a:latin typeface="Calibri" pitchFamily="34" charset="0"/>
                <a:hlinkClick r:id="rId3"/>
              </a:rPr>
              <a:t>4181611@gmail.com</a:t>
            </a:r>
            <a:r>
              <a:rPr lang="en-US" dirty="0">
                <a:latin typeface="Calibri" pitchFamily="34" charset="0"/>
              </a:rPr>
              <a:t> </a:t>
            </a:r>
            <a:endParaRPr lang="ru-RU" dirty="0">
              <a:latin typeface="+mn-lt"/>
            </a:endParaRPr>
          </a:p>
        </p:txBody>
      </p:sp>
      <p:pic>
        <p:nvPicPr>
          <p:cNvPr id="16388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b="1" smtClean="0"/>
              <a:t>Информация для жюри конкурса </a:t>
            </a:r>
            <a:r>
              <a:rPr lang="en-US" sz="2000" b="1" smtClean="0"/>
              <a:t>Event-</a:t>
            </a:r>
            <a:r>
              <a:rPr lang="ru-RU" sz="2000" b="1" smtClean="0"/>
              <a:t>Прорыв</a:t>
            </a:r>
            <a:endParaRPr lang="ru-RU" sz="2000" b="1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428625" y="1143000"/>
            <a:ext cx="8358188" cy="4570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После просмотра данной презентации Вам необходимо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авторизоваться  на сайте 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http://www.eventnn.ru/</a:t>
            </a:r>
            <a:r>
              <a:rPr lang="ru-RU" dirty="0">
                <a:solidFill>
                  <a:srgbClr val="000000"/>
                </a:solidFill>
              </a:rPr>
              <a:t> </a:t>
            </a:r>
            <a:r>
              <a:rPr lang="en-US" dirty="0">
                <a:solidFill>
                  <a:srgbClr val="000000"/>
                </a:solidFill>
              </a:rPr>
              <a:t>  </a:t>
            </a:r>
            <a:r>
              <a:rPr lang="ru-RU" dirty="0">
                <a:solidFill>
                  <a:srgbClr val="000000"/>
                </a:solidFill>
              </a:rPr>
              <a:t>и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выставить оценку  на странице 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http://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www.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eventnn.ru/contest</a:t>
            </a:r>
            <a:r>
              <a:rPr lang="en-US" dirty="0">
                <a:solidFill>
                  <a:srgbClr val="000000"/>
                </a:solidFill>
              </a:rPr>
              <a:t>/</a:t>
            </a:r>
            <a:r>
              <a:rPr lang="ru-RU" dirty="0">
                <a:solidFill>
                  <a:srgbClr val="000000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 в строке, соответствующей данной заявке.</a:t>
            </a:r>
            <a:endParaRPr lang="en-US" dirty="0">
              <a:solidFill>
                <a:srgbClr val="00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Для подтверждения оценки необходимо ввести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уникальный для каждой презентации двухзначный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код подтверждения оценки, представленный ниже.</a:t>
            </a:r>
          </a:p>
          <a:p>
            <a:pPr algn="ctr">
              <a:lnSpc>
                <a:spcPct val="150000"/>
              </a:lnSpc>
            </a:pPr>
            <a:r>
              <a:rPr lang="ru-RU" b="1" dirty="0">
                <a:solidFill>
                  <a:srgbClr val="FF0000"/>
                </a:solidFill>
              </a:rPr>
              <a:t>Код подтверждения оценки  = 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en-US" b="1" dirty="0" smtClean="0">
                <a:solidFill>
                  <a:srgbClr val="FF0000"/>
                </a:solidFill>
              </a:rPr>
              <a:t>9N</a:t>
            </a:r>
            <a:r>
              <a:rPr lang="ru-RU" b="1" dirty="0" smtClean="0">
                <a:solidFill>
                  <a:srgbClr val="FF0000"/>
                </a:solidFill>
              </a:rPr>
              <a:t>   </a:t>
            </a:r>
            <a:endParaRPr lang="en-US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sz="1400" b="1" dirty="0">
                <a:solidFill>
                  <a:srgbClr val="000000"/>
                </a:solidFill>
              </a:rPr>
              <a:t>(язык английский, шрифт заглавный)</a:t>
            </a:r>
          </a:p>
          <a:p>
            <a:pPr algn="just">
              <a:lnSpc>
                <a:spcPct val="150000"/>
              </a:lnSpc>
            </a:pPr>
            <a:r>
              <a:rPr lang="ru-RU" sz="1200" dirty="0">
                <a:solidFill>
                  <a:srgbClr val="000000"/>
                </a:solidFill>
              </a:rPr>
              <a:t>Примечание: В случае нахождения на странице сайта более 20 минут авторизация прекращается автоматически. Необходимо обновить страницу и повторно авторизоваться. При возникновении проблем с голосованием направьте ваши оценки в любом понятном виде на адрес </a:t>
            </a:r>
            <a:r>
              <a:rPr lang="en-US" sz="1200" b="1" dirty="0">
                <a:solidFill>
                  <a:srgbClr val="000000"/>
                </a:solidFill>
                <a:hlinkClick r:id="rId4"/>
              </a:rPr>
              <a:t>sergey@eventnn.ru</a:t>
            </a:r>
            <a:r>
              <a:rPr lang="ru-RU" sz="1200" dirty="0">
                <a:solidFill>
                  <a:srgbClr val="000000"/>
                </a:solidFill>
              </a:rPr>
              <a:t>.</a:t>
            </a:r>
            <a:endParaRPr lang="en-US" sz="1200" dirty="0">
              <a:solidFill>
                <a:srgbClr val="000000"/>
              </a:solidFill>
            </a:endParaRPr>
          </a:p>
        </p:txBody>
      </p:sp>
      <p:pic>
        <p:nvPicPr>
          <p:cNvPr id="6" name="Picture 8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2824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1412</TotalTime>
  <Words>1132</Words>
  <Application>Microsoft Office PowerPoint</Application>
  <PresentationFormat>Экран (4:3)</PresentationFormat>
  <Paragraphs>82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9" baseType="lpstr">
      <vt:lpstr>Arial</vt:lpstr>
      <vt:lpstr>Calibri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Информация для жюри конкурса Event-Прорыв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Дмитрий</dc:creator>
  <cp:lastModifiedBy>Сергей</cp:lastModifiedBy>
  <cp:revision>159</cp:revision>
  <dcterms:modified xsi:type="dcterms:W3CDTF">2016-02-28T17:45:49Z</dcterms:modified>
</cp:coreProperties>
</file>