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92" r:id="rId5"/>
    <p:sldId id="282" r:id="rId6"/>
    <p:sldId id="283" r:id="rId7"/>
    <p:sldId id="284" r:id="rId8"/>
    <p:sldId id="291" r:id="rId9"/>
    <p:sldId id="285" r:id="rId10"/>
    <p:sldId id="293" r:id="rId11"/>
    <p:sldId id="294" r:id="rId12"/>
    <p:sldId id="290" r:id="rId13"/>
    <p:sldId id="286" r:id="rId14"/>
    <p:sldId id="288" r:id="rId15"/>
    <p:sldId id="295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>
        <p:scale>
          <a:sx n="80" d="100"/>
          <a:sy n="80" d="100"/>
        </p:scale>
        <p:origin x="-22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97FFA-D493-4893-9E30-FF578DFEB3BE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9E534-9F21-4019-AC5B-58EE41A495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E92A3-90B6-4B6A-86C0-4F149E626AB0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07514-7620-4C78-B630-A481C1C50B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C29B0-D40F-4299-8B4B-A5EE4C6FC954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35AF8-12DE-47E5-9BDB-9F60B9A0E8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E9BF2-0F0E-43E7-A12E-6C4EA6598728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F5132-240D-410C-A0D4-7E717DB001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DC016-A271-42B4-AFF2-EA4F20BEAE0E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DEB48-FEC5-4ED7-81B5-16E0148406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0FA79-2BD5-4F8B-9763-7FA68C2A96C1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971EF-1D89-41D6-A176-AE41364E3D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02810-2DFD-43FE-97FE-3A5CD1068924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A6CB2-FEDC-4D0E-92D6-8746C69EA7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51F2E-35EB-44F0-975B-358887E03661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8C75B-FC3A-4E3F-96EC-CD5558818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14EB8-1C58-4208-85E1-55D240DCCFD7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4C385-77C6-41DB-BCAD-9C8E9E4C08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FC0D8-C0B9-485A-B1A9-C87095AD8094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43DC7-57FD-4562-92BB-E541C9D965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F0654-0A83-4C28-BE61-91979E31116A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AA085-06FB-4753-9CE5-D2C483CAB0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7EE6D12-F40D-4EC5-B57A-9FC03409C120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9E08B0B-FE05-45FC-9D66-46D16CC608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1643063" y="1000125"/>
            <a:ext cx="54292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4000" b="1" dirty="0">
                <a:latin typeface="Calibri" pitchFamily="34" charset="0"/>
              </a:rPr>
              <a:t>   Новогодняя сказка</a:t>
            </a:r>
            <a:r>
              <a:rPr lang="ru-RU" altLang="ru-RU" b="1" dirty="0">
                <a:latin typeface="Calibri" pitchFamily="34" charset="0"/>
              </a:rPr>
              <a:t>. </a:t>
            </a:r>
          </a:p>
          <a:p>
            <a:r>
              <a:rPr lang="ru-RU" altLang="ru-RU" sz="2000" dirty="0">
                <a:latin typeface="Calibri" pitchFamily="34" charset="0"/>
              </a:rPr>
              <a:t>Лучшее корпоративное мероприятие до 400 т.р.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85918" y="2285992"/>
            <a:ext cx="4857143" cy="32380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2357438" y="428625"/>
            <a:ext cx="41306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latin typeface="Calibri" pitchFamily="34" charset="0"/>
              </a:rPr>
              <a:t>Вводные данные</a:t>
            </a: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642938" y="1357313"/>
            <a:ext cx="7786687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altLang="ru-RU">
                <a:latin typeface="Calibri" pitchFamily="34" charset="0"/>
              </a:rPr>
              <a:t>- </a:t>
            </a:r>
            <a:r>
              <a:rPr lang="ru-RU" altLang="ru-RU" b="1">
                <a:latin typeface="Calibri" pitchFamily="34" charset="0"/>
              </a:rPr>
              <a:t>Заказчик:</a:t>
            </a:r>
            <a:r>
              <a:rPr lang="ru-RU" altLang="ru-RU">
                <a:latin typeface="Calibri" pitchFamily="34" charset="0"/>
              </a:rPr>
              <a:t> ООО «Плаза»</a:t>
            </a:r>
          </a:p>
          <a:p>
            <a:pPr algn="just">
              <a:buFont typeface="Wingdings" pitchFamily="2" charset="2"/>
              <a:buChar char="Ø"/>
            </a:pPr>
            <a:r>
              <a:rPr lang="ru-RU" altLang="ru-RU">
                <a:latin typeface="Calibri" pitchFamily="34" charset="0"/>
              </a:rPr>
              <a:t>- </a:t>
            </a:r>
            <a:r>
              <a:rPr lang="ru-RU" altLang="ru-RU" b="1">
                <a:latin typeface="Calibri" pitchFamily="34" charset="0"/>
              </a:rPr>
              <a:t>Тип мероприятия: Новогодний корпоратив</a:t>
            </a:r>
            <a:endParaRPr lang="ru-RU" altLang="ru-RU">
              <a:latin typeface="Calibri" pitchFamily="34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altLang="ru-RU">
                <a:latin typeface="Calibri" pitchFamily="34" charset="0"/>
              </a:rPr>
              <a:t>- </a:t>
            </a:r>
            <a:r>
              <a:rPr lang="ru-RU" altLang="ru-RU" b="1">
                <a:latin typeface="Calibri" pitchFamily="34" charset="0"/>
              </a:rPr>
              <a:t>Количество человек: 250 чел</a:t>
            </a:r>
            <a:endParaRPr lang="ru-RU" altLang="ru-RU">
              <a:latin typeface="Calibri" pitchFamily="34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altLang="ru-RU">
                <a:latin typeface="Calibri" pitchFamily="34" charset="0"/>
              </a:rPr>
              <a:t>- </a:t>
            </a:r>
            <a:r>
              <a:rPr lang="ru-RU" altLang="ru-RU" b="1">
                <a:latin typeface="Calibri" pitchFamily="34" charset="0"/>
              </a:rPr>
              <a:t>Место проведения мероприятия: </a:t>
            </a:r>
            <a:r>
              <a:rPr lang="ru-RU" altLang="ru-RU">
                <a:latin typeface="Calibri" pitchFamily="34" charset="0"/>
              </a:rPr>
              <a:t>клуб «</a:t>
            </a:r>
            <a:r>
              <a:rPr lang="en-US" altLang="ru-RU">
                <a:latin typeface="Calibri" pitchFamily="34" charset="0"/>
              </a:rPr>
              <a:t>Milo Concert Hall</a:t>
            </a:r>
            <a:r>
              <a:rPr lang="ru-RU" altLang="ru-RU">
                <a:latin typeface="Calibri" pitchFamily="34" charset="0"/>
              </a:rPr>
              <a:t>»</a:t>
            </a:r>
          </a:p>
          <a:p>
            <a:pPr algn="just">
              <a:buFont typeface="Wingdings" pitchFamily="2" charset="2"/>
              <a:buChar char="Ø"/>
            </a:pPr>
            <a:r>
              <a:rPr lang="ru-RU" altLang="ru-RU" b="1">
                <a:latin typeface="Calibri" pitchFamily="34" charset="0"/>
              </a:rPr>
              <a:t>Подрядчики исполнителя, задействованные в реализации проекта:</a:t>
            </a:r>
          </a:p>
          <a:p>
            <a:pPr algn="just">
              <a:buFont typeface="Arial" charset="0"/>
              <a:buChar char="•"/>
            </a:pPr>
            <a:r>
              <a:rPr lang="ru-RU" altLang="ru-RU">
                <a:latin typeface="Calibri" pitchFamily="34" charset="0"/>
              </a:rPr>
              <a:t>Техническое сопровождение: клуб «</a:t>
            </a:r>
            <a:r>
              <a:rPr lang="en-US" altLang="ru-RU">
                <a:latin typeface="Calibri" pitchFamily="34" charset="0"/>
              </a:rPr>
              <a:t>Milo Concert Hall</a:t>
            </a:r>
            <a:r>
              <a:rPr lang="ru-RU" altLang="ru-RU">
                <a:latin typeface="Calibri" pitchFamily="34" charset="0"/>
              </a:rPr>
              <a:t>»</a:t>
            </a:r>
          </a:p>
          <a:p>
            <a:pPr algn="just">
              <a:buFont typeface="Arial" charset="0"/>
              <a:buChar char="•"/>
            </a:pPr>
            <a:r>
              <a:rPr lang="ru-RU" altLang="ru-RU">
                <a:latin typeface="Calibri" pitchFamily="34" charset="0"/>
              </a:rPr>
              <a:t> Фотограф: Сергей Михеев</a:t>
            </a:r>
          </a:p>
          <a:p>
            <a:pPr algn="just">
              <a:buFont typeface="Arial" charset="0"/>
              <a:buChar char="•"/>
            </a:pPr>
            <a:r>
              <a:rPr lang="ru-RU" altLang="ru-RU">
                <a:latin typeface="Calibri" pitchFamily="34" charset="0"/>
              </a:rPr>
              <a:t> Ведущий мероприятия: Ефим Архипов</a:t>
            </a:r>
          </a:p>
          <a:p>
            <a:pPr algn="just">
              <a:buFont typeface="Arial" charset="0"/>
              <a:buChar char="•"/>
            </a:pPr>
            <a:r>
              <a:rPr lang="ru-RU" altLang="ru-RU">
                <a:latin typeface="Calibri" pitchFamily="34" charset="0"/>
              </a:rPr>
              <a:t>Артисты: </a:t>
            </a:r>
            <a:r>
              <a:rPr lang="en-US" altLang="ru-RU">
                <a:latin typeface="Calibri" pitchFamily="34" charset="0"/>
              </a:rPr>
              <a:t>Dreamlaser</a:t>
            </a:r>
            <a:r>
              <a:rPr lang="ru-RU" altLang="ru-RU">
                <a:latin typeface="Calibri" pitchFamily="34" charset="0"/>
              </a:rPr>
              <a:t>, команда КВН </a:t>
            </a:r>
            <a:r>
              <a:rPr lang="en-US" altLang="ru-RU">
                <a:latin typeface="Calibri" pitchFamily="34" charset="0"/>
              </a:rPr>
              <a:t>UNO</a:t>
            </a:r>
            <a:r>
              <a:rPr lang="ru-RU" altLang="ru-RU">
                <a:latin typeface="Calibri" pitchFamily="34" charset="0"/>
              </a:rPr>
              <a:t>, шоу балет Черная Кошка, танцевальное шоу «Картина в танце», иллюзионист Илья Яничев, Дуэт гимнастов </a:t>
            </a:r>
            <a:r>
              <a:rPr lang="en-US" altLang="ru-RU">
                <a:latin typeface="Calibri" pitchFamily="34" charset="0"/>
              </a:rPr>
              <a:t>Flight Love</a:t>
            </a:r>
            <a:r>
              <a:rPr lang="ru-RU" altLang="ru-RU">
                <a:latin typeface="Calibri" pitchFamily="34" charset="0"/>
              </a:rPr>
              <a:t>.</a:t>
            </a:r>
          </a:p>
          <a:p>
            <a:pPr algn="just">
              <a:buFont typeface="Arial" charset="0"/>
              <a:buChar char="•"/>
            </a:pPr>
            <a:r>
              <a:rPr lang="ru-RU" altLang="ru-RU">
                <a:latin typeface="Calibri" pitchFamily="34" charset="0"/>
              </a:rPr>
              <a:t>Пиротехническое сопровождение: ООО «Пиротехническая служба города»</a:t>
            </a:r>
          </a:p>
          <a:p>
            <a:pPr algn="just">
              <a:buFont typeface="Wingdings" pitchFamily="2" charset="2"/>
              <a:buChar char="Ø"/>
            </a:pPr>
            <a:r>
              <a:rPr lang="ru-RU" altLang="ru-RU">
                <a:latin typeface="Calibri" pitchFamily="34" charset="0"/>
              </a:rPr>
              <a:t>- </a:t>
            </a:r>
            <a:r>
              <a:rPr lang="ru-RU" altLang="ru-RU" b="1">
                <a:latin typeface="Calibri" pitchFamily="34" charset="0"/>
              </a:rPr>
              <a:t>Дата проведения мероприятия:  </a:t>
            </a:r>
            <a:r>
              <a:rPr lang="ru-RU" altLang="ru-RU">
                <a:latin typeface="Calibri" pitchFamily="34" charset="0"/>
              </a:rPr>
              <a:t>11 декабря 2015г.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2714625" y="500063"/>
            <a:ext cx="41306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latin typeface="Calibri" pitchFamily="34" charset="0"/>
              </a:rPr>
              <a:t>Задача/цели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142875" y="928688"/>
            <a:ext cx="8786813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>
              <a:latin typeface="Calibri" pitchFamily="34" charset="0"/>
            </a:endParaRPr>
          </a:p>
          <a:p>
            <a:r>
              <a:rPr lang="ru-RU" altLang="ru-RU" b="1">
                <a:latin typeface="Calibri" pitchFamily="34" charset="0"/>
              </a:rPr>
              <a:t>     Цели:</a:t>
            </a:r>
          </a:p>
          <a:p>
            <a:pPr algn="just">
              <a:buFont typeface="Wingdings" pitchFamily="2" charset="2"/>
              <a:buChar char="Ø"/>
            </a:pPr>
            <a:r>
              <a:rPr lang="ru-RU" altLang="ru-RU" sz="1600">
                <a:latin typeface="Calibri" pitchFamily="34" charset="0"/>
              </a:rPr>
              <a:t> Сплочение всех дилерских центров компании, с целью осознания ими себя частью единого целого. Мероприятие должно создавать ощущение праздника, а также давать каждому сотруднику четкое понимание того, что он является частью не просто конкретного дилерского центра, а глобальной</a:t>
            </a:r>
            <a:r>
              <a:rPr lang="ru-RU" altLang="ru-RU" sz="16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altLang="ru-RU" sz="1600">
                <a:latin typeface="Calibri" pitchFamily="34" charset="0"/>
              </a:rPr>
              <a:t>компании в целом, как единого живого организма.</a:t>
            </a:r>
          </a:p>
          <a:p>
            <a:pPr algn="just">
              <a:buFont typeface="Wingdings" pitchFamily="2" charset="2"/>
              <a:buChar char="Ø"/>
            </a:pPr>
            <a:r>
              <a:rPr lang="ru-RU" altLang="ru-RU" sz="1600">
                <a:latin typeface="Calibri" pitchFamily="34" charset="0"/>
              </a:rPr>
              <a:t> При проведении мероприятия было очень важно чётко разграничить три основных блока: официально- поздравительный (на это уделялось особое внимание руководством компании), шуточно- развлекательный и дискотечная программа. Каждый из гостей мог при желании после официальной части и юмористической сказки остаться в формате клуба, чтобы танцевать и веселиться до утра. </a:t>
            </a:r>
            <a:endParaRPr lang="ru-RU" altLang="ru-RU" sz="1400">
              <a:latin typeface="Calibri" pitchFamily="34" charset="0"/>
            </a:endParaRPr>
          </a:p>
          <a:p>
            <a:pPr algn="just">
              <a:buFont typeface="Wingdings" pitchFamily="2" charset="2"/>
              <a:buChar char="Ø"/>
            </a:pPr>
            <a:endParaRPr lang="ru-RU" altLang="ru-RU" sz="1400">
              <a:latin typeface="Calibri" pitchFamily="34" charset="0"/>
            </a:endParaRPr>
          </a:p>
          <a:p>
            <a:pPr>
              <a:buFontTx/>
              <a:buChar char="-"/>
            </a:pPr>
            <a:endParaRPr lang="ru-RU" altLang="ru-RU">
              <a:latin typeface="Calibri" pitchFamily="34" charset="0"/>
            </a:endParaRPr>
          </a:p>
        </p:txBody>
      </p:sp>
      <p:pic>
        <p:nvPicPr>
          <p:cNvPr id="410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 descr="C:\Users\Админ\Desktop\Еvent прорыв 2015\Папка 3\IMG_389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71802" y="4429132"/>
            <a:ext cx="2786082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Екатерина\Desktop\ивент прорыв плаза — копия\IMG_364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357554" y="4857760"/>
            <a:ext cx="2571767" cy="17140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285750" y="1000125"/>
            <a:ext cx="8462963" cy="3816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b="1" dirty="0">
                <a:latin typeface="Calibri" pitchFamily="34" charset="0"/>
              </a:rPr>
              <a:t>        Задачи:</a:t>
            </a:r>
            <a:r>
              <a:rPr lang="ru-RU" dirty="0">
                <a:latin typeface="Calibri" pitchFamily="34" charset="0"/>
              </a:rPr>
              <a:t> </a:t>
            </a:r>
          </a:p>
          <a:p>
            <a:pPr algn="just">
              <a:defRPr/>
            </a:pPr>
            <a:r>
              <a:rPr lang="ru-RU" sz="1400" dirty="0">
                <a:latin typeface="Calibri" pitchFamily="34" charset="0"/>
              </a:rPr>
              <a:t>1. Объединение в единое целое всей компании путем совместного корпоративного общения. </a:t>
            </a:r>
          </a:p>
          <a:p>
            <a:pPr algn="just">
              <a:defRPr/>
            </a:pPr>
            <a:r>
              <a:rPr lang="ru-RU" sz="1400" dirty="0">
                <a:latin typeface="Calibri" pitchFamily="34" charset="0"/>
              </a:rPr>
              <a:t>2. Использование в мероприятии корпоративных ценностей, нестандартные методы поощрения  здорового образа жизни сотрудников</a:t>
            </a:r>
            <a:r>
              <a:rPr lang="ru-RU" sz="1400" dirty="0">
                <a:solidFill>
                  <a:srgbClr val="FF0000"/>
                </a:solidFill>
                <a:latin typeface="Calibri" pitchFamily="34" charset="0"/>
              </a:rPr>
              <a:t>.</a:t>
            </a:r>
            <a:endParaRPr lang="en-US" sz="1400" dirty="0">
              <a:solidFill>
                <a:srgbClr val="FF0000"/>
              </a:solidFill>
              <a:latin typeface="Calibri" pitchFamily="34" charset="0"/>
            </a:endParaRPr>
          </a:p>
          <a:p>
            <a:pPr algn="just">
              <a:defRPr/>
            </a:pPr>
            <a:r>
              <a:rPr lang="ru-RU" sz="1400" dirty="0">
                <a:latin typeface="Calibri" pitchFamily="34" charset="0"/>
              </a:rPr>
              <a:t>3.В момент сложной экономической ситуации в стране мероприятие должно быть выполнено интересно и «вкусно», но без излишеств, чтобы не создавалось впечатления «пира во время чумы». Важно было дать сотрудникам мощный позитивный эмоциональный настрой, учитывая корпоративные ценности. </a:t>
            </a:r>
          </a:p>
          <a:p>
            <a:pPr algn="just">
              <a:defRPr/>
            </a:pPr>
            <a:r>
              <a:rPr lang="ru-RU" sz="1400" dirty="0">
                <a:latin typeface="Calibri" pitchFamily="34" charset="0"/>
              </a:rPr>
              <a:t>4. На мероприятии предполагается награждение лучших сотрудников, что дополнительно акцентирует внимание для знакомства и узнаваемости друг друга.</a:t>
            </a:r>
          </a:p>
          <a:p>
            <a:pPr algn="just">
              <a:defRPr/>
            </a:pPr>
            <a:r>
              <a:rPr lang="ru-RU" sz="1400" dirty="0">
                <a:latin typeface="Calibri" pitchFamily="34" charset="0"/>
              </a:rPr>
              <a:t>5.Вовлечение сотрудников в театрализованное новогоднее представление. </a:t>
            </a:r>
          </a:p>
          <a:p>
            <a:pPr algn="just">
              <a:defRPr/>
            </a:pPr>
            <a:r>
              <a:rPr lang="ru-RU" altLang="ru-RU" sz="1400" dirty="0">
                <a:latin typeface="+mj-lt"/>
              </a:rPr>
              <a:t>6. Ознакомление всех сотрудников, и старых и только пришедших в коллектив, с внутренней работой всех дилерских центров в лёгкой, развлекательной форме, а также с  хронологией развития и становления бренда в Нижнем Новгороде и Чебоксарах. </a:t>
            </a:r>
          </a:p>
          <a:p>
            <a:pPr algn="just">
              <a:defRPr/>
            </a:pPr>
            <a:r>
              <a:rPr lang="ru-RU" altLang="ru-RU" sz="1400" dirty="0">
                <a:latin typeface="+mj-lt"/>
              </a:rPr>
              <a:t>7.  Ознакомление с некоторыми планами на будущее (открытие нового салона).</a:t>
            </a:r>
          </a:p>
          <a:p>
            <a:pPr algn="just">
              <a:defRPr/>
            </a:pPr>
            <a:r>
              <a:rPr lang="ru-RU" altLang="ru-RU" sz="1400" dirty="0">
                <a:latin typeface="+mj-lt"/>
              </a:rPr>
              <a:t>8.  Донесение  до всех сотрудников образ генерального директора как демократичного, открытого, вникающего во все дела, отзывчивого и трудолюбивого человека.</a:t>
            </a:r>
          </a:p>
          <a:p>
            <a:pPr algn="just">
              <a:buFont typeface="Wingdings" pitchFamily="2" charset="2"/>
              <a:buChar char="Ø"/>
              <a:defRPr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1835150" y="476250"/>
            <a:ext cx="5286375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latin typeface="Calibri" pitchFamily="34" charset="0"/>
              </a:rPr>
              <a:t>Концепция мероприятия</a:t>
            </a:r>
          </a:p>
        </p:txBody>
      </p:sp>
      <p:sp>
        <p:nvSpPr>
          <p:cNvPr id="6147" name="Прямоугольник 3"/>
          <p:cNvSpPr>
            <a:spLocks noChangeArrowheads="1"/>
          </p:cNvSpPr>
          <p:nvPr/>
        </p:nvSpPr>
        <p:spPr bwMode="auto">
          <a:xfrm>
            <a:off x="107950" y="1285875"/>
            <a:ext cx="8856663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altLang="ru-RU" sz="1400">
                <a:latin typeface="Calibri" pitchFamily="34" charset="0"/>
              </a:rPr>
              <a:t>Mersedes-Benz</a:t>
            </a:r>
            <a:r>
              <a:rPr lang="ru-RU" altLang="ru-RU" sz="1400">
                <a:latin typeface="Calibri" pitchFamily="34" charset="0"/>
              </a:rPr>
              <a:t> - крупный автодилер по продажам премиальных автомобилей престижной немецкой марки. В состав компании входят три дилерских центра. И новогоднее мероприятие 2016 года должно было стать особенным торжеством, объединяющим всю компанию, пропитанным искрой волшебства, запоминающимся и эмоциональным. Мы решили отойти от стандартного подхода к воплощению корпоративов, и главный вектор празднику задавала новогодняя сказка – театрализованное интерактивное представление с интеграцией сотрудников. </a:t>
            </a:r>
          </a:p>
          <a:p>
            <a:pPr algn="just"/>
            <a:r>
              <a:rPr lang="ru-RU" altLang="ru-RU" sz="1400">
                <a:latin typeface="Calibri" pitchFamily="34" charset="0"/>
              </a:rPr>
              <a:t>Смешение тонкого юмора и оригинальных постановок, включение в сказочное повествование номеров от сотрудников – история компании, начиная с ее образования и заканчивая планами на будущее, получилась легкой и красочной. Сюжетом представления является сказочная история о царе Директоре и трёх сыновьях: Плазе, Трансинвесте и Чебоксарце. Младший легковой богатырь «Плаза».Средний малотоннажный богатырь – «Чебоксарец» и старший грузовой – «Трансинвест». И по причине тесноты в королевстве, Царь ставит задачу своим сыновьям найти  земель плодородных  для нового Дворца. </a:t>
            </a:r>
          </a:p>
          <a:p>
            <a:pPr algn="just"/>
            <a:r>
              <a:rPr lang="ru-RU" altLang="ru-RU" sz="1400">
                <a:latin typeface="Calibri" pitchFamily="34" charset="0"/>
              </a:rPr>
              <a:t>В игровой форме нам удалось не просто отразить ключевые ценности компании, принципы ее работы и стратегию, но и создать у сотрудников ощущение единения и командной сплоченности, причастности  каждого к успехам компании,  чувство гордости за свою работу.  Еще на этапе подготовки, репетируя и записывая вокальные композиции,  раскрывая свои новые грани и таланты, сотрудники включились в процесс создания сказочного торжества и прониклись духом волшебного праздника. Такой подход помог сформировать правильный стратегический посыл на будущее, подарив гостям невероятные впечатления.  </a:t>
            </a:r>
          </a:p>
        </p:txBody>
      </p:sp>
      <p:pic>
        <p:nvPicPr>
          <p:cNvPr id="614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C:\Users\Екатерина\Desktop\ивент прорыв плаза — копия\IMG_458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357554" y="5143512"/>
            <a:ext cx="2326010" cy="15492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2916238" y="260350"/>
            <a:ext cx="27860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latin typeface="Calibri" pitchFamily="34" charset="0"/>
              </a:rPr>
              <a:t>Выполнение</a:t>
            </a:r>
            <a:endParaRPr lang="ru-RU" altLang="ru-RU" sz="3600">
              <a:latin typeface="Calibri" pitchFamily="34" charset="0"/>
            </a:endParaRP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109538" y="1125538"/>
            <a:ext cx="887888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dirty="0">
                <a:latin typeface="+mn-lt"/>
              </a:rPr>
              <a:t>          </a:t>
            </a:r>
            <a:r>
              <a:rPr lang="ru-RU" sz="1400" dirty="0">
                <a:latin typeface="+mn-lt"/>
              </a:rPr>
              <a:t>Воплощению проекта предшествовала тщательная проработка на протяжении месяца. Подготовка оказалась волнующей и захватывающей: под руководством профессиональных артистов сотрудники готовили шоу-номера и записывали песни в студии звукозаписи.  Новый опыт был наполнен яркими впечатлениями, и сотрудники с удовольствием погружались в концепцию новогоднего мероприятия уже на подготовительном этапе. </a:t>
            </a:r>
          </a:p>
          <a:p>
            <a:pPr algn="just">
              <a:defRPr/>
            </a:pPr>
            <a:r>
              <a:rPr lang="ru-RU" sz="1400" dirty="0">
                <a:latin typeface="+mn-lt"/>
              </a:rPr>
              <a:t>            Команда КВН </a:t>
            </a:r>
            <a:r>
              <a:rPr lang="en-US" sz="1400" dirty="0">
                <a:latin typeface="+mn-lt"/>
              </a:rPr>
              <a:t>UNO</a:t>
            </a:r>
            <a:r>
              <a:rPr lang="ru-RU" sz="1400" dirty="0">
                <a:latin typeface="+mn-lt"/>
              </a:rPr>
              <a:t> участвовала в реализации Новогоднего театрализованного представления, а проведением репетиций и постановкой занимался профессиональный режиссер одного из театров Нижнего Новгорода. </a:t>
            </a:r>
          </a:p>
          <a:p>
            <a:pPr algn="just">
              <a:defRPr/>
            </a:pPr>
            <a:r>
              <a:rPr lang="ru-RU" sz="1400" dirty="0">
                <a:latin typeface="+mn-lt"/>
              </a:rPr>
              <a:t>           Исполнение проекта было продумано до мелочей: индивидуально разработанный </a:t>
            </a:r>
            <a:r>
              <a:rPr lang="ru-RU" sz="1400" dirty="0" err="1">
                <a:latin typeface="+mn-lt"/>
              </a:rPr>
              <a:t>видеоконтент</a:t>
            </a:r>
            <a:r>
              <a:rPr lang="ru-RU" sz="1400" dirty="0">
                <a:latin typeface="+mn-lt"/>
              </a:rPr>
              <a:t> и музыкальные подложки великолепно дополняли театрализованное действо, задавали нужный тон и настроение.  </a:t>
            </a:r>
          </a:p>
          <a:p>
            <a:pPr algn="just">
              <a:defRPr/>
            </a:pPr>
            <a:r>
              <a:rPr lang="ru-RU" sz="1400" dirty="0">
                <a:latin typeface="+mn-lt"/>
              </a:rPr>
              <a:t>         Оформление площадки, созданное профессиональными декораторами, погружало гостей в атмосферу новогоднего волшебства и сказки.  Каждая деталь работала на поддержание концепции. </a:t>
            </a:r>
          </a:p>
          <a:p>
            <a:pPr algn="just">
              <a:defRPr/>
            </a:pPr>
            <a:r>
              <a:rPr lang="ru-RU" sz="1400" dirty="0">
                <a:latin typeface="+mn-lt"/>
              </a:rPr>
              <a:t>В результате зрелище получилось действительно на высоком уровне, а лучшее подтверждение тому – несмолкающий смех в зале, искренние улыбки и восхищенные глаза зрителей, а также долгие обсуждения новогоднего торжества после его окончания.  Эмоциональный контакт с сотрудниками был установлен на все 100%! </a:t>
            </a:r>
          </a:p>
        </p:txBody>
      </p:sp>
      <p:pic>
        <p:nvPicPr>
          <p:cNvPr id="717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538" y="60325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:\Users\Екатерина\Desktop\ивент прорыв плаза — копия\IMG_449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488" y="4714884"/>
            <a:ext cx="2785406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2643188" y="357188"/>
            <a:ext cx="33734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latin typeface="Calibri" pitchFamily="34" charset="0"/>
              </a:rPr>
              <a:t>Эффективность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214313" y="1143000"/>
            <a:ext cx="8715375" cy="375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400" dirty="0">
                <a:latin typeface="+mn-lt"/>
              </a:rPr>
              <a:t>Новогодняя сказка не просто объединила сотрудников компании – она по-настоящему сплотила их. И сплочение началось задолго до даты самого мероприятия. Оно возникло гораздо раньше – еще на этапе подготовки, когда создавались вокально-музыкальные  постановки с участием сотрудников. А кульминацией стало, конечно же,  выступление на новогоднем вечере.  </a:t>
            </a:r>
          </a:p>
          <a:p>
            <a:pPr algn="just">
              <a:defRPr/>
            </a:pPr>
            <a:r>
              <a:rPr lang="ru-RU" sz="1400" dirty="0">
                <a:latin typeface="+mn-lt"/>
              </a:rPr>
              <a:t>Ярким элементом театрального представления стал видеоролик о компании, в записи которого принимали участие сотрудники. </a:t>
            </a:r>
          </a:p>
          <a:p>
            <a:pPr algn="just">
              <a:defRPr/>
            </a:pPr>
            <a:r>
              <a:rPr lang="ru-RU" sz="1400" dirty="0">
                <a:latin typeface="+mn-lt"/>
              </a:rPr>
              <a:t>Каждый оказался вовлечен в сказочное действо как в качестве зрителей, так и в качестве артистов. В героях театральной постановки гости легко узнавали себя, свой рабочий уклад, с тонким юмором «переложенный» в русскую сказку. И осознание того, что эту сказку творят сами сотрудники каждый день, того, что они главные герои этой сказки, истории компании, создало невероятный эмоциональный отклик. </a:t>
            </a:r>
          </a:p>
          <a:p>
            <a:pPr algn="just">
              <a:defRPr/>
            </a:pPr>
            <a:r>
              <a:rPr lang="ru-RU" sz="1400" dirty="0">
                <a:latin typeface="+mn-lt"/>
              </a:rPr>
              <a:t>Театральный формат мероприятия позволил дать гостям нужный ассоциативный посыл, выраженный в грамотно подобранных образах и персонажах. Так, герой Царя позволил отобразить образ генерального директора компании, как мудрого и справедливого, доброго, отзывчивого, чуткого, заботливого, дальновидного и не лишенного чувства юмора «правителя» всех дилерских центров.</a:t>
            </a:r>
          </a:p>
          <a:p>
            <a:pPr algn="just">
              <a:defRPr/>
            </a:pPr>
            <a:r>
              <a:rPr lang="ru-RU" sz="1400" dirty="0">
                <a:latin typeface="+mn-lt"/>
              </a:rPr>
              <a:t>Благодаря интересной и оригинальной подаче, вовлеченности сотрудников</a:t>
            </a:r>
          </a:p>
          <a:p>
            <a:pPr algn="just">
              <a:defRPr/>
            </a:pPr>
            <a:r>
              <a:rPr lang="ru-RU" sz="1400" dirty="0">
                <a:latin typeface="+mn-lt"/>
              </a:rPr>
              <a:t>нам удалось максимально удержать заинтересованность всех гостей, не смотря на сложность формата «театра».</a:t>
            </a:r>
            <a:endParaRPr lang="ru-RU" sz="1400" dirty="0">
              <a:latin typeface="Calibri" pitchFamily="34" charset="0"/>
            </a:endParaRPr>
          </a:p>
        </p:txBody>
      </p:sp>
      <p:pic>
        <p:nvPicPr>
          <p:cNvPr id="819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Екатерина\Desktop\ивент прорыв плаза — копия\IMG_439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71604" y="4786322"/>
            <a:ext cx="2335212" cy="18606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8" descr="C:\Users\Екатерина\Desktop\ивент прорыв плаза — копия\IMG_427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7686" y="4786322"/>
            <a:ext cx="2519361" cy="18606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42875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4" descr="C:\Users\Админ\Desktop\Рисунок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142875"/>
            <a:ext cx="4614863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Прямоугольник 6"/>
          <p:cNvSpPr>
            <a:spLocks noChangeArrowheads="1"/>
          </p:cNvSpPr>
          <p:nvPr/>
        </p:nvSpPr>
        <p:spPr bwMode="auto">
          <a:xfrm>
            <a:off x="3000375" y="428625"/>
            <a:ext cx="2714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latin typeface="Calibri" pitchFamily="34" charset="0"/>
              </a:rPr>
              <a:t>Реализация</a:t>
            </a:r>
            <a:endParaRPr lang="ru-RU" altLang="ru-RU" sz="3600">
              <a:latin typeface="Calibri" pitchFamily="34" charset="0"/>
            </a:endParaRPr>
          </a:p>
        </p:txBody>
      </p:sp>
      <p:pic>
        <p:nvPicPr>
          <p:cNvPr id="11268" name="Picture 5" descr="C:\Users\Екатерина\Desktop\ивент прорыв плаза — копия\IMG_50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16574" y="1357313"/>
            <a:ext cx="2554287" cy="17033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11269" name="Picture 6" descr="C:\Users\Екатерина\Desktop\ивент прорыв плаза — копия\IMG_37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12660" y="1349375"/>
            <a:ext cx="2428875" cy="17192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7" name="Прямоугольник 6"/>
          <p:cNvSpPr/>
          <p:nvPr/>
        </p:nvSpPr>
        <p:spPr>
          <a:xfrm>
            <a:off x="415925" y="3389313"/>
            <a:ext cx="2554288" cy="17684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 </a:t>
            </a:r>
            <a:r>
              <a:rPr lang="en-US" altLang="ru-RU" sz="1200" dirty="0">
                <a:solidFill>
                  <a:schemeClr val="tx1"/>
                </a:solidFill>
                <a:latin typeface="Arial" charset="0"/>
              </a:rPr>
              <a:t>Welcome </a:t>
            </a: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– гостей ожидали на входе напитки и легкие закуски . Под новогоднюю музыку и прекрасный вокал Ефима Архипова гости могли пообщаться и познакомиться друг с другом.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313113" y="3389313"/>
            <a:ext cx="2428875" cy="17684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44000" bIns="0" anchor="ctr"/>
          <a:lstStyle/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 Ярким открытием праздничного вечера стало  Лазерное шоу, в котором были отражены основные события и вехи развития Дилерских  центров «Плаза», «</a:t>
            </a:r>
            <a:r>
              <a:rPr lang="ru-RU" altLang="ru-RU" sz="1200" dirty="0" err="1">
                <a:solidFill>
                  <a:schemeClr val="tx1"/>
                </a:solidFill>
                <a:latin typeface="Arial" charset="0"/>
              </a:rPr>
              <a:t>Трансинвест</a:t>
            </a: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», «МБ-Чебоксары»</a:t>
            </a:r>
          </a:p>
        </p:txBody>
      </p:sp>
      <p:pic>
        <p:nvPicPr>
          <p:cNvPr id="10248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62663" y="1336675"/>
            <a:ext cx="2657475" cy="352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6054725" y="3389313"/>
            <a:ext cx="2620963" cy="25606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 Награждение сотрудников по итогам года прошло в непринуждённой атмосфере</a:t>
            </a:r>
          </a:p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  Директора много шутили и рассказывали небольшие интересные истории про каждого приглашенного на сцену- это придало легкость мероприятию и  лишило его монотонной  официальности. Была создана домашняя, дружественная, открытая атмосфера.</a:t>
            </a:r>
          </a:p>
          <a:p>
            <a:pPr marL="342900" indent="-342900" algn="just">
              <a:defRPr/>
            </a:pPr>
            <a:endParaRPr lang="ru-RU" altLang="ru-RU" sz="1200" dirty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Прямоугольник 6"/>
          <p:cNvSpPr>
            <a:spLocks noChangeArrowheads="1"/>
          </p:cNvSpPr>
          <p:nvPr/>
        </p:nvSpPr>
        <p:spPr bwMode="auto">
          <a:xfrm>
            <a:off x="3000375" y="428625"/>
            <a:ext cx="2714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latin typeface="Calibri" pitchFamily="34" charset="0"/>
              </a:rPr>
              <a:t>Реализация</a:t>
            </a:r>
            <a:endParaRPr lang="ru-RU" altLang="ru-RU" sz="3600">
              <a:latin typeface="Calibri" pitchFamily="34" charset="0"/>
            </a:endParaRPr>
          </a:p>
        </p:txBody>
      </p:sp>
      <p:pic>
        <p:nvPicPr>
          <p:cNvPr id="12296" name="Picture 6" descr="C:\Users\Екатерина\Desktop\ивент прорыв плаза — копия\IMG_43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53251" y="1285875"/>
            <a:ext cx="2476104" cy="1747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12297" name="Picture 2" descr="C:\Users\Екатерина\Desktop\ивент прорыв плаза — копия\IMG_437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53073" y="1285876"/>
            <a:ext cx="2249532" cy="1747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12301" name="Picture 13" descr="C:\Users\Екатерина\Desktop\ивент прорыв плаза\IMG_480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927776" y="1285876"/>
            <a:ext cx="2621756" cy="1747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</a:extLst>
        </p:spPr>
      </p:pic>
      <p:sp>
        <p:nvSpPr>
          <p:cNvPr id="17" name="Прямоугольник 16"/>
          <p:cNvSpPr/>
          <p:nvPr/>
        </p:nvSpPr>
        <p:spPr>
          <a:xfrm>
            <a:off x="5927725" y="3281363"/>
            <a:ext cx="2622550" cy="18161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 </a:t>
            </a:r>
            <a:r>
              <a:rPr lang="ru-RU" altLang="ru-RU" sz="1200" dirty="0" err="1">
                <a:solidFill>
                  <a:schemeClr val="tx1"/>
                </a:solidFill>
                <a:latin typeface="Arial" charset="0"/>
              </a:rPr>
              <a:t>Интерактивы</a:t>
            </a: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от Деда Мороза с вовлечением гостей и веселые, современные выступления сотрудников  очень живо воспринимались зрителями.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352800" y="3281363"/>
            <a:ext cx="2286000" cy="23082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  Дед Мороз-как неотъемлемый атрибут Нового года, в нашей сказке выступил в роли рассказчика и стал связующим звеном сменяющихся эпизодов.</a:t>
            </a:r>
          </a:p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  Сибирские сказители- рассказали о всем известных фактах из жизни бренда в юмористической форме.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54038" y="3281363"/>
            <a:ext cx="2474912" cy="18161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Танцевальный - гармонично влились в русско-народную тему сказок, и своим задором привлекли внимание гостей и стали переходом от официальной части к развлекательной.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Прямоугольник 6"/>
          <p:cNvSpPr>
            <a:spLocks noChangeArrowheads="1"/>
          </p:cNvSpPr>
          <p:nvPr/>
        </p:nvSpPr>
        <p:spPr bwMode="auto">
          <a:xfrm>
            <a:off x="3000375" y="428625"/>
            <a:ext cx="2714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latin typeface="Calibri" pitchFamily="34" charset="0"/>
              </a:rPr>
              <a:t>Реализация</a:t>
            </a:r>
            <a:endParaRPr lang="ru-RU" altLang="ru-RU" sz="3600">
              <a:latin typeface="Calibri" pitchFamily="34" charset="0"/>
            </a:endParaRPr>
          </a:p>
        </p:txBody>
      </p:sp>
      <p:pic>
        <p:nvPicPr>
          <p:cNvPr id="13321" name="Picture 4" descr="C:\Users\Екатерина\Desktop\ивент прорыв плаза — копия\IMG_47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30337" y="1245449"/>
            <a:ext cx="2270038" cy="21597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13322" name="Picture 5" descr="C:\Users\Екатерина\Desktop\ивент прорыв плаза — копия\IMG_47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89199" y="1245449"/>
            <a:ext cx="2651352" cy="22060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13324" name="Picture 6" descr="C:\Users\Екатерина\Desktop\ивент прорыв плаза — копия\IMG_486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473159" y="1245449"/>
            <a:ext cx="1915856" cy="22131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24" name="Прямоугольник 23"/>
          <p:cNvSpPr/>
          <p:nvPr/>
        </p:nvSpPr>
        <p:spPr>
          <a:xfrm>
            <a:off x="4729163" y="5516563"/>
            <a:ext cx="3514725" cy="10556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Для самых стойких вечер продолжился непринужденной интерактивной программой и дискотекой до утра.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30250" y="3714750"/>
            <a:ext cx="2270125" cy="15144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 Номер иллюзиониста прекрасно вписался в канву представления, ведь в роли ассистента выступил реальный сотрудник компании.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3419475" y="3714750"/>
            <a:ext cx="2620963" cy="15144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 Эксклюзивный дуэт танцоров, в танце нарисовали портрет генерального  директора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6473825" y="3714750"/>
            <a:ext cx="1914525" cy="15144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        Гимнасты –изящно и грациозно подчеркнули любовь к спорту всех сотрудников, и важность здорового образа жизни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33438" y="5516563"/>
            <a:ext cx="3497262" cy="10556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altLang="ru-RU" sz="1200" dirty="0">
                <a:solidFill>
                  <a:schemeClr val="tx1"/>
                </a:solidFill>
                <a:latin typeface="Arial" charset="0"/>
              </a:rPr>
              <a:t>Финальным аккордом сказочного представления была песня «Новый поворот», сопровождавшаяся выходом на сцену участников шоу, под конфетти и пиротехнические фонтаны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8575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2000250" y="857250"/>
            <a:ext cx="46704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3600" b="1"/>
              <a:t>Сложности проекта</a:t>
            </a:r>
          </a:p>
        </p:txBody>
      </p:sp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714375" y="1643063"/>
            <a:ext cx="7500938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altLang="ru-RU" sz="1400"/>
              <a:t>Основная сложность проекта обозначилась еще на этапе подготовки – организация совместных репетиций артистов и сотрудников, а также репетиций эксклюзивных постановочных номеров. Это требовало немало времени и сил. Однако сотрудники быстро «втянулись» в творческий процесс, полностью погрузившись в подготовку, включаясь в игру, и в последствии с удовольствием посещали репетиции, импровизировали, стараясь сделать номера еще более яркими и индивидуальными. </a:t>
            </a:r>
          </a:p>
          <a:p>
            <a:pPr algn="just"/>
            <a:endParaRPr lang="ru-RU" altLang="ru-RU" sz="1400"/>
          </a:p>
          <a:p>
            <a:pPr algn="just"/>
            <a:r>
              <a:rPr lang="ru-RU" altLang="ru-RU" sz="1400"/>
              <a:t>Важнейший элемент новогоднего мероприятия – это фуршетная линия и неформальное общение гостей. С другой стороны, выбранный нами формат «театра» предполагает постоянный контакт со зрителем и удержание его внимания. Нам удалось гармонично соединить каждый из аспектов, максимально комфортно выстроив программу, умело совмещая «хлеб и зрелище». </a:t>
            </a:r>
          </a:p>
          <a:p>
            <a:pPr algn="just"/>
            <a:endParaRPr lang="ru-RU" altLang="ru-RU" sz="1400"/>
          </a:p>
          <a:p>
            <a:pPr algn="just"/>
            <a:r>
              <a:rPr lang="ru-RU" altLang="ru-RU" sz="1400"/>
              <a:t>Мы отошли от традиционного просмотра спектакля, организовав несколько подходов к фуршетным линиям. Это помогло решить сразу 2 сложности: устроить небольшие кулинарные паузы и снять концентрацию внимания. После подобного «антракта» зрители вновь активно включались в просмотр новогоднего представления.</a:t>
            </a:r>
          </a:p>
          <a:p>
            <a:pPr algn="just"/>
            <a:endParaRPr lang="ru-RU" altLang="ru-RU" sz="1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6"/>
          <p:cNvSpPr>
            <a:spLocks noChangeArrowheads="1"/>
          </p:cNvSpPr>
          <p:nvPr/>
        </p:nvSpPr>
        <p:spPr bwMode="auto">
          <a:xfrm>
            <a:off x="2786063" y="428625"/>
            <a:ext cx="41306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latin typeface="Calibri" pitchFamily="34" charset="0"/>
              </a:rPr>
              <a:t>Особенности</a:t>
            </a:r>
            <a:endParaRPr lang="ru-RU" altLang="ru-RU" sz="3600">
              <a:latin typeface="Calibri" pitchFamily="34" charset="0"/>
            </a:endParaRPr>
          </a:p>
        </p:txBody>
      </p:sp>
      <p:sp>
        <p:nvSpPr>
          <p:cNvPr id="14339" name="Прямоугольник 3"/>
          <p:cNvSpPr>
            <a:spLocks noChangeArrowheads="1"/>
          </p:cNvSpPr>
          <p:nvPr/>
        </p:nvSpPr>
        <p:spPr bwMode="auto">
          <a:xfrm>
            <a:off x="214313" y="1285875"/>
            <a:ext cx="8643937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altLang="ru-RU" sz="1400">
                <a:latin typeface="Calibri" pitchFamily="34" charset="0"/>
              </a:rPr>
              <a:t>Новогодний вечер был расцвечен яркими впечатлениями и красочным настроением.   Совершенно уникальный формат «театра» превратил праздник в настоящую сказку, позволил рассказать историю компании в запоминающейся эмоциональной форме. Но главное, что эту сказку «творили» сами сотрудники, раскрывая свой творческий потенциал, открывая в себе новые таланты и вдохновляя своих коллег и себя на новые достижения.  Такой формат мероприятия дал мощный энергетический заряд каждому, увлек в игровой форме в мир корпоративных ценностей, повысив лояльность и интерес к своей компании и работе. Вместе с тем, мы гармонично интегрировали в программу и традиционные элементы новогоднего корпоратива: тосты и поздравления, награждение лучших сотрудников, отчет за прошедший год  и т.д.</a:t>
            </a:r>
          </a:p>
          <a:p>
            <a:pPr algn="just">
              <a:buFont typeface="Wingdings" pitchFamily="2" charset="2"/>
              <a:buChar char="Ø"/>
            </a:pPr>
            <a:r>
              <a:rPr lang="ru-RU" altLang="ru-RU" sz="1400">
                <a:latin typeface="Calibri" pitchFamily="34" charset="0"/>
              </a:rPr>
              <a:t>Интерактивы от Деда Мороза – сказителя были связующим звеном всего представления. Они помогали вовлечь гостей в сказку, сделать их не просто зрителями, а героями всего происходящего.  Таким образом, гости не только выступали в качестве артистов с заранее подготовленными номерами, но и принимали участие в совершенно неожиданных импровизациях. </a:t>
            </a:r>
          </a:p>
          <a:p>
            <a:pPr algn="just">
              <a:buFont typeface="Wingdings" pitchFamily="2" charset="2"/>
              <a:buChar char="Ø"/>
            </a:pPr>
            <a:r>
              <a:rPr lang="ru-RU" altLang="ru-RU" sz="1400">
                <a:latin typeface="Calibri" pitchFamily="34" charset="0"/>
              </a:rPr>
              <a:t>Рассадка гостей в зрительном зале была партерной. Данный вариант позволил создать атмосферу театра на время представления и награждений, а затем оперативно убрать стулья, освободив танцпол для дискотеки.</a:t>
            </a:r>
          </a:p>
          <a:p>
            <a:pPr algn="just"/>
            <a:endParaRPr lang="ru-RU" altLang="ru-RU" sz="1400">
              <a:latin typeface="Calibri" pitchFamily="34" charset="0"/>
            </a:endParaRP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endParaRPr lang="ru-RU" altLang="ru-RU">
              <a:latin typeface="Calibri" pitchFamily="34" charset="0"/>
            </a:endParaRPr>
          </a:p>
        </p:txBody>
      </p:sp>
      <p:pic>
        <p:nvPicPr>
          <p:cNvPr id="1434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6"/>
          <p:cNvSpPr>
            <a:spLocks noChangeArrowheads="1"/>
          </p:cNvSpPr>
          <p:nvPr/>
        </p:nvSpPr>
        <p:spPr bwMode="auto">
          <a:xfrm>
            <a:off x="3000375" y="500063"/>
            <a:ext cx="22304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latin typeface="Calibri" pitchFamily="34" charset="0"/>
              </a:rPr>
              <a:t>Контакты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4714875" y="3714750"/>
            <a:ext cx="37147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     Благодарим за внимание!</a:t>
            </a:r>
          </a:p>
          <a:p>
            <a:pPr algn="just">
              <a:defRPr/>
            </a:pPr>
            <a:endParaRPr lang="ru-RU" sz="2000" b="1" dirty="0">
              <a:solidFill>
                <a:schemeClr val="accent4">
                  <a:lumMod val="75000"/>
                </a:schemeClr>
              </a:solidFill>
              <a:latin typeface="+mn-lt"/>
            </a:endParaRPr>
          </a:p>
          <a:p>
            <a:pPr algn="just">
              <a:defRPr/>
            </a:pPr>
            <a:r>
              <a:rPr lang="ru-RU" sz="2000" dirty="0">
                <a:latin typeface="+mn-lt"/>
              </a:rPr>
              <a:t>     Наталия </a:t>
            </a:r>
            <a:r>
              <a:rPr lang="ru-RU" sz="2000" dirty="0" err="1">
                <a:latin typeface="+mn-lt"/>
              </a:rPr>
              <a:t>Карпушенкова</a:t>
            </a:r>
            <a:endParaRPr lang="ru-RU" sz="2000" dirty="0">
              <a:latin typeface="+mn-lt"/>
            </a:endParaRPr>
          </a:p>
          <a:p>
            <a:pPr algn="just">
              <a:defRPr/>
            </a:pPr>
            <a:r>
              <a:rPr lang="ru-RU" sz="2000" dirty="0">
                <a:latin typeface="+mn-lt"/>
              </a:rPr>
              <a:t>     +7-910-384-55-00</a:t>
            </a:r>
          </a:p>
          <a:p>
            <a:pPr algn="just">
              <a:defRPr/>
            </a:pPr>
            <a:r>
              <a:rPr lang="ru-RU" sz="2000" dirty="0">
                <a:latin typeface="+mn-lt"/>
              </a:rPr>
              <a:t>      Екатерина Вандышева</a:t>
            </a:r>
          </a:p>
          <a:p>
            <a:pPr algn="just">
              <a:defRPr/>
            </a:pPr>
            <a:r>
              <a:rPr lang="ru-RU" sz="2000" dirty="0">
                <a:latin typeface="+mn-lt"/>
              </a:rPr>
              <a:t>       +7-910-146-19-98</a:t>
            </a:r>
          </a:p>
        </p:txBody>
      </p:sp>
      <p:pic>
        <p:nvPicPr>
          <p:cNvPr id="1536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3E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952</TotalTime>
  <Words>1807</Words>
  <Application>Microsoft Office PowerPoint</Application>
  <PresentationFormat>Экран (4:3)</PresentationFormat>
  <Paragraphs>89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176</cp:revision>
  <dcterms:modified xsi:type="dcterms:W3CDTF">2016-02-27T18:11:43Z</dcterms:modified>
</cp:coreProperties>
</file>