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3004800" cy="9753600"/>
  <p:notesSz cx="6858000" cy="9144000"/>
  <p:defaultTextStyle>
    <a:lvl1pPr algn="ctr" defTabSz="584200">
      <a:defRPr sz="3600">
        <a:latin typeface="+mj-lt"/>
        <a:ea typeface="+mj-ea"/>
        <a:cs typeface="+mj-cs"/>
        <a:sym typeface="Helvetica"/>
      </a:defRPr>
    </a:lvl1pPr>
    <a:lvl2pPr algn="ctr" defTabSz="584200">
      <a:defRPr sz="3600">
        <a:latin typeface="+mj-lt"/>
        <a:ea typeface="+mj-ea"/>
        <a:cs typeface="+mj-cs"/>
        <a:sym typeface="Helvetica"/>
      </a:defRPr>
    </a:lvl2pPr>
    <a:lvl3pPr algn="ctr" defTabSz="584200">
      <a:defRPr sz="3600">
        <a:latin typeface="+mj-lt"/>
        <a:ea typeface="+mj-ea"/>
        <a:cs typeface="+mj-cs"/>
        <a:sym typeface="Helvetica"/>
      </a:defRPr>
    </a:lvl3pPr>
    <a:lvl4pPr algn="ctr" defTabSz="584200">
      <a:defRPr sz="3600">
        <a:latin typeface="+mj-lt"/>
        <a:ea typeface="+mj-ea"/>
        <a:cs typeface="+mj-cs"/>
        <a:sym typeface="Helvetica"/>
      </a:defRPr>
    </a:lvl4pPr>
    <a:lvl5pPr algn="ctr" defTabSz="584200">
      <a:defRPr sz="3600">
        <a:latin typeface="+mj-lt"/>
        <a:ea typeface="+mj-ea"/>
        <a:cs typeface="+mj-cs"/>
        <a:sym typeface="Helvetica"/>
      </a:defRPr>
    </a:lvl5pPr>
    <a:lvl6pPr algn="ctr" defTabSz="584200">
      <a:defRPr sz="3600">
        <a:latin typeface="+mj-lt"/>
        <a:ea typeface="+mj-ea"/>
        <a:cs typeface="+mj-cs"/>
        <a:sym typeface="Helvetica"/>
      </a:defRPr>
    </a:lvl6pPr>
    <a:lvl7pPr algn="ctr" defTabSz="584200">
      <a:defRPr sz="3600">
        <a:latin typeface="+mj-lt"/>
        <a:ea typeface="+mj-ea"/>
        <a:cs typeface="+mj-cs"/>
        <a:sym typeface="Helvetica"/>
      </a:defRPr>
    </a:lvl7pPr>
    <a:lvl8pPr algn="ctr" defTabSz="584200">
      <a:defRPr sz="3600">
        <a:latin typeface="+mj-lt"/>
        <a:ea typeface="+mj-ea"/>
        <a:cs typeface="+mj-cs"/>
        <a:sym typeface="Helvetica"/>
      </a:defRPr>
    </a:lvl8pPr>
    <a:lvl9pPr algn="ctr" defTabSz="584200">
      <a:defRPr sz="3600">
        <a:latin typeface="+mj-lt"/>
        <a:ea typeface="+mj-ea"/>
        <a:cs typeface="+mj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0D7D9"/>
          </a:solidFill>
        </a:fill>
      </a:tcStyle>
    </a:wholeTbl>
    <a:band2H>
      <a:tcTxStyle/>
      <a:tcStyle>
        <a:tcBdr/>
        <a:fill>
          <a:solidFill>
            <a:srgbClr val="E9ECED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57E8A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57E8A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57E8A"/>
          </a:solidFill>
        </a:fill>
      </a:tcStyle>
    </a:firstRow>
  </a:tblStyle>
  <a:tblStyle styleId="{C7B018BB-80A7-4F77-B60F-C8B233D01FF8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4DED8"/>
          </a:solidFill>
        </a:fill>
      </a:tcStyle>
    </a:wholeTbl>
    <a:band2H>
      <a:tcTxStyle/>
      <a:tcStyle>
        <a:tcBdr/>
        <a:fill>
          <a:solidFill>
            <a:srgbClr val="F2EFED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29E85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29E85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29E85"/>
          </a:solidFill>
        </a:fill>
      </a:tcStyle>
    </a:firstRow>
  </a:tblStyle>
  <a:tblStyle styleId="{EEE7283C-3CF3-47DC-8721-378D4A62B228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1D2D6"/>
          </a:solidFill>
        </a:fill>
      </a:tcStyle>
    </a:wholeTbl>
    <a:band2H>
      <a:tcTxStyle/>
      <a:tcStyle>
        <a:tcBdr/>
        <a:fill>
          <a:solidFill>
            <a:srgbClr val="EAEAEC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62647B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62647B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62647B"/>
          </a:solidFill>
        </a:fill>
      </a:tcStyle>
    </a:firstRow>
  </a:tblStyle>
  <a:tblStyle styleId="{CF821DB8-F4EB-4A41-A1BA-3FCAFE7338EE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57E8A"/>
          </a:solidFill>
        </a:fill>
      </a:tcStyle>
    </a:firstCol>
    <a:lastRow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57E8A"/>
          </a:solidFill>
        </a:fill>
      </a:tcStyle>
    </a:firstRow>
  </a:tblStyle>
  <a:tblStyle styleId="{33BA23B1-9221-436E-865A-0063620EA4FD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870" y="-12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7959272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5360" y="3029940"/>
            <a:ext cx="11054080" cy="209070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50720" y="5527040"/>
            <a:ext cx="9103360" cy="24925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0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0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0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00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509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01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51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01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7290" y="6267593"/>
            <a:ext cx="11054080" cy="1937173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27290" y="4133994"/>
            <a:ext cx="11054080" cy="213359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50197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0393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05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0078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5098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011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513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0157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25689" y="3237656"/>
            <a:ext cx="8213796" cy="9153031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9356233" y="3237656"/>
            <a:ext cx="8213796" cy="9153031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240" y="390596"/>
            <a:ext cx="1170432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0240" y="2183272"/>
            <a:ext cx="5746045" cy="90988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0197" indent="0">
              <a:buNone/>
              <a:defRPr sz="2800" b="1"/>
            </a:lvl2pPr>
            <a:lvl3pPr marL="1300393" indent="0">
              <a:buNone/>
              <a:defRPr sz="2600" b="1"/>
            </a:lvl3pPr>
            <a:lvl4pPr marL="1950590" indent="0">
              <a:buNone/>
              <a:defRPr sz="2300" b="1"/>
            </a:lvl4pPr>
            <a:lvl5pPr marL="2600786" indent="0">
              <a:buNone/>
              <a:defRPr sz="2300" b="1"/>
            </a:lvl5pPr>
            <a:lvl6pPr marL="3250983" indent="0">
              <a:buNone/>
              <a:defRPr sz="2300" b="1"/>
            </a:lvl6pPr>
            <a:lvl7pPr marL="3901180" indent="0">
              <a:buNone/>
              <a:defRPr sz="2300" b="1"/>
            </a:lvl7pPr>
            <a:lvl8pPr marL="4551376" indent="0">
              <a:buNone/>
              <a:defRPr sz="2300" b="1"/>
            </a:lvl8pPr>
            <a:lvl9pPr marL="5201573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50240" y="3093155"/>
            <a:ext cx="5746045" cy="5619610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606260" y="2183272"/>
            <a:ext cx="5748302" cy="90988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0197" indent="0">
              <a:buNone/>
              <a:defRPr sz="2800" b="1"/>
            </a:lvl2pPr>
            <a:lvl3pPr marL="1300393" indent="0">
              <a:buNone/>
              <a:defRPr sz="2600" b="1"/>
            </a:lvl3pPr>
            <a:lvl4pPr marL="1950590" indent="0">
              <a:buNone/>
              <a:defRPr sz="2300" b="1"/>
            </a:lvl4pPr>
            <a:lvl5pPr marL="2600786" indent="0">
              <a:buNone/>
              <a:defRPr sz="2300" b="1"/>
            </a:lvl5pPr>
            <a:lvl6pPr marL="3250983" indent="0">
              <a:buNone/>
              <a:defRPr sz="2300" b="1"/>
            </a:lvl6pPr>
            <a:lvl7pPr marL="3901180" indent="0">
              <a:buNone/>
              <a:defRPr sz="2300" b="1"/>
            </a:lvl7pPr>
            <a:lvl8pPr marL="4551376" indent="0">
              <a:buNone/>
              <a:defRPr sz="2300" b="1"/>
            </a:lvl8pPr>
            <a:lvl9pPr marL="5201573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606260" y="3093155"/>
            <a:ext cx="5748302" cy="5619610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A6E93-E215-4062-9058-C041AB35AFA1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B58C-613C-4D74-B6E6-23EF16E8BA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242" y="388338"/>
            <a:ext cx="4278490" cy="165269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84516" y="388340"/>
            <a:ext cx="7270044" cy="8324427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50242" y="2041033"/>
            <a:ext cx="4278490" cy="6671734"/>
          </a:xfrm>
        </p:spPr>
        <p:txBody>
          <a:bodyPr/>
          <a:lstStyle>
            <a:lvl1pPr marL="0" indent="0">
              <a:buNone/>
              <a:defRPr sz="2000"/>
            </a:lvl1pPr>
            <a:lvl2pPr marL="650197" indent="0">
              <a:buNone/>
              <a:defRPr sz="1700"/>
            </a:lvl2pPr>
            <a:lvl3pPr marL="1300393" indent="0">
              <a:buNone/>
              <a:defRPr sz="1400"/>
            </a:lvl3pPr>
            <a:lvl4pPr marL="1950590" indent="0">
              <a:buNone/>
              <a:defRPr sz="1300"/>
            </a:lvl4pPr>
            <a:lvl5pPr marL="2600786" indent="0">
              <a:buNone/>
              <a:defRPr sz="1300"/>
            </a:lvl5pPr>
            <a:lvl6pPr marL="3250983" indent="0">
              <a:buNone/>
              <a:defRPr sz="1300"/>
            </a:lvl6pPr>
            <a:lvl7pPr marL="3901180" indent="0">
              <a:buNone/>
              <a:defRPr sz="1300"/>
            </a:lvl7pPr>
            <a:lvl8pPr marL="4551376" indent="0">
              <a:buNone/>
              <a:defRPr sz="1300"/>
            </a:lvl8pPr>
            <a:lvl9pPr marL="5201573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9032" y="6827520"/>
            <a:ext cx="7802880" cy="806027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549032" y="871502"/>
            <a:ext cx="7802880" cy="5852160"/>
          </a:xfrm>
        </p:spPr>
        <p:txBody>
          <a:bodyPr/>
          <a:lstStyle>
            <a:lvl1pPr marL="0" indent="0">
              <a:buNone/>
              <a:defRPr sz="4600"/>
            </a:lvl1pPr>
            <a:lvl2pPr marL="650197" indent="0">
              <a:buNone/>
              <a:defRPr sz="4000"/>
            </a:lvl2pPr>
            <a:lvl3pPr marL="1300393" indent="0">
              <a:buNone/>
              <a:defRPr sz="3400"/>
            </a:lvl3pPr>
            <a:lvl4pPr marL="1950590" indent="0">
              <a:buNone/>
              <a:defRPr sz="2800"/>
            </a:lvl4pPr>
            <a:lvl5pPr marL="2600786" indent="0">
              <a:buNone/>
              <a:defRPr sz="2800"/>
            </a:lvl5pPr>
            <a:lvl6pPr marL="3250983" indent="0">
              <a:buNone/>
              <a:defRPr sz="2800"/>
            </a:lvl6pPr>
            <a:lvl7pPr marL="3901180" indent="0">
              <a:buNone/>
              <a:defRPr sz="2800"/>
            </a:lvl7pPr>
            <a:lvl8pPr marL="4551376" indent="0">
              <a:buNone/>
              <a:defRPr sz="2800"/>
            </a:lvl8pPr>
            <a:lvl9pPr marL="5201573" indent="0">
              <a:buNone/>
              <a:defRPr sz="2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49032" y="7633547"/>
            <a:ext cx="7802880" cy="1144693"/>
          </a:xfrm>
        </p:spPr>
        <p:txBody>
          <a:bodyPr/>
          <a:lstStyle>
            <a:lvl1pPr marL="0" indent="0">
              <a:buNone/>
              <a:defRPr sz="2000"/>
            </a:lvl1pPr>
            <a:lvl2pPr marL="650197" indent="0">
              <a:buNone/>
              <a:defRPr sz="1700"/>
            </a:lvl2pPr>
            <a:lvl3pPr marL="1300393" indent="0">
              <a:buNone/>
              <a:defRPr sz="1400"/>
            </a:lvl3pPr>
            <a:lvl4pPr marL="1950590" indent="0">
              <a:buNone/>
              <a:defRPr sz="1300"/>
            </a:lvl4pPr>
            <a:lvl5pPr marL="2600786" indent="0">
              <a:buNone/>
              <a:defRPr sz="1300"/>
            </a:lvl5pPr>
            <a:lvl6pPr marL="3250983" indent="0">
              <a:buNone/>
              <a:defRPr sz="1300"/>
            </a:lvl6pPr>
            <a:lvl7pPr marL="3901180" indent="0">
              <a:buNone/>
              <a:defRPr sz="1300"/>
            </a:lvl7pPr>
            <a:lvl8pPr marL="4551376" indent="0">
              <a:buNone/>
              <a:defRPr sz="1300"/>
            </a:lvl8pPr>
            <a:lvl9pPr marL="5201573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3408943" y="555416"/>
            <a:ext cx="4161084" cy="11835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25689" y="555416"/>
            <a:ext cx="12266507" cy="11835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571500" y="3289300"/>
            <a:ext cx="11861800" cy="3175000"/>
          </a:xfrm>
          <a:prstGeom prst="rect">
            <a:avLst/>
          </a:prstGeom>
        </p:spPr>
        <p:txBody>
          <a:bodyPr anchor="ctr"/>
          <a:lstStyle/>
          <a:p>
            <a:pPr lvl="0">
              <a:defRPr sz="1800"/>
            </a:pPr>
            <a:r>
              <a:rPr sz="4200"/>
              <a:t>Текст заголовка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200"/>
              <a:t>Текст заголовка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body" idx="1"/>
          </p:nvPr>
        </p:nvSpPr>
        <p:spPr>
          <a:xfrm>
            <a:off x="889000" y="889000"/>
            <a:ext cx="11214100" cy="79629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747474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240" y="390596"/>
            <a:ext cx="11704320" cy="1625600"/>
          </a:xfrm>
          <a:prstGeom prst="rect">
            <a:avLst/>
          </a:prstGeom>
        </p:spPr>
        <p:txBody>
          <a:bodyPr vert="horz" lIns="130039" tIns="65020" rIns="130039" bIns="650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0240" y="2275842"/>
            <a:ext cx="11704320" cy="6436925"/>
          </a:xfrm>
          <a:prstGeom prst="rect">
            <a:avLst/>
          </a:prstGeom>
        </p:spPr>
        <p:txBody>
          <a:bodyPr vert="horz" lIns="130039" tIns="65020" rIns="130039" bIns="650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50240" y="9040144"/>
            <a:ext cx="3034453" cy="519289"/>
          </a:xfrm>
          <a:prstGeom prst="rect">
            <a:avLst/>
          </a:prstGeom>
        </p:spPr>
        <p:txBody>
          <a:bodyPr vert="horz" lIns="130039" tIns="65020" rIns="130039" bIns="65020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59531-2755-4C21-8C0D-EFA75CC04BD2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443308" y="9040144"/>
            <a:ext cx="4118187" cy="519289"/>
          </a:xfrm>
          <a:prstGeom prst="rect">
            <a:avLst/>
          </a:prstGeom>
        </p:spPr>
        <p:txBody>
          <a:bodyPr vert="horz" lIns="130039" tIns="65020" rIns="130039" bIns="65020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320107" y="9040144"/>
            <a:ext cx="3034453" cy="519289"/>
          </a:xfrm>
          <a:prstGeom prst="rect">
            <a:avLst/>
          </a:prstGeom>
        </p:spPr>
        <p:txBody>
          <a:bodyPr vert="horz" lIns="130039" tIns="65020" rIns="130039" bIns="65020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1C394-92E5-4A93-9738-2232B6543A1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</p:sldLayoutIdLst>
  <p:txStyles>
    <p:titleStyle>
      <a:lvl1pPr algn="ctr" defTabSz="1300393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7647" indent="-487647" algn="l" defTabSz="1300393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56569" indent="-406374" algn="l" defTabSz="1300393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492" indent="-325098" algn="l" defTabSz="1300393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75688" indent="-325098" algn="l" defTabSz="130039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925885" indent="-325098" algn="l" defTabSz="1300393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76081" indent="-325098" algn="l" defTabSz="130039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6278" indent="-325098" algn="l" defTabSz="130039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6475" indent="-325098" algn="l" defTabSz="130039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6671" indent="-325098" algn="l" defTabSz="130039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0039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197" algn="l" defTabSz="130039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393" algn="l" defTabSz="130039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590" algn="l" defTabSz="130039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786" algn="l" defTabSz="130039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0983" algn="l" defTabSz="130039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1180" algn="l" defTabSz="130039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1376" algn="l" defTabSz="130039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1573" algn="l" defTabSz="130039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sozvezdiye-nn.com" TargetMode="Externa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tnn.r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hyperlink" Target="mailto:sergey@eventnn.ru" TargetMode="External"/><Relationship Id="rId4" Type="http://schemas.openxmlformats.org/officeDocument/2006/relationships/hyperlink" Target="http://eventnn.ru/conte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/>
          <p:nvPr/>
        </p:nvSpPr>
        <p:spPr>
          <a:xfrm>
            <a:off x="1122115" y="1492424"/>
            <a:ext cx="11140925" cy="72122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lvl="0">
              <a:defRPr sz="1800"/>
            </a:pPr>
            <a:r>
              <a:rPr sz="6600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Юбилей</a:t>
            </a:r>
            <a:r>
              <a:rPr sz="6600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 </a:t>
            </a:r>
            <a:r>
              <a:rPr sz="6600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компании</a:t>
            </a:r>
            <a:r>
              <a:rPr sz="6600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 </a:t>
            </a:r>
          </a:p>
          <a:p>
            <a:pPr lvl="0">
              <a:defRPr sz="1800"/>
            </a:pPr>
            <a:r>
              <a:rPr sz="6600" b="1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«</a:t>
            </a:r>
            <a:r>
              <a:rPr sz="6600" b="1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Добро</a:t>
            </a:r>
            <a:r>
              <a:rPr sz="6600" b="1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 </a:t>
            </a:r>
            <a:r>
              <a:rPr sz="6600" b="1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пожаловать</a:t>
            </a:r>
            <a:r>
              <a:rPr sz="6600" b="1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 </a:t>
            </a:r>
            <a:r>
              <a:rPr sz="6600" b="1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на</a:t>
            </a:r>
            <a:r>
              <a:rPr sz="6600" b="1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 </a:t>
            </a:r>
            <a:r>
              <a:rPr sz="6600" b="1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борт</a:t>
            </a:r>
            <a:r>
              <a:rPr sz="6600" b="1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»</a:t>
            </a:r>
          </a:p>
          <a:p>
            <a:pPr lvl="0">
              <a:defRPr sz="1800"/>
            </a:pPr>
            <a:endParaRPr sz="6600" dirty="0">
              <a:latin typeface="Gabriola" panose="04040605051002020D02" pitchFamily="82" charset="0"/>
              <a:ea typeface="Snell Roundhand"/>
              <a:cs typeface="Snell Roundhand"/>
              <a:sym typeface="Snell Roundhand"/>
            </a:endParaRPr>
          </a:p>
          <a:p>
            <a:pPr lvl="0">
              <a:defRPr sz="1800"/>
            </a:pPr>
            <a:endParaRPr sz="6600" dirty="0">
              <a:latin typeface="Gabriola" panose="04040605051002020D02" pitchFamily="82" charset="0"/>
              <a:ea typeface="Snell Roundhand"/>
              <a:cs typeface="Snell Roundhand"/>
              <a:sym typeface="Snell Roundhand"/>
            </a:endParaRPr>
          </a:p>
          <a:p>
            <a:pPr lvl="0">
              <a:defRPr sz="1800"/>
            </a:pPr>
            <a:endParaRPr sz="6600" dirty="0">
              <a:latin typeface="Gabriola" panose="04040605051002020D02" pitchFamily="82" charset="0"/>
              <a:ea typeface="Snell Roundhand"/>
              <a:cs typeface="Snell Roundhand"/>
              <a:sym typeface="Snell Roundhand"/>
            </a:endParaRPr>
          </a:p>
          <a:p>
            <a:pPr lvl="0">
              <a:defRPr sz="1800"/>
            </a:pPr>
            <a:r>
              <a:rPr sz="6600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Номинация:Лучшее</a:t>
            </a:r>
            <a:r>
              <a:rPr sz="6600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 </a:t>
            </a:r>
            <a:r>
              <a:rPr sz="6600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корпоративное</a:t>
            </a:r>
            <a:r>
              <a:rPr sz="6600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 </a:t>
            </a:r>
            <a:r>
              <a:rPr sz="6600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мероприятие</a:t>
            </a:r>
            <a:r>
              <a:rPr sz="6600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 (</a:t>
            </a:r>
            <a:r>
              <a:rPr sz="6600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свыше</a:t>
            </a:r>
            <a:r>
              <a:rPr sz="6600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 400 </a:t>
            </a:r>
            <a:r>
              <a:rPr sz="6600" dirty="0" err="1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т.р</a:t>
            </a:r>
            <a:r>
              <a:rPr sz="6600" dirty="0">
                <a:latin typeface="Gabriola" panose="04040605051002020D02" pitchFamily="82" charset="0"/>
                <a:ea typeface="Snell Roundhand"/>
                <a:cs typeface="Snell Roundhand"/>
                <a:sym typeface="Snell Roundhand"/>
              </a:rPr>
              <a:t>)</a:t>
            </a:r>
          </a:p>
        </p:txBody>
      </p:sp>
      <p:pic>
        <p:nvPicPr>
          <p:cNvPr id="43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55128" y="-3"/>
            <a:ext cx="1733975" cy="1733977"/>
          </a:xfrm>
          <a:prstGeom prst="rect">
            <a:avLst/>
          </a:prstGeom>
          <a:ln w="12700">
            <a:miter lim="400000"/>
          </a:ln>
        </p:spPr>
      </p:pic>
      <p:pic>
        <p:nvPicPr>
          <p:cNvPr id="44" name="image1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5008631" y="3920456"/>
            <a:ext cx="3104756" cy="198773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/>
          </p:cNvSpPr>
          <p:nvPr>
            <p:ph type="title"/>
          </p:nvPr>
        </p:nvSpPr>
        <p:spPr>
          <a:xfrm>
            <a:off x="571500" y="330200"/>
            <a:ext cx="11861800" cy="139700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5200" b="1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 b="0"/>
            </a:pPr>
            <a:r>
              <a:rPr sz="6000" b="1" dirty="0" err="1">
                <a:latin typeface="Monotype Corsiva" panose="03010101010201010101" pitchFamily="66" charset="0"/>
              </a:rPr>
              <a:t>Введение</a:t>
            </a:r>
            <a:endParaRPr sz="6000" b="1" dirty="0">
              <a:latin typeface="Monotype Corsiva" panose="03010101010201010101" pitchFamily="66" charset="0"/>
            </a:endParaRPr>
          </a:p>
        </p:txBody>
      </p:sp>
      <p:sp>
        <p:nvSpPr>
          <p:cNvPr id="47" name="Shape 47"/>
          <p:cNvSpPr>
            <a:spLocks noGrp="1"/>
          </p:cNvSpPr>
          <p:nvPr>
            <p:ph type="body" idx="1"/>
          </p:nvPr>
        </p:nvSpPr>
        <p:spPr>
          <a:xfrm>
            <a:off x="356728" y="1492424"/>
            <a:ext cx="12543421" cy="79928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800" dirty="0">
              <a:latin typeface="Songti TC"/>
              <a:ea typeface="Songti TC"/>
              <a:cs typeface="Songti TC"/>
              <a:sym typeface="Songti TC"/>
            </a:endParaRP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800" dirty="0">
              <a:latin typeface="Script MT Bold" panose="03040602040607080904" pitchFamily="66" charset="0"/>
              <a:ea typeface="Songti TC"/>
              <a:cs typeface="Songti TC"/>
              <a:sym typeface="Songti TC"/>
            </a:endParaRP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Заказчик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- НПП «ПРИМА»  </a:t>
            </a: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800" dirty="0">
              <a:latin typeface="Script MT Bold" panose="03040602040607080904" pitchFamily="66" charset="0"/>
              <a:ea typeface="Songti TC"/>
              <a:cs typeface="Songti TC"/>
              <a:sym typeface="Songti TC"/>
            </a:endParaRP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Тип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мероприятия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-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юбилей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компании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, 25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лет</a:t>
            </a:r>
            <a:endParaRPr sz="2800" dirty="0">
              <a:latin typeface="Script MT Bold" panose="03040602040607080904" pitchFamily="66" charset="0"/>
              <a:ea typeface="Songti TC"/>
              <a:cs typeface="Songti TC"/>
              <a:sym typeface="Songti TC"/>
            </a:endParaRP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800" dirty="0">
              <a:latin typeface="Script MT Bold" panose="03040602040607080904" pitchFamily="66" charset="0"/>
              <a:ea typeface="Songti TC"/>
              <a:cs typeface="Songti TC"/>
              <a:sym typeface="Songti TC"/>
            </a:endParaRP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Количество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человек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,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которые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приняли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участие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в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мероприятии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- 220 </a:t>
            </a: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800" dirty="0">
              <a:latin typeface="Script MT Bold" panose="03040602040607080904" pitchFamily="66" charset="0"/>
              <a:ea typeface="Songti TC"/>
              <a:cs typeface="Songti TC"/>
              <a:sym typeface="Songti TC"/>
            </a:endParaRP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Место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проведения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мероприятия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-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Premio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Centre </a:t>
            </a: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800" dirty="0">
              <a:latin typeface="Script MT Bold" panose="03040602040607080904" pitchFamily="66" charset="0"/>
              <a:ea typeface="Songti TC"/>
              <a:cs typeface="Songti TC"/>
              <a:sym typeface="Songti TC"/>
            </a:endParaRP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Наши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подрядчики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: </a:t>
            </a: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техническое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сопровождение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и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мультимедийное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наполнение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-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студия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«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Ваганты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»</a:t>
            </a: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банкет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-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ресторан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«Monet»</a:t>
            </a: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локация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- Indi Club</a:t>
            </a: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проживание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приезжих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гостей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-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гостиница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«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Ока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»</a:t>
            </a: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800" dirty="0">
              <a:latin typeface="Script MT Bold" panose="03040602040607080904" pitchFamily="66" charset="0"/>
              <a:ea typeface="Songti TC"/>
              <a:cs typeface="Songti TC"/>
              <a:sym typeface="Songti TC"/>
            </a:endParaRPr>
          </a:p>
          <a:p>
            <a:pPr marL="0" lvl="0" indent="0" defTabSz="585215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Дата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</a:t>
            </a:r>
            <a:r>
              <a:rPr sz="2800" dirty="0" err="1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проведения</a:t>
            </a:r>
            <a:r>
              <a:rPr sz="2800" dirty="0">
                <a:latin typeface="Script MT Bold" panose="03040602040607080904" pitchFamily="66" charset="0"/>
                <a:ea typeface="Songti TC"/>
                <a:cs typeface="Songti TC"/>
                <a:sym typeface="Songti TC"/>
              </a:rPr>
              <a:t> - 18.11.15</a:t>
            </a:r>
          </a:p>
        </p:txBody>
      </p:sp>
      <p:pic>
        <p:nvPicPr>
          <p:cNvPr id="48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56728" y="-3"/>
            <a:ext cx="1733975" cy="17339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/>
          </p:cNvSpPr>
          <p:nvPr>
            <p:ph type="title"/>
          </p:nvPr>
        </p:nvSpPr>
        <p:spPr>
          <a:xfrm>
            <a:off x="571500" y="330200"/>
            <a:ext cx="11861800" cy="139700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5200" b="1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 b="0"/>
            </a:pPr>
            <a:r>
              <a:rPr sz="5400" b="1" dirty="0" err="1">
                <a:latin typeface="Monotype Corsiva" panose="03010101010201010101" pitchFamily="66" charset="0"/>
              </a:rPr>
              <a:t>Цели</a:t>
            </a:r>
            <a:r>
              <a:rPr sz="5400" b="1" dirty="0">
                <a:latin typeface="Monotype Corsiva" panose="03010101010201010101" pitchFamily="66" charset="0"/>
              </a:rPr>
              <a:t> и </a:t>
            </a:r>
            <a:r>
              <a:rPr sz="5400" b="1" dirty="0" err="1">
                <a:latin typeface="Monotype Corsiva" panose="03010101010201010101" pitchFamily="66" charset="0"/>
              </a:rPr>
              <a:t>задачи</a:t>
            </a:r>
            <a:endParaRPr sz="5400" b="1" dirty="0">
              <a:latin typeface="Monotype Corsiva" panose="03010101010201010101" pitchFamily="66" charset="0"/>
            </a:endParaRPr>
          </a:p>
        </p:txBody>
      </p:sp>
      <p:sp>
        <p:nvSpPr>
          <p:cNvPr id="51" name="Shape 51"/>
          <p:cNvSpPr>
            <a:spLocks noGrp="1"/>
          </p:cNvSpPr>
          <p:nvPr>
            <p:ph type="body" idx="1"/>
          </p:nvPr>
        </p:nvSpPr>
        <p:spPr>
          <a:xfrm>
            <a:off x="1223715" y="2366997"/>
            <a:ext cx="11028966" cy="666750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 algn="ctr" defTabSz="572516">
              <a:spcBef>
                <a:spcPts val="4100"/>
              </a:spcBef>
              <a:buClr>
                <a:srgbClr val="060808"/>
              </a:buClr>
              <a:buNone/>
              <a:defRPr sz="1800">
                <a:solidFill>
                  <a:srgbClr val="000000"/>
                </a:solidFill>
              </a:defRPr>
            </a:pPr>
            <a:r>
              <a:rPr lang="ru-RU" sz="4000" dirty="0">
                <a:solidFill>
                  <a:srgbClr val="060808"/>
                </a:solidFill>
                <a:latin typeface="Gabriola" panose="04040605051002020D02" pitchFamily="82" charset="0"/>
                <a:ea typeface="Songti TC"/>
                <a:cs typeface="Songti TC"/>
                <a:sym typeface="Songti TC"/>
              </a:rPr>
              <a:t>Главными целями и задачами проекта являлись: организация и проведение достойного, высокоуровнего праздничного вечера, посвящённого 25-летнему юбилею компании; встреча и организация программы прибывания в Нижнем Новгороде для иногородних и иностранных гостей-партнёров компании (министерство обороны, компании «МИГ», «The Sun», «ЮТейр» и др.) </a:t>
            </a:r>
          </a:p>
          <a:p>
            <a:pPr marL="0" lvl="0" indent="0" algn="ctr" defTabSz="572516">
              <a:spcBef>
                <a:spcPts val="4100"/>
              </a:spcBef>
              <a:buClr>
                <a:srgbClr val="060808"/>
              </a:buClr>
              <a:buNone/>
              <a:defRPr sz="1800">
                <a:solidFill>
                  <a:srgbClr val="000000"/>
                </a:solidFill>
              </a:defRPr>
            </a:pPr>
            <a:r>
              <a:rPr lang="ru-RU" sz="4000" dirty="0">
                <a:solidFill>
                  <a:srgbClr val="060808"/>
                </a:solidFill>
                <a:latin typeface="Gabriola" panose="04040605051002020D02" pitchFamily="82" charset="0"/>
                <a:ea typeface="Songti TC"/>
                <a:cs typeface="Songti TC"/>
                <a:sym typeface="Songti TC"/>
              </a:rPr>
              <a:t>Бюджет, выделенный на мероприятие составил более 2 млн.руб.</a:t>
            </a:r>
          </a:p>
          <a:p>
            <a:pPr marL="0" lvl="0" indent="0" algn="just" defTabSz="572516">
              <a:spcBef>
                <a:spcPts val="4100"/>
              </a:spcBef>
              <a:buClr>
                <a:srgbClr val="060808"/>
              </a:buClr>
              <a:buNone/>
              <a:defRPr sz="1800">
                <a:solidFill>
                  <a:srgbClr val="000000"/>
                </a:solidFill>
              </a:defRPr>
            </a:pPr>
            <a:endParaRPr sz="2900" dirty="0">
              <a:solidFill>
                <a:srgbClr val="060808"/>
              </a:solidFill>
              <a:latin typeface="Songti TC"/>
              <a:ea typeface="Songti TC"/>
              <a:cs typeface="Songti TC"/>
              <a:sym typeface="Songti TC"/>
            </a:endParaRPr>
          </a:p>
        </p:txBody>
      </p:sp>
      <p:pic>
        <p:nvPicPr>
          <p:cNvPr id="52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56728" y="-3"/>
            <a:ext cx="1733975" cy="17339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>
            <a:spLocks noGrp="1"/>
          </p:cNvSpPr>
          <p:nvPr>
            <p:ph type="title"/>
          </p:nvPr>
        </p:nvSpPr>
        <p:spPr>
          <a:xfrm>
            <a:off x="571500" y="474695"/>
            <a:ext cx="11861800" cy="1397004"/>
          </a:xfrm>
          <a:prstGeom prst="rect">
            <a:avLst/>
          </a:prstGeom>
        </p:spPr>
        <p:txBody>
          <a:bodyPr/>
          <a:lstStyle>
            <a:lvl1pPr algn="ctr">
              <a:defRPr sz="5500" b="1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 b="0"/>
            </a:pPr>
            <a:r>
              <a:rPr sz="6000" b="1" dirty="0" err="1">
                <a:latin typeface="Monotype Corsiva" panose="03010101010201010101" pitchFamily="66" charset="0"/>
              </a:rPr>
              <a:t>Идея</a:t>
            </a:r>
            <a:endParaRPr sz="6000" b="1" dirty="0">
              <a:latin typeface="Monotype Corsiva" panose="03010101010201010101" pitchFamily="66" charset="0"/>
            </a:endParaRPr>
          </a:p>
        </p:txBody>
      </p:sp>
      <p:pic>
        <p:nvPicPr>
          <p:cNvPr id="56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56728" y="-3"/>
            <a:ext cx="1733975" cy="1733977"/>
          </a:xfrm>
          <a:prstGeom prst="rect">
            <a:avLst/>
          </a:prstGeom>
          <a:ln w="12700">
            <a:miter lim="400000"/>
          </a:ln>
        </p:spPr>
      </p:pic>
      <p:pic>
        <p:nvPicPr>
          <p:cNvPr id="57" name="image2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4666341" y="7560156"/>
            <a:ext cx="3672121" cy="139700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1101800" y="2644552"/>
            <a:ext cx="112332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latin typeface="Gabriola" panose="04040605051002020D02" pitchFamily="82" charset="0"/>
              </a:rPr>
              <a:t>Так как компания заказчика занимается изготовлением радиосвязи для самолётов и вертолётов и имеет достаточно обширную клиентскую базу в других странах, то было принято решение взять за концепцию мероприятия тематику, связанную с путешествием по странам-партнёрам на авиалайнере «Прима»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55128" y="-3"/>
            <a:ext cx="1733975" cy="1733977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1086596" y="1825078"/>
            <a:ext cx="1101722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latin typeface="Gabriola" panose="04040605051002020D02" pitchFamily="82" charset="0"/>
              </a:rPr>
              <a:t>Масштаб- 220 чел. (из них 170 чел. гостей, приезжих из других городов и стран)</a:t>
            </a:r>
          </a:p>
          <a:p>
            <a:endParaRPr lang="ru-RU" sz="4400" dirty="0" smtClean="0">
              <a:latin typeface="Gabriola" panose="04040605051002020D02" pitchFamily="82" charset="0"/>
            </a:endParaRPr>
          </a:p>
          <a:p>
            <a:endParaRPr lang="ru-RU" sz="4400" dirty="0">
              <a:latin typeface="Gabriola" panose="04040605051002020D02" pitchFamily="82" charset="0"/>
            </a:endParaRPr>
          </a:p>
          <a:p>
            <a:r>
              <a:rPr lang="ru-RU" sz="4400" dirty="0" smtClean="0">
                <a:latin typeface="Gabriola" panose="04040605051002020D02" pitchFamily="82" charset="0"/>
              </a:rPr>
              <a:t>Решение </a:t>
            </a:r>
            <a:r>
              <a:rPr lang="ru-RU" sz="4400" dirty="0">
                <a:latin typeface="Gabriola" panose="04040605051002020D02" pitchFamily="82" charset="0"/>
              </a:rPr>
              <a:t>по организации мероприятия было принято в начале октября 2015 года, когда был подписан договор с заказчиком. С того момента началась полная подготовка к мероприятию.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title"/>
          </p:nvPr>
        </p:nvSpPr>
        <p:spPr>
          <a:xfrm>
            <a:off x="571500" y="330200"/>
            <a:ext cx="11861800" cy="1397000"/>
          </a:xfrm>
          <a:prstGeom prst="rect">
            <a:avLst/>
          </a:prstGeom>
        </p:spPr>
        <p:txBody>
          <a:bodyPr/>
          <a:lstStyle>
            <a:lvl1pPr algn="ctr">
              <a:defRPr sz="5300" b="1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 b="0"/>
            </a:pPr>
            <a:r>
              <a:rPr sz="5300" b="1" dirty="0" err="1">
                <a:latin typeface="Monotype Corsiva" panose="03010101010201010101" pitchFamily="66" charset="0"/>
              </a:rPr>
              <a:t>Эффективность</a:t>
            </a:r>
            <a:endParaRPr sz="5300" b="1" dirty="0">
              <a:latin typeface="Monotype Corsiva" panose="03010101010201010101" pitchFamily="66" charset="0"/>
            </a:endParaRPr>
          </a:p>
        </p:txBody>
      </p:sp>
      <p:pic>
        <p:nvPicPr>
          <p:cNvPr id="64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56728" y="-3"/>
            <a:ext cx="1733975" cy="1733977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356728" y="1996479"/>
            <a:ext cx="12482376" cy="7602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3050" dirty="0">
                <a:latin typeface="Gabriola" panose="04040605051002020D02" pitchFamily="82" charset="0"/>
              </a:rPr>
              <a:t>В результате всей нашей работы, были выполнены все цели и задачи, поставленные заказчиком. Все гости и сам заказчик остались очень довольны вечером. Многие приезжие гости выразили свои слова благодарности за такой приём в Нижнем Новгороде (были приятны удивлены, что наш город может принять их на таком высоком уровне). По окончанию мероприятия генеральный директор НПП «ПРИМА» Шайкин В.В. написал благодарственное письмо для нашей </a:t>
            </a:r>
            <a:r>
              <a:rPr lang="ru-RU" sz="3050" dirty="0" smtClean="0">
                <a:latin typeface="Gabriola" panose="04040605051002020D02" pitchFamily="82" charset="0"/>
              </a:rPr>
              <a:t>компании.</a:t>
            </a:r>
          </a:p>
          <a:p>
            <a:pPr algn="l"/>
            <a:endParaRPr lang="ru-RU" sz="3050" dirty="0">
              <a:latin typeface="Gabriola" panose="04040605051002020D02" pitchFamily="82" charset="0"/>
            </a:endParaRPr>
          </a:p>
          <a:p>
            <a:pPr algn="l"/>
            <a:r>
              <a:rPr lang="ru-RU" sz="3050" dirty="0">
                <a:latin typeface="Gabriola" panose="04040605051002020D02" pitchFamily="82" charset="0"/>
              </a:rPr>
              <a:t>В ходе работы, над данным мероприятием, мы столкнулись с единственной проблемой -это неточные данные по поводу приглашённых гостей на мероприятие. Так как гости начали отвечать на приглашения за неделю до мероприятия и ответы поступали до последнего, то за ночь перед мероприятием составлялся план рассадки гостей и прописывалась логистика транспорта для гостей (где и во сколько встречать гостей). Чтобы избежать большого скопления народа около плана рассадки, то была установлена «стойка регистрации пассажиров», где стояли администраторы в форме стюардесс могли сказать каждому гостю за каким столиком он сидит. На обоих этажах зала так же были «стюардессы», которые помогали гостям пройти на их места.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image2.jpe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6070352" y="0"/>
            <a:ext cx="4534547" cy="6801819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Shape 67"/>
          <p:cNvSpPr>
            <a:spLocks noGrp="1"/>
          </p:cNvSpPr>
          <p:nvPr>
            <p:ph type="title"/>
          </p:nvPr>
        </p:nvSpPr>
        <p:spPr>
          <a:xfrm>
            <a:off x="2026635" y="330198"/>
            <a:ext cx="5080006" cy="1397007"/>
          </a:xfrm>
          <a:prstGeom prst="rect">
            <a:avLst/>
          </a:prstGeom>
        </p:spPr>
        <p:txBody>
          <a:bodyPr/>
          <a:lstStyle>
            <a:lvl1pPr>
              <a:defRPr sz="5300" b="1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 b="0"/>
            </a:pPr>
            <a:r>
              <a:rPr sz="5300" b="1" dirty="0" err="1">
                <a:latin typeface="Monotype Corsiva" panose="03010101010201010101" pitchFamily="66" charset="0"/>
              </a:rPr>
              <a:t>Реализация</a:t>
            </a:r>
            <a:endParaRPr sz="5300" b="1" dirty="0">
              <a:latin typeface="Monotype Corsiva" panose="03010101010201010101" pitchFamily="66" charset="0"/>
            </a:endParaRPr>
          </a:p>
        </p:txBody>
      </p:sp>
      <p:pic>
        <p:nvPicPr>
          <p:cNvPr id="69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53527" y="-6774"/>
            <a:ext cx="1733976" cy="17339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0" name="image3.jpe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554113" y="6713865"/>
            <a:ext cx="4230871" cy="3081482"/>
          </a:xfrm>
          <a:prstGeom prst="rect">
            <a:avLst/>
          </a:prstGeom>
          <a:ln w="12700">
            <a:miter lim="400000"/>
          </a:ln>
        </p:spPr>
      </p:pic>
      <p:pic>
        <p:nvPicPr>
          <p:cNvPr id="71" name="image4.jpeg"/>
          <p:cNvPicPr/>
          <p:nvPr/>
        </p:nvPicPr>
        <p:blipFill>
          <a:blip r:embed="rId5" cstate="print">
            <a:extLst/>
          </a:blip>
          <a:srcRect l="6113" t="233" r="15243" b="27148"/>
          <a:stretch>
            <a:fillRect/>
          </a:stretch>
        </p:blipFill>
        <p:spPr>
          <a:xfrm>
            <a:off x="9862325" y="2667392"/>
            <a:ext cx="3190214" cy="4418728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153527" y="1937675"/>
            <a:ext cx="5916825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Gabriola" panose="04040605051002020D02" pitchFamily="82" charset="0"/>
              </a:rPr>
              <a:t>18 ноября 2015 года прошёл юбилей для компании НПП «ПРИМА» под названием «Добро пожаловать на борт» .НПП "ПРИМА" является достаточно крупным предприятием и за 25 лет у нее появилось много партнеров за рубежом. Тематика юбилея- путешествие по странам-партнерам на авиалайнере «ПРИМА». Так как на вечере присутствовало много приезжих гостей, то с ними работали наши администраторы, одетые в форму стюардесс, вплоть до верхней одежды. "Стюардессы" не оставляли без внимания ни одного гостя-встречали их в аэропорту и на ж/д вокзале, помогали с размещением, сопровождали в офис компании,для всех желающих проводили обзорную экскурсию по городу, а так же перед банкетом проводили «регистрацию пассажиров».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/>
          </p:cNvSpPr>
          <p:nvPr>
            <p:ph type="title"/>
          </p:nvPr>
        </p:nvSpPr>
        <p:spPr>
          <a:xfrm>
            <a:off x="571500" y="330200"/>
            <a:ext cx="11861800" cy="1397000"/>
          </a:xfrm>
          <a:prstGeom prst="rect">
            <a:avLst/>
          </a:prstGeom>
        </p:spPr>
        <p:txBody>
          <a:bodyPr/>
          <a:lstStyle>
            <a:lvl1pPr algn="ctr">
              <a:defRPr sz="5500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/>
            </a:pPr>
            <a:r>
              <a:rPr sz="5500" dirty="0" err="1">
                <a:latin typeface="Monotype Corsiva" panose="03010101010201010101" pitchFamily="66" charset="0"/>
              </a:rPr>
              <a:t>Оформление</a:t>
            </a:r>
            <a:endParaRPr sz="5500" dirty="0">
              <a:latin typeface="Monotype Corsiva" panose="03010101010201010101" pitchFamily="66" charset="0"/>
            </a:endParaRPr>
          </a:p>
        </p:txBody>
      </p:sp>
      <p:pic>
        <p:nvPicPr>
          <p:cNvPr id="75" name="image5.jpe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51001" y="5103862"/>
            <a:ext cx="3076913" cy="4615363"/>
          </a:xfrm>
          <a:prstGeom prst="rect">
            <a:avLst/>
          </a:prstGeom>
          <a:ln w="12700">
            <a:miter lim="400000"/>
          </a:ln>
        </p:spPr>
      </p:pic>
      <p:pic>
        <p:nvPicPr>
          <p:cNvPr id="76" name="image6.jpe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434877" y="5103862"/>
            <a:ext cx="3076912" cy="4615363"/>
          </a:xfrm>
          <a:prstGeom prst="rect">
            <a:avLst/>
          </a:prstGeom>
          <a:ln w="12700">
            <a:miter lim="400000"/>
          </a:ln>
        </p:spPr>
      </p:pic>
      <p:pic>
        <p:nvPicPr>
          <p:cNvPr id="77" name="image7.jpe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618751" y="5103862"/>
            <a:ext cx="3076913" cy="4615367"/>
          </a:xfrm>
          <a:prstGeom prst="rect">
            <a:avLst/>
          </a:prstGeom>
          <a:ln w="12700">
            <a:miter lim="400000"/>
          </a:ln>
        </p:spPr>
      </p:pic>
      <p:pic>
        <p:nvPicPr>
          <p:cNvPr id="78" name="image8.jpe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9802624" y="5103862"/>
            <a:ext cx="3076913" cy="4615363"/>
          </a:xfrm>
          <a:prstGeom prst="rect">
            <a:avLst/>
          </a:prstGeom>
          <a:ln w="12700">
            <a:miter lim="400000"/>
          </a:ln>
        </p:spPr>
      </p:pic>
      <p:pic>
        <p:nvPicPr>
          <p:cNvPr id="79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153527" y="-6774"/>
            <a:ext cx="1733976" cy="173397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597744" y="1995319"/>
            <a:ext cx="119533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Gabriola" panose="04040605051002020D02" pitchFamily="82" charset="0"/>
              </a:rPr>
              <a:t>Оформление для мероприятия было выполнено в цветовой гамме предприятия- триколор. Так как деятельность компании связана с авиацией, то мы старались приблизиться максимально к этой тематике, использовав в украшении зала самолеты и вертолеты (модели являются точными копиями продукции предприятия). Столы гостей украшали цветочные </a:t>
            </a:r>
            <a:r>
              <a:rPr lang="ru-RU" sz="3200" dirty="0" smtClean="0">
                <a:latin typeface="Gabriola" panose="04040605051002020D02" pitchFamily="82" charset="0"/>
              </a:rPr>
              <a:t>композиции, сделанные в виде воздушных </a:t>
            </a:r>
            <a:r>
              <a:rPr lang="ru-RU" sz="3200" dirty="0">
                <a:latin typeface="Gabriola" panose="04040605051002020D02" pitchFamily="82" charset="0"/>
              </a:rPr>
              <a:t>дирижаблей с логотипом компании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image9.jpeg"/>
          <p:cNvPicPr/>
          <p:nvPr/>
        </p:nvPicPr>
        <p:blipFill>
          <a:blip r:embed="rId2" cstate="print">
            <a:extLst/>
          </a:blip>
          <a:srcRect l="10304" t="10306" r="10304" b="10305"/>
          <a:stretch>
            <a:fillRect/>
          </a:stretch>
        </p:blipFill>
        <p:spPr>
          <a:xfrm>
            <a:off x="9495879" y="1919688"/>
            <a:ext cx="3648277" cy="2432187"/>
          </a:xfrm>
          <a:prstGeom prst="rect">
            <a:avLst/>
          </a:prstGeom>
          <a:ln w="12700">
            <a:miter lim="400000"/>
          </a:ln>
        </p:spPr>
      </p:pic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669752" y="1265385"/>
            <a:ext cx="6408712" cy="667156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ctr">
              <a:defRPr sz="4900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/>
            </a:pPr>
            <a:r>
              <a:rPr sz="4900" dirty="0"/>
              <a:t>  </a:t>
            </a:r>
            <a:r>
              <a:rPr sz="5300" dirty="0" err="1">
                <a:latin typeface="Monotype Corsiva" panose="03010101010201010101" pitchFamily="66" charset="0"/>
              </a:rPr>
              <a:t>Программа</a:t>
            </a:r>
            <a:r>
              <a:rPr sz="5300" dirty="0">
                <a:latin typeface="Monotype Corsiva" panose="03010101010201010101" pitchFamily="66" charset="0"/>
              </a:rPr>
              <a:t> </a:t>
            </a:r>
            <a:r>
              <a:rPr sz="5300" dirty="0" err="1">
                <a:latin typeface="Monotype Corsiva" panose="03010101010201010101" pitchFamily="66" charset="0"/>
              </a:rPr>
              <a:t>вечера</a:t>
            </a:r>
            <a:endParaRPr sz="5300" dirty="0">
              <a:latin typeface="Monotype Corsiva" panose="03010101010201010101" pitchFamily="66" charset="0"/>
            </a:endParaRPr>
          </a:p>
        </p:txBody>
      </p:sp>
      <p:pic>
        <p:nvPicPr>
          <p:cNvPr id="84" name="image10.jpe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634981" y="330822"/>
            <a:ext cx="3804423" cy="2536283"/>
          </a:xfrm>
          <a:prstGeom prst="rect">
            <a:avLst/>
          </a:prstGeom>
          <a:ln w="12700">
            <a:miter lim="400000"/>
          </a:ln>
        </p:spPr>
      </p:pic>
      <p:pic>
        <p:nvPicPr>
          <p:cNvPr id="85" name="image11.jpe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637473" y="2836198"/>
            <a:ext cx="3317577" cy="5008768"/>
          </a:xfrm>
          <a:prstGeom prst="rect">
            <a:avLst/>
          </a:prstGeom>
          <a:ln w="12700">
            <a:miter lim="400000"/>
          </a:ln>
        </p:spPr>
      </p:pic>
      <p:pic>
        <p:nvPicPr>
          <p:cNvPr id="86" name="image12.jpe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9568980" y="4342253"/>
            <a:ext cx="3501881" cy="52850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7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-6514" y="7234"/>
            <a:ext cx="1733976" cy="173397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152292" y="2062761"/>
            <a:ext cx="6485181" cy="7602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50" dirty="0">
                <a:latin typeface="Gabriola" panose="04040605051002020D02" pitchFamily="82" charset="0"/>
              </a:rPr>
              <a:t>В холле, перед мероприятием, была установлена выездная фотолаборатория. В дальнейшем, в течении всего вечера гости были погружены в атмосферу незабываемого путешествия по странам-партнёрам на авиалайнере «Прима». За короткий промежуток времени они «посетили» такие страны, как Хранция, Бразилия,Индия, Египет, Китай, Белоруссия и даже смогли «подняться» к звёздам. Каждая страна приветствовала гостей соответствующим номер артистов в сопровождении мультимедийных заставок. За весь вечер гости смогли увидеть различные танцевальные шоу, световое и светодиодное шоу, воздушную гимнастику, живое исполнение скрипки и шоу гигантских мыльных пузырей.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image13.jpeg"/>
          <p:cNvPicPr/>
          <p:nvPr/>
        </p:nvPicPr>
        <p:blipFill>
          <a:blip r:embed="rId2" cstate="print">
            <a:extLst/>
          </a:blip>
          <a:srcRect l="2189" r="2188"/>
          <a:stretch>
            <a:fillRect/>
          </a:stretch>
        </p:blipFill>
        <p:spPr>
          <a:xfrm>
            <a:off x="258019" y="681907"/>
            <a:ext cx="8542216" cy="5955654"/>
          </a:xfrm>
          <a:prstGeom prst="rect">
            <a:avLst/>
          </a:prstGeom>
          <a:ln w="12700">
            <a:miter lim="400000"/>
          </a:ln>
        </p:spPr>
      </p:pic>
      <p:pic>
        <p:nvPicPr>
          <p:cNvPr id="90" name="image14.jpeg"/>
          <p:cNvPicPr/>
          <p:nvPr/>
        </p:nvPicPr>
        <p:blipFill>
          <a:blip r:embed="rId3" cstate="print">
            <a:extLst/>
          </a:blip>
          <a:srcRect l="7475" r="7474"/>
          <a:stretch>
            <a:fillRect/>
          </a:stretch>
        </p:blipFill>
        <p:spPr>
          <a:xfrm>
            <a:off x="8941791" y="2642186"/>
            <a:ext cx="3808205" cy="2966856"/>
          </a:xfrm>
          <a:prstGeom prst="rect">
            <a:avLst/>
          </a:prstGeom>
          <a:ln w="12700">
            <a:miter lim="400000"/>
          </a:ln>
        </p:spPr>
      </p:pic>
      <p:pic>
        <p:nvPicPr>
          <p:cNvPr id="91" name="image15.jpeg"/>
          <p:cNvPicPr/>
          <p:nvPr/>
        </p:nvPicPr>
        <p:blipFill>
          <a:blip r:embed="rId4" cstate="print">
            <a:extLst/>
          </a:blip>
          <a:srcRect l="4873" r="4871"/>
          <a:stretch>
            <a:fillRect/>
          </a:stretch>
        </p:blipFill>
        <p:spPr>
          <a:xfrm>
            <a:off x="8941816" y="-32531"/>
            <a:ext cx="3807893" cy="2812733"/>
          </a:xfrm>
          <a:prstGeom prst="rect">
            <a:avLst/>
          </a:prstGeom>
          <a:ln w="12700">
            <a:miter lim="400000"/>
          </a:ln>
        </p:spPr>
      </p:pic>
      <p:sp>
        <p:nvSpPr>
          <p:cNvPr id="92" name="Shape 92"/>
          <p:cNvSpPr>
            <a:spLocks noGrp="1"/>
          </p:cNvSpPr>
          <p:nvPr>
            <p:ph type="body" idx="1"/>
          </p:nvPr>
        </p:nvSpPr>
        <p:spPr>
          <a:xfrm>
            <a:off x="290407" y="7047345"/>
            <a:ext cx="12423986" cy="204019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defTabSz="554990">
              <a:defRPr sz="1800">
                <a:solidFill>
                  <a:srgbClr val="000000"/>
                </a:solidFill>
              </a:defRPr>
            </a:pP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В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дальнейшем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на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сцену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вышла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группа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Sky High Band </a:t>
            </a:r>
          </a:p>
          <a:p>
            <a:pPr lvl="0" defTabSz="554990">
              <a:defRPr sz="1800">
                <a:solidFill>
                  <a:srgbClr val="000000"/>
                </a:solidFill>
              </a:defRPr>
            </a:pP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(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Израиль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),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которая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исполнила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для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гостей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их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</a:p>
          <a:p>
            <a:pPr lvl="0" defTabSz="554990">
              <a:defRPr sz="1800">
                <a:solidFill>
                  <a:srgbClr val="000000"/>
                </a:solidFill>
              </a:defRPr>
            </a:pP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любимые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хиты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.</a:t>
            </a:r>
          </a:p>
          <a:p>
            <a:pPr lvl="0" defTabSz="554990">
              <a:defRPr sz="1800">
                <a:solidFill>
                  <a:srgbClr val="000000"/>
                </a:solidFill>
              </a:defRPr>
            </a:pP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Завершил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вечер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праздничный</a:t>
            </a:r>
            <a:r>
              <a:rPr sz="36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6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салют</a:t>
            </a:r>
            <a:endParaRPr sz="3600" dirty="0">
              <a:latin typeface="Gabriola" panose="04040605051002020D02" pitchFamily="82" charset="0"/>
              <a:ea typeface="Songti SC Regular"/>
              <a:cs typeface="Songti SC Regular"/>
              <a:sym typeface="Songti SC Regular"/>
            </a:endParaRPr>
          </a:p>
        </p:txBody>
      </p:sp>
      <p:pic>
        <p:nvPicPr>
          <p:cNvPr id="93" name="image16.jpeg"/>
          <p:cNvPicPr/>
          <p:nvPr/>
        </p:nvPicPr>
        <p:blipFill>
          <a:blip r:embed="rId5" cstate="print">
            <a:extLst/>
          </a:blip>
          <a:srcRect t="24574"/>
          <a:stretch>
            <a:fillRect/>
          </a:stretch>
        </p:blipFill>
        <p:spPr>
          <a:xfrm>
            <a:off x="8948225" y="5472417"/>
            <a:ext cx="3795210" cy="4293835"/>
          </a:xfrm>
          <a:prstGeom prst="rect">
            <a:avLst/>
          </a:prstGeom>
          <a:ln w="12700">
            <a:miter lim="400000"/>
          </a:ln>
        </p:spPr>
      </p:pic>
      <p:pic>
        <p:nvPicPr>
          <p:cNvPr id="94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153527" y="-6774"/>
            <a:ext cx="1733976" cy="17339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 sz="5300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/>
            </a:pPr>
            <a:r>
              <a:rPr sz="5300" dirty="0" err="1">
                <a:latin typeface="Monotype Corsiva" panose="03010101010201010101" pitchFamily="66" charset="0"/>
              </a:rPr>
              <a:t>Участники</a:t>
            </a:r>
            <a:r>
              <a:rPr sz="5300" dirty="0">
                <a:latin typeface="Monotype Corsiva" panose="03010101010201010101" pitchFamily="66" charset="0"/>
              </a:rPr>
              <a:t> </a:t>
            </a:r>
            <a:r>
              <a:rPr sz="5300" dirty="0" err="1">
                <a:latin typeface="Monotype Corsiva" panose="03010101010201010101" pitchFamily="66" charset="0"/>
              </a:rPr>
              <a:t>программы</a:t>
            </a:r>
            <a:endParaRPr sz="5300" dirty="0">
              <a:latin typeface="Monotype Corsiva" panose="03010101010201010101" pitchFamily="66" charset="0"/>
            </a:endParaRPr>
          </a:p>
        </p:txBody>
      </p:sp>
      <p:sp>
        <p:nvSpPr>
          <p:cNvPr id="97" name="Shape 97"/>
          <p:cNvSpPr>
            <a:spLocks noGrp="1"/>
          </p:cNvSpPr>
          <p:nvPr>
            <p:ph type="body" idx="1"/>
          </p:nvPr>
        </p:nvSpPr>
        <p:spPr>
          <a:xfrm>
            <a:off x="597744" y="2036232"/>
            <a:ext cx="11881320" cy="7531104"/>
          </a:xfrm>
          <a:prstGeom prst="rect">
            <a:avLst/>
          </a:prstGeom>
        </p:spPr>
        <p:txBody>
          <a:bodyPr/>
          <a:lstStyle/>
          <a:p>
            <a:pPr marL="1828800" lvl="0" indent="-1828800">
              <a:defRPr sz="1800">
                <a:solidFill>
                  <a:srgbClr val="000000"/>
                </a:solidFill>
              </a:defRPr>
            </a:pP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Ведущие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-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Роман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Трофимов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,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Екатерина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Вострякова</a:t>
            </a:r>
            <a:endParaRPr sz="4000" dirty="0">
              <a:latin typeface="Gabriola" panose="04040605051002020D02" pitchFamily="82" charset="0"/>
              <a:ea typeface="Songti SC Regular"/>
              <a:cs typeface="Songti SC Regular"/>
              <a:sym typeface="Songti SC Regular"/>
            </a:endParaRPr>
          </a:p>
          <a:p>
            <a:pPr marL="1828800" lvl="0" indent="-1828800">
              <a:defRPr sz="1800">
                <a:solidFill>
                  <a:srgbClr val="000000"/>
                </a:solidFill>
              </a:defRPr>
            </a:pP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Артисты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Нижнего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Новгорода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: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Дмитрий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Калябин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,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Юлия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Клепикова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, 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Шоу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балет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«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Индиго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» , «Indi dolls», «Diva lucky show»,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фолк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группа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«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Ягоды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»,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шоу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мыльных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пузырей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«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Капитошка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»,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световое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шоу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Андрея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Вадеева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,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светодиодное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шоу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«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Эльма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»</a:t>
            </a:r>
          </a:p>
          <a:p>
            <a:pPr marL="1828800" lvl="0" indent="-1828800">
              <a:defRPr sz="1800">
                <a:solidFill>
                  <a:srgbClr val="000000"/>
                </a:solidFill>
              </a:defRPr>
            </a:pP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Зарубежный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коллектив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«Sky high band»</a:t>
            </a:r>
          </a:p>
          <a:p>
            <a:pPr marL="1828800" lvl="0" indent="-1828800">
              <a:defRPr sz="1800">
                <a:solidFill>
                  <a:srgbClr val="000000"/>
                </a:solidFill>
              </a:defRPr>
            </a:pP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Пиротехническое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шоу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«</a:t>
            </a:r>
            <a:r>
              <a:rPr sz="40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Магия</a:t>
            </a:r>
            <a:r>
              <a:rPr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4000" dirty="0" err="1" smtClean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огня</a:t>
            </a:r>
            <a:r>
              <a:rPr lang="ru-RU" sz="40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»</a:t>
            </a:r>
          </a:p>
          <a:p>
            <a:pPr marL="1828800" lvl="0" indent="-1828800">
              <a:defRPr sz="1800">
                <a:solidFill>
                  <a:srgbClr val="000000"/>
                </a:solidFill>
              </a:defRPr>
            </a:pPr>
            <a:endParaRPr sz="3600" dirty="0">
              <a:latin typeface="Songti SC Regular"/>
              <a:ea typeface="Songti SC Regular"/>
              <a:cs typeface="Songti SC Regular"/>
              <a:sym typeface="Songti SC Regular"/>
            </a:endParaRPr>
          </a:p>
        </p:txBody>
      </p:sp>
      <p:pic>
        <p:nvPicPr>
          <p:cNvPr id="98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53527" y="-6774"/>
            <a:ext cx="1733976" cy="17339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/>
          </p:cNvSpPr>
          <p:nvPr>
            <p:ph type="title"/>
          </p:nvPr>
        </p:nvSpPr>
        <p:spPr>
          <a:xfrm>
            <a:off x="571500" y="330200"/>
            <a:ext cx="11861800" cy="139700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5000" b="1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 b="0"/>
            </a:pPr>
            <a:r>
              <a:rPr sz="6000" b="1">
                <a:latin typeface="Monotype Corsiva" panose="03010101010201010101" pitchFamily="66" charset="0"/>
              </a:rPr>
              <a:t>Особенности</a:t>
            </a:r>
          </a:p>
        </p:txBody>
      </p:sp>
      <p:pic>
        <p:nvPicPr>
          <p:cNvPr id="102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55128" y="-3"/>
            <a:ext cx="1733975" cy="1733977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1122115" y="2356520"/>
            <a:ext cx="1128494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latin typeface="Gabriola" panose="04040605051002020D02" pitchFamily="82" charset="0"/>
              </a:rPr>
              <a:t>Так как подобное мероприятие проводилось в компании в первые, то его особенностью являлось то, что нужно было принять гостей из других городов и других стран на очень достойном уровне, чтобы показать высокий статус предприятия «ПРИМА». </a:t>
            </a:r>
          </a:p>
          <a:p>
            <a:endParaRPr lang="ru-RU" sz="4400" dirty="0" smtClean="0">
              <a:latin typeface="Gabriola" panose="04040605051002020D02" pitchFamily="82" charset="0"/>
            </a:endParaRPr>
          </a:p>
          <a:p>
            <a:r>
              <a:rPr lang="ru-RU" sz="4400" dirty="0" smtClean="0">
                <a:latin typeface="Gabriola" panose="04040605051002020D02" pitchFamily="82" charset="0"/>
              </a:rPr>
              <a:t>Специально </a:t>
            </a:r>
            <a:r>
              <a:rPr lang="ru-RU" sz="4400" dirty="0">
                <a:latin typeface="Gabriola" panose="04040605051002020D02" pitchFamily="82" charset="0"/>
              </a:rPr>
              <a:t>для этого мероприятия был разработан фирменный стиль одежды администраторов,который был выполнен в цвете компании с использованием их логотипа</a:t>
            </a:r>
            <a:r>
              <a:rPr lang="ru-RU" dirty="0"/>
              <a:t>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/>
          </p:cNvSpPr>
          <p:nvPr>
            <p:ph type="title"/>
          </p:nvPr>
        </p:nvSpPr>
        <p:spPr>
          <a:xfrm>
            <a:off x="571500" y="330200"/>
            <a:ext cx="11861800" cy="1397000"/>
          </a:xfrm>
          <a:prstGeom prst="rect">
            <a:avLst/>
          </a:prstGeom>
        </p:spPr>
        <p:txBody>
          <a:bodyPr/>
          <a:lstStyle>
            <a:lvl1pPr algn="ctr">
              <a:defRPr sz="4800" b="1">
                <a:latin typeface="Snell Roundhand"/>
                <a:ea typeface="Snell Roundhand"/>
                <a:cs typeface="Snell Roundhand"/>
                <a:sym typeface="Snell Roundhand"/>
              </a:defRPr>
            </a:lvl1pPr>
          </a:lstStyle>
          <a:p>
            <a:pPr lvl="0">
              <a:defRPr sz="1800" b="0"/>
            </a:pPr>
            <a:r>
              <a:rPr sz="5400" b="1" dirty="0" err="1">
                <a:latin typeface="Monotype Corsiva" panose="03010101010201010101" pitchFamily="66" charset="0"/>
              </a:rPr>
              <a:t>Контакты</a:t>
            </a:r>
            <a:endParaRPr sz="5400" b="1" dirty="0">
              <a:latin typeface="Monotype Corsiva" panose="03010101010201010101" pitchFamily="66" charset="0"/>
            </a:endParaRPr>
          </a:p>
        </p:txBody>
      </p:sp>
      <p:sp>
        <p:nvSpPr>
          <p:cNvPr id="105" name="Shape 105"/>
          <p:cNvSpPr>
            <a:spLocks noGrp="1"/>
          </p:cNvSpPr>
          <p:nvPr>
            <p:ph type="body" idx="1"/>
          </p:nvPr>
        </p:nvSpPr>
        <p:spPr>
          <a:xfrm>
            <a:off x="-27624" y="1427762"/>
            <a:ext cx="12626555" cy="754443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600" dirty="0">
              <a:latin typeface="Songti SC Regular"/>
              <a:ea typeface="Songti SC Regular"/>
              <a:cs typeface="Songti SC Regular"/>
              <a:sym typeface="Songti SC Regular"/>
            </a:endParaRP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200" dirty="0">
              <a:latin typeface="Gabriola" panose="04040605051002020D02" pitchFamily="82" charset="0"/>
              <a:ea typeface="Songti SC Regular"/>
              <a:cs typeface="Songti SC Regular"/>
              <a:sym typeface="Songti SC Regular"/>
            </a:endParaRP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​</a:t>
            </a: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Нижний</a:t>
            </a: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Новгород</a:t>
            </a:r>
            <a:endParaRPr sz="3200" dirty="0">
              <a:latin typeface="Gabriola" panose="04040605051002020D02" pitchFamily="82" charset="0"/>
              <a:ea typeface="Songti SC Regular"/>
              <a:cs typeface="Songti SC Regular"/>
              <a:sym typeface="Songti SC Regular"/>
            </a:endParaRP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генеральный</a:t>
            </a: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директор</a:t>
            </a: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- </a:t>
            </a: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Цыбина</a:t>
            </a: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Ирина</a:t>
            </a: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Евгеньевна</a:t>
            </a:r>
            <a:endParaRPr sz="3200" dirty="0">
              <a:latin typeface="Gabriola" panose="04040605051002020D02" pitchFamily="82" charset="0"/>
              <a:ea typeface="Songti SC Regular"/>
              <a:cs typeface="Songti SC Regular"/>
              <a:sym typeface="Songti SC Regular"/>
            </a:endParaRP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директор</a:t>
            </a: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- </a:t>
            </a: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Цыбина</a:t>
            </a: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Дарья</a:t>
            </a:r>
            <a:endParaRPr sz="3200" dirty="0">
              <a:latin typeface="Gabriola" panose="04040605051002020D02" pitchFamily="82" charset="0"/>
              <a:ea typeface="Songti SC Regular"/>
              <a:cs typeface="Songti SC Regular"/>
              <a:sym typeface="Songti SC Regular"/>
            </a:endParaRP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  <a:hlinkClick r:id="rId2"/>
              </a:rPr>
              <a:t>http://www.sozvezdiye-nn.com</a:t>
            </a:r>
            <a:endParaRPr sz="3200" dirty="0">
              <a:latin typeface="Gabriola" panose="04040605051002020D02" pitchFamily="82" charset="0"/>
              <a:ea typeface="Songti SC Regular"/>
              <a:cs typeface="Songti SC Regular"/>
              <a:sym typeface="Songti SC Regular"/>
            </a:endParaRP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200" dirty="0">
              <a:latin typeface="Gabriola" panose="04040605051002020D02" pitchFamily="82" charset="0"/>
              <a:ea typeface="Songti SC Regular"/>
              <a:cs typeface="Songti SC Regular"/>
              <a:sym typeface="Songti SC Regular"/>
            </a:endParaRP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Email:</a:t>
            </a: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starlight07@list.ru</a:t>
            </a: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Телефон</a:t>
            </a:r>
            <a:endParaRPr sz="3200" dirty="0">
              <a:latin typeface="Gabriola" panose="04040605051002020D02" pitchFamily="82" charset="0"/>
              <a:ea typeface="Songti SC Regular"/>
              <a:cs typeface="Songti SC Regular"/>
              <a:sym typeface="Songti SC Regular"/>
            </a:endParaRP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+7 930 711 67 25 </a:t>
            </a: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+7 910 873 94 40 </a:t>
            </a: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413-58-02 </a:t>
            </a:r>
          </a:p>
          <a:p>
            <a:pPr marL="0" lvl="0" indent="0" algn="ctr" defTabSz="46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Gabriola" panose="04040605051002020D02" pitchFamily="82" charset="0"/>
                <a:ea typeface="Songti SC Regular"/>
                <a:cs typeface="Songti SC Regular"/>
                <a:sym typeface="Songti SC Regular"/>
              </a:rPr>
              <a:t> </a:t>
            </a:r>
          </a:p>
        </p:txBody>
      </p:sp>
      <p:pic>
        <p:nvPicPr>
          <p:cNvPr id="106" name="image1.jpeg" descr="F:\Конкурс Event-Проектов 2015\Фирменный стиль Прорыв 15\Лого\logo-event-proriv_в кривых2015-3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55128" y="-3"/>
            <a:ext cx="1733975" cy="17339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644484" y="0"/>
            <a:ext cx="11704320" cy="1200056"/>
          </a:xfrm>
        </p:spPr>
        <p:txBody>
          <a:bodyPr/>
          <a:lstStyle/>
          <a:p>
            <a:r>
              <a:rPr lang="ru-RU" sz="2800" b="1" dirty="0" smtClean="0"/>
              <a:t>Информация для жюри конкурса </a:t>
            </a:r>
            <a:r>
              <a:rPr lang="en-US" sz="2800" b="1" dirty="0" smtClean="0"/>
              <a:t>Event-</a:t>
            </a:r>
            <a:r>
              <a:rPr lang="ru-RU" sz="2800" b="1" dirty="0" smtClean="0"/>
              <a:t>Прорыв</a:t>
            </a:r>
            <a:endParaRPr lang="ru-RU" sz="2800" b="1" dirty="0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794" y="0"/>
            <a:ext cx="1733973" cy="1733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0" y="1090586"/>
            <a:ext cx="13004800" cy="841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0046" tIns="65023" rIns="130046" bIns="65023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4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4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r>
              <a:rPr lang="en-US" b="1" dirty="0" smtClean="0">
                <a:solidFill>
                  <a:srgbClr val="FF0000"/>
                </a:solidFill>
              </a:rPr>
              <a:t>0B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7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700" b="1" dirty="0">
                <a:solidFill>
                  <a:srgbClr val="000000"/>
                </a:solidFill>
                <a:hlinkClick r:id="rId5"/>
              </a:rPr>
              <a:t>sergey@eventnn.ru</a:t>
            </a:r>
            <a:r>
              <a:rPr lang="ru-RU" sz="1700" dirty="0">
                <a:solidFill>
                  <a:srgbClr val="000000"/>
                </a:solidFill>
              </a:rPr>
              <a:t>.</a:t>
            </a:r>
            <a:endParaRPr lang="en-US" sz="17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57E8A"/>
      </a:accent1>
      <a:accent2>
        <a:srgbClr val="88885A"/>
      </a:accent2>
      <a:accent3>
        <a:srgbClr val="B29E85"/>
      </a:accent3>
      <a:accent4>
        <a:srgbClr val="BB7B52"/>
      </a:accent4>
      <a:accent5>
        <a:srgbClr val="CF7F66"/>
      </a:accent5>
      <a:accent6>
        <a:srgbClr val="62647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557E8A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557E8A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998</Words>
  <Application>Microsoft Office PowerPoint</Application>
  <PresentationFormat>Произвольный</PresentationFormat>
  <Paragraphs>82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Введение</vt:lpstr>
      <vt:lpstr>Цели и задачи</vt:lpstr>
      <vt:lpstr>Идея</vt:lpstr>
      <vt:lpstr>Слайд 5</vt:lpstr>
      <vt:lpstr>Эффективность</vt:lpstr>
      <vt:lpstr>Реализация</vt:lpstr>
      <vt:lpstr>Оформление</vt:lpstr>
      <vt:lpstr>  Программа вечера</vt:lpstr>
      <vt:lpstr>Слайд 10</vt:lpstr>
      <vt:lpstr>Участники программы</vt:lpstr>
      <vt:lpstr>Особенности</vt:lpstr>
      <vt:lpstr>Контакты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Сергей</dc:creator>
  <cp:lastModifiedBy>Сергей</cp:lastModifiedBy>
  <cp:revision>6</cp:revision>
  <dcterms:modified xsi:type="dcterms:W3CDTF">2016-02-28T17:52:00Z</dcterms:modified>
</cp:coreProperties>
</file>