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3004800" cy="9753600"/>
  <p:notesSz cx="6858000" cy="9144000"/>
  <p:defaultTextStyle>
    <a:lvl1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1pPr>
    <a:lvl2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2pPr>
    <a:lvl3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3pPr>
    <a:lvl4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4pPr>
    <a:lvl5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5pPr>
    <a:lvl6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6pPr>
    <a:lvl7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7pPr>
    <a:lvl8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8pPr>
    <a:lvl9pPr algn="ctr" defTabSz="584200">
      <a:defRPr sz="3800">
        <a:solidFill>
          <a:srgbClr val="FFFFFF"/>
        </a:solidFill>
        <a:latin typeface="+mj-lt"/>
        <a:ea typeface="+mj-ea"/>
        <a:cs typeface="+mj-cs"/>
        <a:sym typeface="Helvetic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CAD2E9"/>
          </a:solidFill>
        </a:fill>
      </a:tcStyle>
    </a:wholeTbl>
    <a:band2H>
      <a:tcTxStyle/>
      <a:tcStyle>
        <a:tcBdr/>
        <a:fill>
          <a:solidFill>
            <a:srgbClr val="E6EAF4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65C1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65C1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65C1"/>
          </a:solidFill>
        </a:fill>
      </a:tcStyle>
    </a:firstRow>
  </a:tblStyle>
  <a:tblStyle styleId="{C7B018BB-80A7-4F77-B60F-C8B233D01FF8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CADADB"/>
          </a:solidFill>
        </a:fill>
      </a:tcStyle>
    </a:wholeTbl>
    <a:band2H>
      <a:tcTxStyle/>
      <a:tcStyle>
        <a:tcBdr/>
        <a:fill>
          <a:solidFill>
            <a:srgbClr val="E6EDEE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8C91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8C91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008C91"/>
          </a:solidFill>
        </a:fill>
      </a:tcStyle>
    </a:firstRow>
  </a:tblStyle>
  <a:tblStyle styleId="{EEE7283C-3CF3-47DC-8721-378D4A62B228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E7D7CB"/>
          </a:solidFill>
        </a:fill>
      </a:tcStyle>
    </a:wholeTbl>
    <a:band2H>
      <a:tcTxStyle/>
      <a:tcStyle>
        <a:tcBdr/>
        <a:fill>
          <a:solidFill>
            <a:srgbClr val="F3ECE7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BC8027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BC8027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BC8027"/>
          </a:solidFill>
        </a:fill>
      </a:tcStyle>
    </a:firstRow>
  </a:tblStyle>
  <a:tblStyle styleId="{CF821DB8-F4EB-4A41-A1BA-3FCAFE7338EE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0000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65C1"/>
          </a:solidFill>
        </a:fill>
      </a:tcStyle>
    </a:firstCol>
    <a:lastRow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FFFFFF"/>
              </a:solidFill>
              <a:prstDash val="solid"/>
              <a:bevel/>
            </a:ln>
          </a:top>
          <a:bottom>
            <a:ln w="254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0000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bevel/>
            </a:ln>
          </a:top>
          <a:bottom>
            <a:ln w="254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65C1"/>
          </a:solidFill>
        </a:fill>
      </a:tcStyle>
    </a:firstRow>
  </a:tblStyle>
  <a:tblStyle styleId="{33BA23B1-9221-436E-865A-0063620EA4FD}" styleName="">
    <a:tblBg/>
    <a:wholeTbl>
      <a:tcTxStyle b="on" i="on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381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381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2708684C-4D16-4618-839F-0558EEFCDFE6}" styleName="">
    <a:tblBg/>
    <a:wholeTb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solidFill>
            <a:srgbClr val="FF0000">
              <a:alpha val="20000"/>
            </a:srgbClr>
          </a:solidFill>
        </a:fill>
      </a:tcStyle>
    </a:firstCol>
    <a:la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50800" cap="flat">
              <a:solidFill>
                <a:srgbClr val="FF0000"/>
              </a:solidFill>
              <a:prstDash val="solid"/>
              <a:bevel/>
            </a:ln>
          </a:top>
          <a:bottom>
            <a:ln w="127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Ref idx="major">
          <a:srgbClr val="FF0000"/>
        </a:fontRef>
        <a:srgbClr val="FF0000"/>
      </a:tcTxStyle>
      <a:tcStyle>
        <a:tcBdr>
          <a:left>
            <a:ln w="12700" cap="flat">
              <a:solidFill>
                <a:srgbClr val="FF0000"/>
              </a:solidFill>
              <a:prstDash val="solid"/>
              <a:bevel/>
            </a:ln>
          </a:left>
          <a:right>
            <a:ln w="12700" cap="flat">
              <a:solidFill>
                <a:srgbClr val="FF0000"/>
              </a:solidFill>
              <a:prstDash val="solid"/>
              <a:bevel/>
            </a:ln>
          </a:right>
          <a:top>
            <a:ln w="12700" cap="flat">
              <a:solidFill>
                <a:srgbClr val="FF0000"/>
              </a:solidFill>
              <a:prstDash val="solid"/>
              <a:bevel/>
            </a:ln>
          </a:top>
          <a:bottom>
            <a:ln w="25400" cap="flat">
              <a:solidFill>
                <a:srgbClr val="FF0000"/>
              </a:solidFill>
              <a:prstDash val="solid"/>
              <a:bevel/>
            </a:ln>
          </a:bottom>
          <a:insideH>
            <a:ln w="12700" cap="flat">
              <a:solidFill>
                <a:srgbClr val="FF0000"/>
              </a:solidFill>
              <a:prstDash val="solid"/>
              <a:bevel/>
            </a:ln>
          </a:insideH>
          <a:insideV>
            <a:ln w="12700" cap="flat">
              <a:solidFill>
                <a:srgbClr val="FF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-870" y="-12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2208847550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1270000" y="0"/>
            <a:ext cx="10464800" cy="4940300"/>
          </a:xfrm>
          <a:prstGeom prst="rect">
            <a:avLst/>
          </a:prstGeom>
        </p:spPr>
        <p:txBody>
          <a:bodyPr anchor="b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1270000" y="5029200"/>
            <a:ext cx="10464800" cy="4724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1270000" y="1841500"/>
            <a:ext cx="10464800" cy="6299200"/>
          </a:xfrm>
          <a:prstGeom prst="rect">
            <a:avLst/>
          </a:prstGeom>
        </p:spPr>
        <p:txBody>
          <a:bodyPr anchor="b"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1270000" y="8191500"/>
            <a:ext cx="10464800" cy="156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952500" y="0"/>
            <a:ext cx="5334000" cy="47625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952500" y="5003800"/>
            <a:ext cx="5334000" cy="4749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 — в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952500" y="7447"/>
            <a:ext cx="11099800" cy="2918806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952500" y="2547417"/>
            <a:ext cx="5334000" cy="6373266"/>
          </a:xfrm>
          <a:prstGeom prst="rect">
            <a:avLst/>
          </a:prstGeom>
        </p:spPr>
        <p:txBody>
          <a:bodyPr/>
          <a:lstStyle>
            <a:lvl1pPr marL="381000" indent="-381000">
              <a:spcBef>
                <a:spcPts val="3800"/>
              </a:spcBef>
              <a:defRPr sz="2800"/>
            </a:lvl1pPr>
            <a:lvl2pPr marL="762000" indent="-381000">
              <a:spcBef>
                <a:spcPts val="3800"/>
              </a:spcBef>
              <a:defRPr sz="2800"/>
            </a:lvl2pPr>
            <a:lvl3pPr marL="1143000" indent="-381000">
              <a:spcBef>
                <a:spcPts val="3800"/>
              </a:spcBef>
              <a:defRPr sz="2800"/>
            </a:lvl3pPr>
            <a:lvl4pPr marL="1524000" indent="-381000">
              <a:spcBef>
                <a:spcPts val="3800"/>
              </a:spcBef>
              <a:defRPr sz="2800"/>
            </a:lvl4pPr>
            <a:lvl5pPr marL="1905000" indent="-381000">
              <a:spcBef>
                <a:spcPts val="3800"/>
              </a:spcBef>
              <a:defRPr sz="2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Кавыч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0240" y="9040144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5D6A6E93-E215-4062-9058-C041AB35AFA1}" type="datetimeFigureOut">
              <a:rPr lang="ru-RU" smtClean="0"/>
              <a:pPr/>
              <a:t>28.02.2016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443307" y="9040144"/>
            <a:ext cx="4118187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9320107" y="9040144"/>
            <a:ext cx="3034453" cy="519289"/>
          </a:xfrm>
          <a:prstGeom prst="rect">
            <a:avLst/>
          </a:prstGeom>
        </p:spPr>
        <p:txBody>
          <a:bodyPr lIns="130046" tIns="65023" rIns="130046" bIns="65023"/>
          <a:lstStyle/>
          <a:p>
            <a:fld id="{4F85B58C-613C-4D74-B6E6-23EF16E8BA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386281"/>
            <a:ext cx="11099800" cy="21611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8000">
                <a:solidFill>
                  <a:srgbClr val="FFFFFF"/>
                </a:solidFill>
              </a:rPr>
              <a:t>Текст заголовка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547417"/>
            <a:ext cx="11099800" cy="63732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1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2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3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4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FFFFFF"/>
                </a:solidFill>
              </a:rPr>
              <a:t>Уровень текста 5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ransition spd="med"/>
  <p:txStyles>
    <p:titleStyle>
      <a:lvl1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1pPr>
      <a:lvl2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2pPr>
      <a:lvl3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3pPr>
      <a:lvl4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4pPr>
      <a:lvl5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5pPr>
      <a:lvl6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6pPr>
      <a:lvl7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7pPr>
      <a:lvl8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8pPr>
      <a:lvl9pPr algn="ctr" defTabSz="584200">
        <a:defRPr sz="80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4572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1pPr>
      <a:lvl2pPr marL="9144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2pPr>
      <a:lvl3pPr marL="13716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3pPr>
      <a:lvl4pPr marL="18288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4pPr>
      <a:lvl5pPr marL="22860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5pPr>
      <a:lvl6pPr marL="27432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6pPr>
      <a:lvl7pPr marL="32004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7pPr>
      <a:lvl8pPr marL="36576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8pPr>
      <a:lvl9pPr marL="4114800" indent="-457200" defTabSz="584200">
        <a:spcBef>
          <a:spcPts val="4200"/>
        </a:spcBef>
        <a:buSzPct val="75000"/>
        <a:buChar char="•"/>
        <a:defRPr sz="3800">
          <a:solidFill>
            <a:srgbClr val="FFFFFF"/>
          </a:solidFill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sozvezdiye-nn.com" TargetMode="Externa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467864" y="1594615"/>
            <a:ext cx="12283437" cy="6133248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  <a:reflection stA="50000" endPos="40000" dir="5400000" sy="-100000" algn="bl" rotWithShape="0"/>
          </a:effectLst>
        </p:spPr>
        <p:txBody>
          <a:bodyPr>
            <a:normAutofit/>
          </a:bodyPr>
          <a:lstStyle/>
          <a:p>
            <a:pPr lvl="0" defTabSz="519937">
              <a:defRPr sz="1800">
                <a:solidFill>
                  <a:srgbClr val="000000"/>
                </a:solidFill>
              </a:defRPr>
            </a:pP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Юбилей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компании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endParaRPr sz="9200" dirty="0"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  <a:p>
            <a:pPr lvl="0" defTabSz="519937">
              <a:defRPr sz="1800">
                <a:solidFill>
                  <a:srgbClr val="000000"/>
                </a:solidFill>
              </a:defRPr>
            </a:pP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«</a:t>
            </a: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Легенда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92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небес</a:t>
            </a:r>
            <a:r>
              <a:rPr sz="92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»</a:t>
            </a:r>
            <a:endParaRPr sz="9200" dirty="0"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  <a:p>
            <a:pPr lvl="0" defTabSz="519937">
              <a:defRPr sz="1800">
                <a:solidFill>
                  <a:srgbClr val="000000"/>
                </a:solidFill>
              </a:defRPr>
            </a:pPr>
            <a:endParaRPr sz="4900" dirty="0"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  <a:p>
            <a:pPr lvl="0" defTabSz="519937">
              <a:defRPr sz="1800">
                <a:solidFill>
                  <a:srgbClr val="000000"/>
                </a:solidFill>
              </a:defRPr>
            </a:pP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Номинация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: 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Лучшее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корпоративное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4900" dirty="0" err="1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мероприятие</a:t>
            </a:r>
            <a:r>
              <a:rPr sz="4900" dirty="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(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свыше</a:t>
            </a:r>
            <a:r>
              <a:rPr sz="4900" dirty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400 </a:t>
            </a:r>
            <a:r>
              <a:rPr sz="4900" dirty="0" err="1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тыс.руб</a:t>
            </a:r>
            <a:r>
              <a:rPr sz="4900" dirty="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.)</a:t>
            </a:r>
            <a:r>
              <a:rPr lang="ru-RU" sz="4900" dirty="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 и Лучшее </a:t>
            </a:r>
            <a:r>
              <a:rPr lang="ru-RU" sz="4900" smtClean="0">
                <a:solidFill>
                  <a:srgbClr val="FFFFFF"/>
                </a:solidFill>
                <a:latin typeface="AR CARTER" panose="02000000000000000000" pitchFamily="2" charset="0"/>
                <a:ea typeface="Savoye LET Plain:1.0"/>
                <a:cs typeface="Aharoni" panose="02010803020104030203" pitchFamily="2" charset="-79"/>
                <a:sym typeface="Savoye LET Plain:1.0"/>
              </a:rPr>
              <a:t>Массовое мероприятие</a:t>
            </a:r>
            <a:endParaRPr sz="4900" dirty="0">
              <a:solidFill>
                <a:srgbClr val="FFFFFF"/>
              </a:solidFill>
              <a:latin typeface="AR CARTER" panose="02000000000000000000" pitchFamily="2" charset="0"/>
              <a:ea typeface="Savoye LET Plain:1.0"/>
              <a:cs typeface="Aharoni" panose="02010803020104030203" pitchFamily="2" charset="-79"/>
              <a:sym typeface="Savoye LET Plain:1.0"/>
            </a:endParaRPr>
          </a:p>
        </p:txBody>
      </p:sp>
      <p:pic>
        <p:nvPicPr>
          <p:cNvPr id="33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4969"/>
            <a:extLst/>
          </a:blip>
          <a:stretch>
            <a:fillRect/>
          </a:stretch>
        </p:blipFill>
        <p:spPr>
          <a:xfrm>
            <a:off x="255128" y="153113"/>
            <a:ext cx="1733975" cy="17339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lgerian" panose="04020705040A02060702" pitchFamily="82" charset="0"/>
              </a:rPr>
              <a:t>Введение</a:t>
            </a:r>
            <a:endParaRPr sz="66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xfrm>
            <a:off x="817742" y="1881134"/>
            <a:ext cx="11764671" cy="6900368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Заказчик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НПП «ПРИМА» 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Тип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мероприятия-праздничный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вечер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для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сотрудников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предприятия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по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случаю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юбилея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- 25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лет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Количество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человек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,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которые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приняли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участие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в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мероприятии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- 800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60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Место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проведения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мероприятия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-ТЮЗ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Наши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подрядчики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техническое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сопровождение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и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мультимедийное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наполнение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студия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«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Ваганты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»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кейтеринг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ресторан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«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Купеческий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»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локация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- ТЮЗ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транспортная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компания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Lincor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VIP </a:t>
            </a: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25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0" lvl="0" indent="0" defTabSz="567657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Дата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sz="2500" dirty="0" err="1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проведения</a:t>
            </a:r>
            <a:r>
              <a:rPr sz="2500" dirty="0">
                <a:solidFill>
                  <a:srgbClr val="FFFFFF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- 23.11.15</a:t>
            </a:r>
          </a:p>
        </p:txBody>
      </p:sp>
      <p:pic>
        <p:nvPicPr>
          <p:cNvPr id="37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5986"/>
            <a:extLst/>
          </a:blip>
          <a:stretch>
            <a:fillRect/>
          </a:stretch>
        </p:blipFill>
        <p:spPr>
          <a:xfrm>
            <a:off x="341416" y="107180"/>
            <a:ext cx="1733976" cy="173397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52497" y="1018869"/>
            <a:ext cx="11099804" cy="2120902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lgerian" panose="04020705040A02060702" pitchFamily="82" charset="0"/>
                <a:cs typeface="Aharoni" panose="02010803020104030203" pitchFamily="2" charset="-79"/>
              </a:rPr>
              <a:t>Цели</a:t>
            </a:r>
            <a:r>
              <a:rPr sz="6600" dirty="0">
                <a:solidFill>
                  <a:srgbClr val="FFFFFF"/>
                </a:solidFill>
                <a:latin typeface="Algerian" panose="04020705040A02060702" pitchFamily="82" charset="0"/>
              </a:rPr>
              <a:t> и </a:t>
            </a:r>
            <a:r>
              <a:rPr sz="6600" dirty="0" err="1">
                <a:solidFill>
                  <a:srgbClr val="FFFFFF"/>
                </a:solidFill>
                <a:latin typeface="Algerian" panose="04020705040A02060702" pitchFamily="82" charset="0"/>
              </a:rPr>
              <a:t>задачи</a:t>
            </a:r>
            <a:endParaRPr sz="66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pic>
        <p:nvPicPr>
          <p:cNvPr id="41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5000"/>
            <a:extLst/>
          </a:blip>
          <a:stretch>
            <a:fillRect/>
          </a:stretch>
        </p:blipFill>
        <p:spPr>
          <a:xfrm>
            <a:off x="356728" y="122492"/>
            <a:ext cx="1733975" cy="1733977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957784" y="2833936"/>
            <a:ext cx="1149391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Главными целями и задачами проекта являлись: организация и проведение праздничного мероприятия для сотрудников предприятия «ПРИМА», а именно организация и проведение официальной части на главное сцене ТЮЗа и организация дискотеки, вместе с фуршетом в холле на 800 человек; организация транспорта для сотрудников.</a:t>
            </a:r>
          </a:p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Бюджет, выделенный на мероприятие не превысил 3 млн.руб.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-238206" y="4679950"/>
            <a:ext cx="11099805" cy="2120901"/>
          </a:xfrm>
          <a:prstGeom prst="rect">
            <a:avLst/>
          </a:prstGeom>
        </p:spPr>
        <p:txBody>
          <a:bodyPr/>
          <a:lstStyle>
            <a:lvl1pPr>
              <a:defRPr sz="82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8200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Идея</a:t>
            </a:r>
            <a:endParaRPr sz="8200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5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356728" y="137802"/>
            <a:ext cx="1733975" cy="1733979"/>
          </a:xfrm>
          <a:prstGeom prst="rect">
            <a:avLst/>
          </a:prstGeom>
          <a:ln w="12700">
            <a:miter lim="400000"/>
          </a:ln>
        </p:spPr>
      </p:pic>
      <p:pic>
        <p:nvPicPr>
          <p:cNvPr id="46" name="image3.jpe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855863" y="772344"/>
            <a:ext cx="5054264" cy="4218073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2" name="Rectangle 1"/>
          <p:cNvSpPr/>
          <p:nvPr/>
        </p:nvSpPr>
        <p:spPr>
          <a:xfrm>
            <a:off x="669752" y="6706612"/>
            <a:ext cx="120973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скрасить официальную часть для сотрудников предприятия НПП «ПРИМА», специально для их компании было создано музыкально-танцевальное шоу под названием «Легенда небес». После завершения действия на главной сцене ТЮЗа гости отправились на праздничный фуршет и дискотеку в холл театра.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255128" y="137802"/>
            <a:ext cx="1733975" cy="1733979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ctangle 1"/>
          <p:cNvSpPr/>
          <p:nvPr/>
        </p:nvSpPr>
        <p:spPr>
          <a:xfrm>
            <a:off x="1317824" y="1906756"/>
            <a:ext cx="1094521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Масштаб- 800 чел.</a:t>
            </a:r>
          </a:p>
          <a:p>
            <a:endParaRPr lang="ru-RU" sz="4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организации мероприятия было принято в начале октября 2015 года, когда был подписан договор с заказчиком. С того момента началась полная подготовка к мероприятию.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51"/>
          <p:cNvSpPr>
            <a:spLocks noGrp="1"/>
          </p:cNvSpPr>
          <p:nvPr>
            <p:ph type="title"/>
          </p:nvPr>
        </p:nvSpPr>
        <p:spPr>
          <a:xfrm>
            <a:off x="957784" y="772344"/>
            <a:ext cx="11099804" cy="2120902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Эффективность</a:t>
            </a:r>
            <a:endParaRPr sz="6600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2" name="Shape 52"/>
          <p:cNvSpPr>
            <a:spLocks noGrp="1"/>
          </p:cNvSpPr>
          <p:nvPr>
            <p:ph type="body" idx="1"/>
          </p:nvPr>
        </p:nvSpPr>
        <p:spPr>
          <a:xfrm>
            <a:off x="597745" y="2500535"/>
            <a:ext cx="12008264" cy="663975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1003047" lvl="0" indent="-1003047" defTabSz="397256">
              <a:buClr>
                <a:srgbClr val="FFFFFF"/>
              </a:buClr>
              <a:buFont typeface="Times New Roman"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выполнены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задачи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поставленные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заказчиком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Все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сотрудники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руководство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предприятие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очень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довольны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результатом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окончанию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мероприятия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генеральный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директор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НПП «ПРИМА»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Шайкин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В.В.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написал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благодарственное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письмо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для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нашей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компании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1003047" lvl="0" indent="-1003047" defTabSz="397256">
              <a:buClr>
                <a:srgbClr val="FFFFFF"/>
              </a:buClr>
              <a:buFont typeface="Times New Roman"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ходе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данным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мероприятием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столкнулись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единственной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проблемой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-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короткие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сроки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работы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над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самим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мероприятием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Шоу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«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Легенда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небес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поставлено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месяц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несмотря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это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представление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получилось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интересным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эффектным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было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выполнено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высоком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достойном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уровне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</a:p>
        </p:txBody>
      </p:sp>
      <p:pic>
        <p:nvPicPr>
          <p:cNvPr id="53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372037" y="229672"/>
            <a:ext cx="1733978" cy="173398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 sz="68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800" dirty="0" err="1">
                <a:solidFill>
                  <a:srgbClr val="FFFFFF"/>
                </a:solidFill>
                <a:latin typeface="Algerian" panose="04020705040A02060702" pitchFamily="82" charset="0"/>
              </a:rPr>
              <a:t>Реализация</a:t>
            </a:r>
            <a:endParaRPr sz="68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sp>
        <p:nvSpPr>
          <p:cNvPr id="56" name="Shape 56"/>
          <p:cNvSpPr>
            <a:spLocks noGrp="1"/>
          </p:cNvSpPr>
          <p:nvPr>
            <p:ph type="body" idx="1"/>
          </p:nvPr>
        </p:nvSpPr>
        <p:spPr>
          <a:xfrm>
            <a:off x="174517" y="2005440"/>
            <a:ext cx="12276072" cy="74699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23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ноября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2015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года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прошёл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юбилей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компании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НПП «ПРИМА»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под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названием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«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Легенда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небес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» .</a:t>
            </a:r>
            <a:endParaRPr sz="2600" dirty="0">
              <a:latin typeface="Times New Roman" panose="02020603050405020304" pitchFamily="18" charset="0"/>
              <a:ea typeface="Songti SC Regular"/>
              <a:cs typeface="Times New Roman" panose="02020603050405020304" pitchFamily="18" charset="0"/>
              <a:sym typeface="Songti SC Regular"/>
            </a:endParaRPr>
          </a:p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начале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вечера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холле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театра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1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этаже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гостей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был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предложен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приветственный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коктейль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.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Музыкальное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сопровождение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обеспечивали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инструментальный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квартет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«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Гран-при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». </a:t>
            </a:r>
            <a:endParaRPr sz="2600" dirty="0">
              <a:latin typeface="Times New Roman" panose="02020603050405020304" pitchFamily="18" charset="0"/>
              <a:ea typeface="Songti SC Regular"/>
              <a:cs typeface="Times New Roman" panose="02020603050405020304" pitchFamily="18" charset="0"/>
              <a:sym typeface="Songti SC Regular"/>
            </a:endParaRPr>
          </a:p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зрительном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зале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театра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сотрудников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прошла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официальная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часть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вечера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(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поздравительное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слово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генерального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директора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награждение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показ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фильма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о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предприятии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),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где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дальнейшем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состоялась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премьера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авторского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шоу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созданного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специально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заказчика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сюжет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которого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был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связан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с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авиастроением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и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самолётами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есть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непосредственно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с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деятельностью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компании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.</a:t>
            </a:r>
            <a:endParaRPr sz="2600" dirty="0">
              <a:latin typeface="Times New Roman" panose="02020603050405020304" pitchFamily="18" charset="0"/>
              <a:ea typeface="Songti SC Regular"/>
              <a:cs typeface="Times New Roman" panose="02020603050405020304" pitchFamily="18" charset="0"/>
              <a:sym typeface="Songti SC Regular"/>
            </a:endParaRPr>
          </a:p>
          <a:p>
            <a:pPr marL="624219" lvl="0" indent="-624219" defTabSz="490727">
              <a:spcBef>
                <a:spcPts val="2500"/>
              </a:spcBef>
              <a:buClr>
                <a:srgbClr val="FFFFFF"/>
              </a:buClr>
              <a:buFont typeface="Songti SC Regular"/>
              <a:defRPr sz="1800">
                <a:solidFill>
                  <a:srgbClr val="000000"/>
                </a:solidFill>
              </a:defRPr>
            </a:pP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По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окончанию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официальной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части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зале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гости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смогли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пройти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в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холл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театра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2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этаже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,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где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для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них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был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накрыт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праздничный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фуршет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и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где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состоялась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праздничная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дискотека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с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развлекательной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 </a:t>
            </a:r>
            <a:r>
              <a:rPr sz="2600" dirty="0" err="1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программой</a:t>
            </a:r>
            <a:r>
              <a:rPr sz="2600" dirty="0">
                <a:solidFill>
                  <a:srgbClr val="FFFFFF"/>
                </a:solidFill>
                <a:latin typeface="Times New Roman" panose="02020603050405020304" pitchFamily="18" charset="0"/>
                <a:ea typeface="Songti SC Regular"/>
                <a:cs typeface="Times New Roman" panose="02020603050405020304" pitchFamily="18" charset="0"/>
                <a:sym typeface="Songti SC Regular"/>
              </a:rPr>
              <a:t>.</a:t>
            </a:r>
          </a:p>
        </p:txBody>
      </p:sp>
      <p:pic>
        <p:nvPicPr>
          <p:cNvPr id="57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image4.jpeg"/>
          <p:cNvPicPr/>
          <p:nvPr/>
        </p:nvPicPr>
        <p:blipFill>
          <a:blip r:embed="rId2" cstate="print">
            <a:extLst/>
          </a:blip>
          <a:srcRect t="13469" b="8959"/>
          <a:stretch>
            <a:fillRect/>
          </a:stretch>
        </p:blipFill>
        <p:spPr>
          <a:xfrm>
            <a:off x="221729" y="4128916"/>
            <a:ext cx="4520090" cy="2629675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0" name="image5.jpe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636319" y="862432"/>
            <a:ext cx="4487155" cy="2983479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1" name="image1.png"/>
          <p:cNvPicPr/>
          <p:nvPr/>
        </p:nvPicPr>
        <p:blipFill>
          <a:blip r:embed="rId4" cstate="print">
            <a:extLst/>
          </a:blip>
          <a:srcRect l="9533" r="19467"/>
          <a:stretch>
            <a:fillRect/>
          </a:stretch>
        </p:blipFill>
        <p:spPr>
          <a:xfrm>
            <a:off x="8998339" y="2770845"/>
            <a:ext cx="3846537" cy="3601187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2" name="image2.png"/>
          <p:cNvPicPr/>
          <p:nvPr/>
        </p:nvPicPr>
        <p:blipFill>
          <a:blip r:embed="rId5" cstate="print">
            <a:extLst/>
          </a:blip>
          <a:srcRect t="14449"/>
          <a:stretch>
            <a:fillRect/>
          </a:stretch>
        </p:blipFill>
        <p:spPr>
          <a:xfrm>
            <a:off x="5214853" y="754734"/>
            <a:ext cx="4079901" cy="5250109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63" name="image3.png"/>
          <p:cNvPicPr/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7188058" y="6534563"/>
            <a:ext cx="5071495" cy="2983480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4" name="image4.pn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1465595" y="6534563"/>
            <a:ext cx="5276199" cy="2983480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65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8" cstate="print">
            <a:alphaModFix amt="77000"/>
            <a:extLst/>
          </a:blip>
          <a:stretch>
            <a:fillRect/>
          </a:stretch>
        </p:blipFill>
        <p:spPr>
          <a:xfrm>
            <a:off x="10990860" y="103651"/>
            <a:ext cx="1733979" cy="173397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>
            <a:spLocks noGrp="1"/>
          </p:cNvSpPr>
          <p:nvPr>
            <p:ph type="title"/>
          </p:nvPr>
        </p:nvSpPr>
        <p:spPr>
          <a:xfrm>
            <a:off x="1887502" y="1060375"/>
            <a:ext cx="10087505" cy="1466923"/>
          </a:xfrm>
          <a:prstGeom prst="rect">
            <a:avLst/>
          </a:prstGeom>
        </p:spPr>
        <p:txBody>
          <a:bodyPr>
            <a:normAutofit fontScale="90000"/>
          </a:bodyPr>
          <a:lstStyle>
            <a:lvl1pPr>
              <a:defRPr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Сюжет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 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шоу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 «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Легенда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 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небес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Aharoni" panose="02010803020104030203" pitchFamily="2" charset="-79"/>
              </a:rPr>
              <a:t>»</a:t>
            </a:r>
          </a:p>
        </p:txBody>
      </p:sp>
      <p:sp>
        <p:nvSpPr>
          <p:cNvPr id="68" name="Shape 68"/>
          <p:cNvSpPr>
            <a:spLocks noGrp="1"/>
          </p:cNvSpPr>
          <p:nvPr>
            <p:ph type="body" idx="1"/>
          </p:nvPr>
        </p:nvSpPr>
        <p:spPr>
          <a:xfrm>
            <a:off x="503268" y="2932585"/>
            <a:ext cx="12191820" cy="6483870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0" lvl="0" indent="0" defTabSz="388620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Давным-давно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звёзд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планет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лишь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безмолвная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пустота-Хаос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имеющий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границ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вот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пришло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время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-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Хаос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дал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начало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миру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Из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Хаоса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возникла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мать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Рождённые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Хаосом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Чёрная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Угрюмый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Мрак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соединились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Появился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Вечный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Свет-День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Мгла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рассеялась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стали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сменять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друг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друга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Над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появилось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бескрайнее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однажды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первый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луч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коснулся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появились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прекрасные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создания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-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белые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как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облака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а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души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чисты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непорочны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Это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дети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endParaRPr dirty="0">
              <a:solidFill>
                <a:srgbClr val="FCFCFC"/>
              </a:solidFill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88620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Безумная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зависть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охватила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задумала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отобрать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время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пришло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уходить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Дню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покой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коварная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Ночи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накрыла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жителей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самым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погасив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внутренний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крыльев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..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потеряли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с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тех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пор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стали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Земле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каждый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день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стремились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оказаться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небесном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800" dirty="0" err="1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просторе</a:t>
            </a:r>
            <a:r>
              <a:rPr sz="3800" dirty="0">
                <a:solidFill>
                  <a:srgbClr val="FCFCFC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…</a:t>
            </a:r>
          </a:p>
        </p:txBody>
      </p:sp>
      <p:pic>
        <p:nvPicPr>
          <p:cNvPr id="69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xfrm>
            <a:off x="2037904" y="412304"/>
            <a:ext cx="10585176" cy="864096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Шли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годы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потомков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жителей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стали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называть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людьми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Так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как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предки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теряли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надежд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когда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нибудь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взлетят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окажутся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объятиях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облаков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начинали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понимать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больше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обрести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тот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внутренний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свет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поэтому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решили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попытаться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придумать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с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помощью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чего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могли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подниматься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хотя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бы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ненадолго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Шли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тысячелетия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оставляли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попыток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создать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однажды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это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удалось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(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Изобретение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летального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аппарата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Да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Винчи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и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следующее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поколение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).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создали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просто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, а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целые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корабли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с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крыльями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с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помощью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которых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могли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взлетать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в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Изобретения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свои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они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назвали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самолёты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.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Именно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так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люди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вновь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смогли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почувствовать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себя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небесными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жителями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.</a:t>
            </a: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600" dirty="0">
              <a:uFill>
                <a:solidFill/>
              </a:uFill>
              <a:latin typeface="Times New Roman" panose="02020603050405020304" pitchFamily="18" charset="0"/>
              <a:ea typeface="Savoye LET Plain:1.0"/>
              <a:cs typeface="Times New Roman" panose="02020603050405020304" pitchFamily="18" charset="0"/>
              <a:sym typeface="Savoye LET Plain:1.0"/>
            </a:endParaRPr>
          </a:p>
          <a:p>
            <a:pPr marL="0" lvl="0" indent="0" defTabSz="31546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(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Авторские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права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 </a:t>
            </a:r>
            <a:r>
              <a:rPr sz="3600" dirty="0" err="1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защищены</a:t>
            </a:r>
            <a:r>
              <a:rPr sz="3600" dirty="0">
                <a:solidFill>
                  <a:srgbClr val="FFFFFF"/>
                </a:solidFill>
                <a:uFill>
                  <a:solidFill/>
                </a:uFill>
                <a:latin typeface="Times New Roman" panose="02020603050405020304" pitchFamily="18" charset="0"/>
                <a:ea typeface="Savoye LET Plain:1.0"/>
                <a:cs typeface="Times New Roman" panose="02020603050405020304" pitchFamily="18" charset="0"/>
                <a:sym typeface="Savoye LET Plain:1.0"/>
              </a:rPr>
              <a:t>)</a:t>
            </a:r>
          </a:p>
        </p:txBody>
      </p:sp>
      <p:pic>
        <p:nvPicPr>
          <p:cNvPr id="72" name="image6.jpe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7582520" y="6677000"/>
            <a:ext cx="4479132" cy="2858883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73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3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" name="image7.jpeg"/>
          <p:cNvPicPr/>
          <p:nvPr/>
        </p:nvPicPr>
        <p:blipFill>
          <a:blip r:embed="rId2" cstate="print">
            <a:extLst/>
          </a:blip>
          <a:srcRect t="8187"/>
          <a:stretch>
            <a:fillRect/>
          </a:stretch>
        </p:blipFill>
        <p:spPr>
          <a:xfrm>
            <a:off x="5404063" y="5023162"/>
            <a:ext cx="3880709" cy="5292746"/>
          </a:xfrm>
          <a:prstGeom prst="rect">
            <a:avLst/>
          </a:prstGeom>
          <a:ln w="127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  <p:pic>
        <p:nvPicPr>
          <p:cNvPr id="76" name="image8.jpeg"/>
          <p:cNvPicPr/>
          <p:nvPr/>
        </p:nvPicPr>
        <p:blipFill>
          <a:blip r:embed="rId3" cstate="print">
            <a:extLst/>
          </a:blip>
          <a:srcRect l="8327" t="18098" r="1876" b="18098"/>
          <a:stretch>
            <a:fillRect/>
          </a:stretch>
        </p:blipFill>
        <p:spPr>
          <a:xfrm>
            <a:off x="3820957" y="-28834"/>
            <a:ext cx="5978032" cy="2824161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77" name="image9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39770" y="377712"/>
            <a:ext cx="3904931" cy="5791139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78" name="image10.jpg"/>
          <p:cNvPicPr/>
          <p:nvPr/>
        </p:nvPicPr>
        <p:blipFill>
          <a:blip r:embed="rId5" cstate="print">
            <a:extLst/>
          </a:blip>
          <a:srcRect r="13476"/>
          <a:stretch>
            <a:fillRect/>
          </a:stretch>
        </p:blipFill>
        <p:spPr>
          <a:xfrm>
            <a:off x="9266370" y="2208792"/>
            <a:ext cx="3600682" cy="5636777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79" name="image11.jpg"/>
          <p:cNvPicPr/>
          <p:nvPr/>
        </p:nvPicPr>
        <p:blipFill>
          <a:blip r:embed="rId6" cstate="print">
            <a:extLst/>
          </a:blip>
          <a:srcRect l="5826"/>
          <a:stretch>
            <a:fillRect/>
          </a:stretch>
        </p:blipFill>
        <p:spPr>
          <a:xfrm>
            <a:off x="25945" y="6045125"/>
            <a:ext cx="5362845" cy="3786380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80" name="image12.jpg"/>
          <p:cNvPicPr/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3820914" y="2886867"/>
            <a:ext cx="5362972" cy="3565808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pic>
        <p:nvPicPr>
          <p:cNvPr id="81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8" cstate="print">
            <a:alphaModFix amt="51212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Участники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 </a:t>
            </a: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программы</a:t>
            </a:r>
            <a:r>
              <a:rPr sz="6600" dirty="0">
                <a:solidFill>
                  <a:srgbClr val="FFFFFF"/>
                </a:solidFill>
                <a:latin typeface="AR CARTER" panose="02000000000000000000" pitchFamily="2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4" name="Shape 84"/>
          <p:cNvSpPr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Sky bar show (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изготовление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800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приветственных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коктейлей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Квартет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Гран-при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официальной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Рустам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Садеков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Дарья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Цыбина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Ведущие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развлекательной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части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Рустам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Садеков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Эвелина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Гранд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шоу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Легенда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небес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-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Джаз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балет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Артэс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Дмитрий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Калябин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Дарья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Цыбина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50950" lvl="0" indent="-750950" defTabSz="426466">
              <a:spcBef>
                <a:spcPts val="3000"/>
              </a:spcBef>
              <a:buClr>
                <a:srgbClr val="FFFFFF"/>
              </a:buClr>
              <a:defRPr sz="1800">
                <a:solidFill>
                  <a:srgbClr val="000000"/>
                </a:solidFill>
              </a:defRPr>
            </a:pP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Развлекательная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дискотеке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Sky bar show,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кавер-группы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«Black stars», «Diamonds»,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шоу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мыльных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пузырей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Капитошка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Снежана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Аникина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светодиодные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2800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обручи</a:t>
            </a:r>
            <a:r>
              <a:rPr sz="28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85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153527" y="69782"/>
            <a:ext cx="1733976" cy="173397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>
            <a:spLocks noGrp="1"/>
          </p:cNvSpPr>
          <p:nvPr>
            <p:ph type="title"/>
          </p:nvPr>
        </p:nvSpPr>
        <p:spPr>
          <a:xfrm>
            <a:off x="255128" y="2932584"/>
            <a:ext cx="11099805" cy="2120902"/>
          </a:xfrm>
          <a:prstGeom prst="rect">
            <a:avLst/>
          </a:prstGeom>
        </p:spPr>
        <p:txBody>
          <a:bodyPr/>
          <a:lstStyle>
            <a:lvl1pPr>
              <a:defRPr sz="70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7000" dirty="0" err="1">
                <a:solidFill>
                  <a:srgbClr val="FFFFFF"/>
                </a:solidFill>
                <a:latin typeface="AR CARTER" panose="02000000000000000000" pitchFamily="2" charset="0"/>
              </a:rPr>
              <a:t>Особенности</a:t>
            </a:r>
            <a:endParaRPr sz="7000" dirty="0">
              <a:solidFill>
                <a:srgbClr val="FFFFFF"/>
              </a:solidFill>
              <a:latin typeface="AR CARTER" panose="02000000000000000000" pitchFamily="2" charset="0"/>
            </a:endParaRPr>
          </a:p>
        </p:txBody>
      </p:sp>
      <p:pic>
        <p:nvPicPr>
          <p:cNvPr id="89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2" cstate="print">
            <a:alphaModFix amt="77000"/>
            <a:extLst/>
          </a:blip>
          <a:stretch>
            <a:fillRect/>
          </a:stretch>
        </p:blipFill>
        <p:spPr>
          <a:xfrm>
            <a:off x="255128" y="122492"/>
            <a:ext cx="1733975" cy="1733977"/>
          </a:xfrm>
          <a:prstGeom prst="rect">
            <a:avLst/>
          </a:prstGeom>
          <a:ln w="12700">
            <a:miter lim="400000"/>
          </a:ln>
        </p:spPr>
      </p:pic>
      <p:pic>
        <p:nvPicPr>
          <p:cNvPr id="90" name="image5.png"/>
          <p:cNvPicPr/>
          <p:nvPr/>
        </p:nvPicPr>
        <p:blipFill>
          <a:blip r:embed="rId3" cstate="print">
            <a:extLst/>
          </a:blip>
          <a:srcRect l="13355" t="51222" r="13354"/>
          <a:stretch>
            <a:fillRect/>
          </a:stretch>
        </p:blipFill>
        <p:spPr>
          <a:xfrm>
            <a:off x="8129455" y="245081"/>
            <a:ext cx="4531079" cy="3015613"/>
          </a:xfrm>
          <a:prstGeom prst="rect">
            <a:avLst/>
          </a:prstGeom>
          <a:ln w="12700">
            <a:miter lim="400000"/>
          </a:ln>
          <a:effectLst>
            <a:reflection stA="50000" endPos="40000" dir="5400000" sy="-100000" algn="bl" rotWithShape="0"/>
          </a:effectLst>
        </p:spPr>
      </p:pic>
      <p:sp>
        <p:nvSpPr>
          <p:cNvPr id="2" name="Rectangle 1"/>
          <p:cNvSpPr/>
          <p:nvPr/>
        </p:nvSpPr>
        <p:spPr>
          <a:xfrm>
            <a:off x="1122115" y="4660776"/>
            <a:ext cx="1135694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Главной особенностью вечера являлось постановочное шоу «Легенда небес», которое было прописано специально для заказчика, в соответствии с его пожеланиями.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>
            <a:spLocks noGrp="1"/>
          </p:cNvSpPr>
          <p:nvPr>
            <p:ph type="title"/>
          </p:nvPr>
        </p:nvSpPr>
        <p:spPr>
          <a:xfrm>
            <a:off x="952500" y="406400"/>
            <a:ext cx="11099800" cy="2120900"/>
          </a:xfrm>
          <a:prstGeom prst="rect">
            <a:avLst/>
          </a:prstGeom>
        </p:spPr>
        <p:txBody>
          <a:bodyPr/>
          <a:lstStyle>
            <a:lvl1pPr>
              <a:defRPr sz="6600">
                <a:latin typeface="Savoye LET Plain:1.0"/>
                <a:ea typeface="Savoye LET Plain:1.0"/>
                <a:cs typeface="Savoye LET Plain:1.0"/>
                <a:sym typeface="Savoye LET Plain:1.0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6600" dirty="0" err="1">
                <a:solidFill>
                  <a:srgbClr val="FFFFFF"/>
                </a:solidFill>
                <a:latin typeface="AR CARTER" panose="02000000000000000000" pitchFamily="2" charset="0"/>
              </a:rPr>
              <a:t>Контакты</a:t>
            </a:r>
            <a:endParaRPr sz="6600" dirty="0">
              <a:solidFill>
                <a:srgbClr val="FFFFFF"/>
              </a:solidFill>
              <a:latin typeface="AR CARTER" panose="02000000000000000000" pitchFamily="2" charset="0"/>
            </a:endParaRPr>
          </a:p>
        </p:txBody>
      </p:sp>
      <p:sp>
        <p:nvSpPr>
          <p:cNvPr id="93" name="Shape 93"/>
          <p:cNvSpPr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​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Нижний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Новгород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генеральный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директор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Цыбина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Ирина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Евгеньевна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директор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Цыбина</a:t>
            </a: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Дарья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latin typeface="Times New Roman"/>
                <a:ea typeface="Times New Roman"/>
                <a:cs typeface="Times New Roman"/>
                <a:sym typeface="Times New Roman"/>
                <a:hlinkClick r:id="rId2"/>
              </a:rPr>
              <a:t>http://www.sozvezdiye-nn.com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Email: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starlight07@list.ru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 err="1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Телефон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+7 930 711 67 25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+7 910 873 94 40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413-58-02 </a:t>
            </a:r>
            <a:endParaRPr sz="32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defTabSz="401518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200" dirty="0">
                <a:solidFill>
                  <a:srgbClr val="FFFFFF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  <p:pic>
        <p:nvPicPr>
          <p:cNvPr id="94" name="image2.jpeg" descr="F:\Конкурс Event-Проектов 2015\Фирменный стиль Прорыв 15\Лого\logo-event-proriv_в кривых2015-3.jpg"/>
          <p:cNvPicPr/>
          <p:nvPr/>
        </p:nvPicPr>
        <p:blipFill>
          <a:blip r:embed="rId3" cstate="print">
            <a:alphaModFix amt="77000"/>
            <a:extLst/>
          </a:blip>
          <a:stretch>
            <a:fillRect/>
          </a:stretch>
        </p:blipFill>
        <p:spPr>
          <a:xfrm>
            <a:off x="255128" y="137802"/>
            <a:ext cx="1733975" cy="17339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46268" y="-266736"/>
            <a:ext cx="11099800" cy="2161139"/>
          </a:xfrm>
        </p:spPr>
        <p:txBody>
          <a:bodyPr/>
          <a:lstStyle/>
          <a:p>
            <a:r>
              <a:rPr lang="ru-RU" sz="2800" b="1" dirty="0" smtClean="0"/>
              <a:t>Информация для жюри конкурса </a:t>
            </a:r>
            <a:r>
              <a:rPr lang="en-US" sz="2800" b="1" dirty="0" smtClean="0"/>
              <a:t>Event-</a:t>
            </a:r>
            <a:r>
              <a:rPr lang="ru-RU" sz="2800" b="1" dirty="0" smtClean="0"/>
              <a:t>Прорыв</a:t>
            </a:r>
            <a:endParaRPr lang="ru-RU" sz="28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609600" y="1625600"/>
            <a:ext cx="11887201" cy="7818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авторизоваться  на сайте </a:t>
            </a:r>
            <a:r>
              <a:rPr lang="en-US" sz="3200" dirty="0">
                <a:solidFill>
                  <a:schemeClr val="tx1"/>
                </a:solidFill>
                <a:hlinkClick r:id="rId2"/>
              </a:rPr>
              <a:t>http://www.eventnn.ru/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  <a:r>
              <a:rPr lang="en-US" sz="3200" dirty="0">
                <a:solidFill>
                  <a:schemeClr val="tx1"/>
                </a:solidFill>
              </a:rPr>
              <a:t>  </a:t>
            </a:r>
            <a:r>
              <a:rPr lang="ru-RU" sz="3200" dirty="0">
                <a:solidFill>
                  <a:schemeClr val="tx1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выставить оценку  на странице </a:t>
            </a:r>
            <a:r>
              <a:rPr lang="en-US" sz="3200" dirty="0">
                <a:solidFill>
                  <a:schemeClr val="tx1"/>
                </a:solidFill>
                <a:hlinkClick r:id="rId3"/>
              </a:rPr>
              <a:t>http://</a:t>
            </a:r>
            <a:r>
              <a:rPr lang="en-US" sz="3200" dirty="0">
                <a:solidFill>
                  <a:schemeClr val="tx1"/>
                </a:solidFill>
                <a:hlinkClick r:id="rId2"/>
              </a:rPr>
              <a:t>www.</a:t>
            </a:r>
            <a:r>
              <a:rPr lang="en-US" sz="3200" dirty="0">
                <a:solidFill>
                  <a:schemeClr val="tx1"/>
                </a:solidFill>
                <a:hlinkClick r:id="rId3"/>
              </a:rPr>
              <a:t>eventnn.ru/contest</a:t>
            </a:r>
            <a:r>
              <a:rPr lang="en-US" sz="3200" dirty="0">
                <a:solidFill>
                  <a:schemeClr val="tx1"/>
                </a:solidFill>
              </a:rPr>
              <a:t>/</a:t>
            </a:r>
            <a:r>
              <a:rPr lang="ru-RU" sz="3200" dirty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 в строке, соответствующей данной заявке.</a:t>
            </a:r>
            <a:endParaRPr lang="en-US" sz="3200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3200" dirty="0">
                <a:solidFill>
                  <a:schemeClr val="tx1"/>
                </a:solidFill>
              </a:rPr>
              <a:t>Для подтверждения оценки необходимо ввести 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уникальный для каждой презентации двухзначный 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r>
              <a:rPr lang="ru-RU" sz="3200" dirty="0">
                <a:solidFill>
                  <a:schemeClr val="tx1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 </a:t>
            </a:r>
            <a:r>
              <a:rPr lang="en-US" b="1" smtClean="0">
                <a:solidFill>
                  <a:srgbClr val="FF0000"/>
                </a:solidFill>
              </a:rPr>
              <a:t>W2</a:t>
            </a:r>
            <a:r>
              <a:rPr lang="ru-RU" b="1" smtClean="0">
                <a:solidFill>
                  <a:srgbClr val="FF0000"/>
                </a:solidFill>
              </a:rPr>
              <a:t>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20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7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7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700" dirty="0">
                <a:solidFill>
                  <a:srgbClr val="000000"/>
                </a:solidFill>
              </a:rPr>
              <a:t>.</a:t>
            </a:r>
            <a:endParaRPr lang="en-US" sz="17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5794" y="0"/>
            <a:ext cx="1733973" cy="1733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65C1"/>
          </a:solidFill>
          <a:prstDash val="solid"/>
          <a:bevel/>
        </a:ln>
        <a:effectLst>
          <a:outerShdw blurRad="76200" dir="18900000" rotWithShape="0">
            <a:srgbClr val="000000">
              <a:alpha val="80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j-lt"/>
            <a:ea typeface="+mj-ea"/>
            <a:cs typeface="+mj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1010</Words>
  <Application>Microsoft Office PowerPoint</Application>
  <PresentationFormat>Произвольный</PresentationFormat>
  <Paragraphs>88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Default</vt:lpstr>
      <vt:lpstr>Юбилей компании  «Легенда небес»  Номинация: Лучшее корпоративное мероприятие (свыше 400 тыс.руб.) и Лучшее Массовое мероприятие</vt:lpstr>
      <vt:lpstr>Введение</vt:lpstr>
      <vt:lpstr>Цели и задачи</vt:lpstr>
      <vt:lpstr>Идея</vt:lpstr>
      <vt:lpstr>Слайд 5</vt:lpstr>
      <vt:lpstr>Эффективность</vt:lpstr>
      <vt:lpstr>Реализация</vt:lpstr>
      <vt:lpstr>Слайд 8</vt:lpstr>
      <vt:lpstr>Сюжет шоу «Легенда небес»</vt:lpstr>
      <vt:lpstr>Слайд 10</vt:lpstr>
      <vt:lpstr>Слайд 11</vt:lpstr>
      <vt:lpstr>Участники программы </vt:lpstr>
      <vt:lpstr>Особенности</vt:lpstr>
      <vt:lpstr>Контакты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Юбилей компании  «Легенда небес»  Номинация: Лучшее корпоративное мероприятие (свыше 400 тыс.руб.)</dc:title>
  <dc:creator>Сергей</dc:creator>
  <cp:lastModifiedBy>Сергей</cp:lastModifiedBy>
  <cp:revision>7</cp:revision>
  <dcterms:modified xsi:type="dcterms:W3CDTF">2016-02-28T18:08:40Z</dcterms:modified>
</cp:coreProperties>
</file>