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1" r:id="rId3"/>
    <p:sldId id="283" r:id="rId4"/>
    <p:sldId id="292" r:id="rId5"/>
    <p:sldId id="298" r:id="rId6"/>
    <p:sldId id="295" r:id="rId7"/>
    <p:sldId id="299" r:id="rId8"/>
    <p:sldId id="300" r:id="rId9"/>
    <p:sldId id="301" r:id="rId10"/>
    <p:sldId id="303" r:id="rId11"/>
    <p:sldId id="304" r:id="rId12"/>
    <p:sldId id="302" r:id="rId13"/>
    <p:sldId id="297" r:id="rId14"/>
    <p:sldId id="305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63" autoAdjust="0"/>
    <p:restoredTop sz="78378" autoAdjust="0"/>
  </p:normalViewPr>
  <p:slideViewPr>
    <p:cSldViewPr>
      <p:cViewPr varScale="1">
        <p:scale>
          <a:sx n="64" d="100"/>
          <a:sy n="64" d="100"/>
        </p:scale>
        <p:origin x="-70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4DB81-3C63-41BD-A510-70A71E979F20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6BDA7A-C72C-4A7D-BD3D-6BD667E914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8B981-3158-4CC6-82E2-04982EDF5A74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8FF71-A4FE-4219-88AF-303158C0E7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4380C3-E75B-415E-ACB8-EB876A324A89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C7EC29-D75F-40A4-B57D-5B8C778BD2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85CAA-DC89-4D95-A09B-7F142BC7D1E7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45E192-C4F0-473F-AFDE-5D0E66E249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F5C84B-A24E-4306-9A79-F1285169C88B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F30D73-DA64-48F7-BE66-DB0361CFC2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F80C4-A6A4-427F-8DCD-068804702E0E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51CBD6-6A96-4832-B7E8-CA84DD6633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74C852-3456-4615-A446-D59231E3C46F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D1DE4D-828A-4490-A32D-4AE3EB6DBA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C6CD1-2FC6-4ADB-83D5-FE4C934C4278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651F5-8294-42B0-9768-BE02EC27C5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208F1-47F3-4815-939B-5634E03A60FD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D904A7-0773-41A3-92FD-CD9894D8F0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A6EC28-B61D-4578-92EB-C3F6AC4A9D7B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B64433-50A2-49F5-8E5C-633B72F684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FD5F0-3784-474F-AFA6-36265474B47A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66ACD9-D7D5-426C-BBF8-21E340B4FC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A0F53BE-4201-43C6-83EB-1A3ACA169192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7B057D7-E3EC-4350-8EE7-502855A182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yadi.sk/d/R2WVaKpqpCPe4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loud.mail.ru/public/6G8t/yEob5tLbP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6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d:\Мои документы\_Журнал_ШОУ-КУХНЯ\1_Сайт проект\Конкурс Event-Прорыв 2014\Фирменный стиль Event-Прорыв 2014\Лого\лого event прорыв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214313"/>
            <a:ext cx="1357313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827088" y="1412875"/>
            <a:ext cx="7624762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r>
              <a:rPr lang="ru-RU" sz="3200" b="1" u="sng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Мероприятие:</a:t>
            </a:r>
            <a:r>
              <a:rPr lang="ru-RU" sz="32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ru-RU" sz="2800">
                <a:effectLst>
                  <a:outerShdw blurRad="38100" dist="38100" dir="2700000" algn="tl">
                    <a:srgbClr val="C0C0C0"/>
                  </a:outerShdw>
                </a:effectLst>
              </a:rPr>
              <a:t>Свадьба Романа и Светланы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r>
              <a:rPr lang="ru-RU" sz="3200" b="1" u="sng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Название концепции:</a:t>
            </a:r>
            <a:r>
              <a:rPr lang="ru-RU" sz="32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ru-RU" sz="2800">
                <a:effectLst>
                  <a:outerShdw blurRad="38100" dist="38100" dir="2700000" algn="tl">
                    <a:srgbClr val="C0C0C0"/>
                  </a:outerShdw>
                </a:effectLst>
              </a:rPr>
              <a:t>Это моя сказка</a:t>
            </a:r>
            <a:endParaRPr lang="en-US" sz="280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42900" indent="-342900" algn="ctr" eaLnBrk="0" hangingPunct="0">
              <a:spcBef>
                <a:spcPct val="20000"/>
              </a:spcBef>
              <a:buFont typeface="Arial" charset="0"/>
              <a:buNone/>
            </a:pPr>
            <a:r>
              <a:rPr lang="ru-RU" sz="3200" b="1" u="sng">
                <a:solidFill>
                  <a:srgbClr val="FF0000"/>
                </a:solidFill>
                <a:latin typeface="Times New Roman" pitchFamily="18" charset="0"/>
              </a:rPr>
              <a:t>Номинация</a:t>
            </a:r>
            <a:r>
              <a:rPr lang="en-US" sz="3200" b="1" u="sng">
                <a:solidFill>
                  <a:srgbClr val="FF0000"/>
                </a:solidFill>
                <a:latin typeface="Times New Roman" pitchFamily="18" charset="0"/>
              </a:rPr>
              <a:t>:</a:t>
            </a:r>
            <a:r>
              <a:rPr lang="ru-RU" sz="32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ru-RU" sz="28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Лучшее </a:t>
            </a:r>
            <a:r>
              <a:rPr lang="ru-RU" sz="2800">
                <a:effectLst>
                  <a:outerShdw blurRad="38100" dist="38100" dir="2700000" algn="tl">
                    <a:srgbClr val="C0C0C0"/>
                  </a:outerShdw>
                </a:effectLst>
              </a:rPr>
              <a:t>свадебное мероприятие </a:t>
            </a:r>
            <a:r>
              <a:rPr lang="ru-RU" sz="28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с бюджетом свыше </a:t>
            </a:r>
            <a:r>
              <a:rPr lang="ru-RU" sz="2800">
                <a:effectLst>
                  <a:outerShdw blurRad="38100" dist="38100" dir="2700000" algn="tl">
                    <a:srgbClr val="C0C0C0"/>
                  </a:outerShdw>
                </a:effectLst>
              </a:rPr>
              <a:t>3</a:t>
            </a:r>
            <a:r>
              <a:rPr lang="ru-RU" sz="28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00 тр. </a:t>
            </a:r>
            <a:r>
              <a:rPr lang="ru-RU" sz="2800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(учитывалась только программа, оформления мероприятия, без меню банкета)</a:t>
            </a:r>
            <a:r>
              <a:rPr lang="ru-RU" sz="2400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d:\Мои документы\_Журнал_ШОУ-КУХНЯ\1_Сайт проект\Конкурс Event-Прорыв 2014\Фирменный стиль Event-Прорыв 2014\Лого\лого event прорыв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188" y="188913"/>
            <a:ext cx="1357312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7" name="Прямоугольник 3"/>
          <p:cNvSpPr>
            <a:spLocks noChangeArrowheads="1"/>
          </p:cNvSpPr>
          <p:nvPr/>
        </p:nvSpPr>
        <p:spPr bwMode="auto">
          <a:xfrm>
            <a:off x="179388" y="692150"/>
            <a:ext cx="8964612" cy="585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Times New Roman" pitchFamily="18" charset="0"/>
              </a:rPr>
              <a:t>Тип мероприятия:</a:t>
            </a:r>
          </a:p>
          <a:p>
            <a:r>
              <a:rPr lang="ru-RU">
                <a:latin typeface="Times New Roman" pitchFamily="18" charset="0"/>
              </a:rPr>
              <a:t>Свадебное торжество с церемонией регистрациии</a:t>
            </a:r>
          </a:p>
          <a:p>
            <a:r>
              <a:rPr lang="ru-RU" b="1">
                <a:latin typeface="Times New Roman" pitchFamily="18" charset="0"/>
              </a:rPr>
              <a:t>Количество человек, которые приняли участие в мероприятии</a:t>
            </a:r>
            <a:r>
              <a:rPr lang="ru-RU">
                <a:latin typeface="Times New Roman" pitchFamily="18" charset="0"/>
              </a:rPr>
              <a:t>  </a:t>
            </a:r>
          </a:p>
          <a:p>
            <a:r>
              <a:rPr lang="ru-RU">
                <a:latin typeface="Times New Roman" pitchFamily="18" charset="0"/>
              </a:rPr>
              <a:t>25 чел.  </a:t>
            </a:r>
          </a:p>
          <a:p>
            <a:r>
              <a:rPr lang="ru-RU" b="1">
                <a:latin typeface="Times New Roman" pitchFamily="18" charset="0"/>
              </a:rPr>
              <a:t>Место проведения мероприятия:</a:t>
            </a:r>
          </a:p>
          <a:p>
            <a:r>
              <a:rPr lang="ru-RU">
                <a:latin typeface="Times New Roman" pitchFamily="18" charset="0"/>
              </a:rPr>
              <a:t>Предложение: Крым (г. Ялта);</a:t>
            </a:r>
          </a:p>
          <a:p>
            <a:r>
              <a:rPr lang="ru-RU">
                <a:latin typeface="Times New Roman" pitchFamily="18" charset="0"/>
              </a:rPr>
              <a:t>Утро невесты: Массандровский дворец императора Александра III (Большая Ялта, Верхняя Массандра);</a:t>
            </a:r>
          </a:p>
          <a:p>
            <a:r>
              <a:rPr lang="ru-RU">
                <a:latin typeface="Times New Roman" pitchFamily="18" charset="0"/>
              </a:rPr>
              <a:t>Утро жениха: Воронцовский дворец (Крым, г. Алупка);</a:t>
            </a:r>
          </a:p>
          <a:p>
            <a:r>
              <a:rPr lang="ru-RU">
                <a:latin typeface="Times New Roman" pitchFamily="18" charset="0"/>
              </a:rPr>
              <a:t>Регистрация: южная терраса Воронцовского дворца;</a:t>
            </a:r>
          </a:p>
          <a:p>
            <a:r>
              <a:rPr lang="ru-RU">
                <a:latin typeface="Times New Roman" pitchFamily="18" charset="0"/>
              </a:rPr>
              <a:t>Ужин: отель «</a:t>
            </a:r>
            <a:r>
              <a:rPr lang="en-US">
                <a:latin typeface="Times New Roman" pitchFamily="18" charset="0"/>
              </a:rPr>
              <a:t>Thyss</a:t>
            </a:r>
            <a:r>
              <a:rPr lang="ru-RU">
                <a:latin typeface="Times New Roman" pitchFamily="18" charset="0"/>
              </a:rPr>
              <a:t>е</a:t>
            </a:r>
            <a:r>
              <a:rPr lang="en-US">
                <a:latin typeface="Times New Roman" pitchFamily="18" charset="0"/>
              </a:rPr>
              <a:t>n House</a:t>
            </a:r>
            <a:r>
              <a:rPr lang="ru-RU">
                <a:latin typeface="Times New Roman" pitchFamily="18" charset="0"/>
              </a:rPr>
              <a:t>» (г. Гурзуф);</a:t>
            </a:r>
          </a:p>
          <a:p>
            <a:r>
              <a:rPr lang="ru-RU">
                <a:latin typeface="Times New Roman" pitchFamily="18" charset="0"/>
              </a:rPr>
              <a:t>Свадебное путешествие: Ялта – Севастополь – Симферополь.</a:t>
            </a:r>
          </a:p>
          <a:p>
            <a:r>
              <a:rPr lang="ru-RU" b="1">
                <a:latin typeface="Times New Roman" pitchFamily="18" charset="0"/>
              </a:rPr>
              <a:t>Подрядчики исполнителя, задействованные в реализации проекта:  </a:t>
            </a:r>
          </a:p>
          <a:p>
            <a:r>
              <a:rPr lang="ru-RU">
                <a:latin typeface="Times New Roman" pitchFamily="18" charset="0"/>
              </a:rPr>
              <a:t>Оформление </a:t>
            </a:r>
          </a:p>
          <a:p>
            <a:r>
              <a:rPr lang="ru-RU">
                <a:latin typeface="Times New Roman" pitchFamily="18" charset="0"/>
              </a:rPr>
              <a:t>Разработка концепции  декора -  студия  "</a:t>
            </a:r>
            <a:r>
              <a:rPr lang="en-US">
                <a:latin typeface="Times New Roman" pitchFamily="18" charset="0"/>
              </a:rPr>
              <a:t>Make a Wish</a:t>
            </a:r>
            <a:r>
              <a:rPr lang="ru-RU">
                <a:latin typeface="Times New Roman" pitchFamily="18" charset="0"/>
              </a:rPr>
              <a:t>» (г.Н.Новгород)</a:t>
            </a:r>
          </a:p>
          <a:p>
            <a:r>
              <a:rPr lang="ru-RU">
                <a:latin typeface="Times New Roman" pitchFamily="18" charset="0"/>
              </a:rPr>
              <a:t>Флористика</a:t>
            </a:r>
            <a:r>
              <a:rPr lang="en-US">
                <a:latin typeface="Times New Roman" pitchFamily="18" charset="0"/>
              </a:rPr>
              <a:t>:</a:t>
            </a:r>
            <a:r>
              <a:rPr lang="ru-RU">
                <a:latin typeface="Times New Roman" pitchFamily="18" charset="0"/>
              </a:rPr>
              <a:t> Студия флористики Amour АМУР (г.Симферополь) </a:t>
            </a:r>
          </a:p>
          <a:p>
            <a:r>
              <a:rPr lang="ru-RU">
                <a:latin typeface="Times New Roman" pitchFamily="18" charset="0"/>
              </a:rPr>
              <a:t>Аренда реквизита Smile Time (г. Ялта) </a:t>
            </a:r>
          </a:p>
          <a:p>
            <a:r>
              <a:rPr lang="ru-RU">
                <a:latin typeface="Times New Roman" pitchFamily="18" charset="0"/>
              </a:rPr>
              <a:t>Видеограф – Кирилов Вячеслав</a:t>
            </a:r>
          </a:p>
          <a:p>
            <a:r>
              <a:rPr lang="ru-RU">
                <a:latin typeface="Times New Roman" pitchFamily="18" charset="0"/>
              </a:rPr>
              <a:t>Фотограф – Гуричев Дмитрий, Шамшура Евгений</a:t>
            </a:r>
          </a:p>
          <a:p>
            <a:r>
              <a:rPr lang="ru-RU" b="1">
                <a:latin typeface="Times New Roman" pitchFamily="18" charset="0"/>
              </a:rPr>
              <a:t>Дата проведения мероприятия :</a:t>
            </a:r>
          </a:p>
          <a:p>
            <a:r>
              <a:rPr lang="ru-RU">
                <a:latin typeface="Times New Roman" pitchFamily="18" charset="0"/>
              </a:rPr>
              <a:t>11.05 -16.10 .2015</a:t>
            </a:r>
          </a:p>
        </p:txBody>
      </p:sp>
      <p:sp>
        <p:nvSpPr>
          <p:cNvPr id="5128" name="Прямоугольник 6"/>
          <p:cNvSpPr>
            <a:spLocks noChangeArrowheads="1"/>
          </p:cNvSpPr>
          <p:nvPr/>
        </p:nvSpPr>
        <p:spPr bwMode="auto">
          <a:xfrm>
            <a:off x="2700338" y="333375"/>
            <a:ext cx="4130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alibri" pitchFamily="34" charset="0"/>
              </a:rPr>
              <a:t>Вводные</a:t>
            </a:r>
            <a:r>
              <a:rPr lang="ru-RU" b="1">
                <a:latin typeface="Calibri" pitchFamily="34" charset="0"/>
              </a:rPr>
              <a:t> данные :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d:\Мои документы\_Журнал_ШОУ-КУХНЯ\1_Сайт проект\Конкурс Event-Прорыв 2014\Фирменный стиль Event-Прорыв 2014\Лого\лого event прорыв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86688" y="188913"/>
            <a:ext cx="1357312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Прямоугольник 6"/>
          <p:cNvSpPr>
            <a:spLocks noChangeArrowheads="1"/>
          </p:cNvSpPr>
          <p:nvPr/>
        </p:nvSpPr>
        <p:spPr bwMode="auto">
          <a:xfrm>
            <a:off x="4572000" y="3333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Выполнение</a:t>
            </a:r>
            <a:r>
              <a:rPr lang="ru-RU">
                <a:latin typeface="Calibri" pitchFamily="34" charset="0"/>
              </a:rPr>
              <a:t>:</a:t>
            </a:r>
          </a:p>
        </p:txBody>
      </p:sp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179388" y="908050"/>
            <a:ext cx="8748712" cy="558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Уникальность данного проекта </a:t>
            </a:r>
            <a:r>
              <a:rPr lang="ru-RU" b="1"/>
              <a:t>в его целостностности</a:t>
            </a:r>
            <a:r>
              <a:rPr lang="ru-RU"/>
              <a:t>. В рамках одного </a:t>
            </a:r>
            <a:r>
              <a:rPr lang="ru-RU" b="1"/>
              <a:t>полуострова,</a:t>
            </a:r>
            <a:r>
              <a:rPr lang="ru-RU"/>
              <a:t> </a:t>
            </a:r>
            <a:r>
              <a:rPr lang="ru-RU" b="1"/>
              <a:t>одной командой профессионалов</a:t>
            </a:r>
            <a:r>
              <a:rPr lang="ru-RU"/>
              <a:t> были реализованы все этапы свадебной истории от предложения руки до свадебного путешествия.</a:t>
            </a:r>
          </a:p>
          <a:p>
            <a:r>
              <a:rPr lang="ru-RU" b="1"/>
              <a:t>                          1 мая 2015г.</a:t>
            </a:r>
            <a:r>
              <a:rPr lang="ru-RU"/>
              <a:t> </a:t>
            </a:r>
            <a:r>
              <a:rPr lang="ru-RU" b="1"/>
              <a:t>Предложение руки.</a:t>
            </a:r>
            <a:endParaRPr lang="ru-RU"/>
          </a:p>
          <a:p>
            <a:r>
              <a:rPr lang="ru-RU"/>
              <a:t>Для невесты были организованы 5 сюрпризов, </a:t>
            </a:r>
          </a:p>
          <a:p>
            <a:r>
              <a:rPr lang="ru-RU"/>
              <a:t>которые происходили с ней в течение дня в разных локациях Ялты. Сценарий каждого сюрприза и его содержание разрабатывались исходя из увлечений невесты.</a:t>
            </a:r>
          </a:p>
          <a:p>
            <a:r>
              <a:rPr lang="ru-RU" b="1"/>
              <a:t>«Художник».</a:t>
            </a:r>
            <a:endParaRPr lang="ru-RU"/>
          </a:p>
          <a:p>
            <a:r>
              <a:rPr lang="ru-RU"/>
              <a:t>Локация: набережная г. Ялта.</a:t>
            </a:r>
          </a:p>
          <a:p>
            <a:r>
              <a:rPr lang="ru-RU"/>
              <a:t>Описание: Проходя мимо вернисажа уличных художников, невеста обратила внимание на работы одного из мастеров, потому что в качестве примера портрета, она увидела себя. Разумеется, художник подарил невесте ее портрет </a:t>
            </a:r>
          </a:p>
          <a:p>
            <a:r>
              <a:rPr lang="ru-RU" b="1"/>
              <a:t>«Гадалка».</a:t>
            </a:r>
            <a:endParaRPr lang="ru-RU"/>
          </a:p>
          <a:p>
            <a:r>
              <a:rPr lang="ru-RU"/>
              <a:t>Локация: набережная г.Ялта</a:t>
            </a:r>
          </a:p>
          <a:p>
            <a:r>
              <a:rPr lang="ru-RU"/>
              <a:t>Зная, что невеста верит в экстрасенсорику, была организована ее «случайная» встреча с прохожей, которая, якобы, почувствовала сильную светлую энергетику невесты и поэтому подошла к ней поговорить. Конечно, это была профессиональная актриса со специально подготовленным текстом.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5" descr="d:\Мои документы\_Журнал_ШОУ-КУХНЯ\1_Сайт проект\Конкурс Event-Прорыв 2014\Фирменный стиль Event-Прорыв 2014\Лого\лого event прорыв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214313"/>
            <a:ext cx="1357313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Прямоугольник 6"/>
          <p:cNvSpPr>
            <a:spLocks noChangeArrowheads="1"/>
          </p:cNvSpPr>
          <p:nvPr/>
        </p:nvSpPr>
        <p:spPr bwMode="auto">
          <a:xfrm>
            <a:off x="4572000" y="3333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Выполнение</a:t>
            </a:r>
            <a:r>
              <a:rPr lang="ru-RU">
                <a:latin typeface="Calibri" pitchFamily="34" charset="0"/>
              </a:rPr>
              <a:t>:</a:t>
            </a:r>
          </a:p>
        </p:txBody>
      </p:sp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323850" y="1125538"/>
            <a:ext cx="8496300" cy="327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b="1"/>
              <a:t>«Уличные музыканты»</a:t>
            </a:r>
            <a:endParaRPr lang="ru-RU" sz="1600"/>
          </a:p>
          <a:p>
            <a:r>
              <a:rPr lang="ru-RU" sz="1600"/>
              <a:t>Локация: Приморский парк г. Ялта</a:t>
            </a:r>
          </a:p>
          <a:p>
            <a:r>
              <a:rPr lang="ru-RU" sz="1600"/>
              <a:t>Мюзиклы - одно из увлечений невесты, поэтому один из сюрпризов был музыкальный. Выбрали композицию из любимого мюзикла «Сколько стоит любовь» не случайно, потому что именно эту песню невеста мечтает записать дуэтом с женихом на студии. </a:t>
            </a:r>
          </a:p>
          <a:p>
            <a:r>
              <a:rPr lang="ru-RU" sz="1600"/>
              <a:t>Гуляя по Приморскому парку, невеста услышала, как один из уличных музыкантов исполняет данную композицию. Это вызвало удивление, восторг и радость. </a:t>
            </a:r>
          </a:p>
          <a:p>
            <a:r>
              <a:rPr lang="ru-RU" sz="1600" b="1"/>
              <a:t>«Дети и цветы»</a:t>
            </a:r>
            <a:endParaRPr lang="ru-RU" sz="1600"/>
          </a:p>
          <a:p>
            <a:r>
              <a:rPr lang="ru-RU" sz="1600"/>
              <a:t>Локация: Парк Айвазовского (Партенит)</a:t>
            </a:r>
          </a:p>
          <a:p>
            <a:r>
              <a:rPr lang="ru-RU" sz="1600"/>
              <a:t>Жених и невеста приехали на экскурсию в парк, где невесту ожидал очередной сюрприз. Неожиданно к ней подошел маленький мальчик и вручил цветок со словами: «Тётенька, вы такая красивая». Далее тоже самое сделала маленькая девочка, затем главные герои отправились на экскурсию. </a:t>
            </a:r>
          </a:p>
        </p:txBody>
      </p:sp>
      <p:pic>
        <p:nvPicPr>
          <p:cNvPr id="27657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4437063"/>
            <a:ext cx="2663825" cy="177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658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575" y="4437063"/>
            <a:ext cx="2663825" cy="177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660" name="Picture 1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1863" y="4437063"/>
            <a:ext cx="2663825" cy="177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5" descr="d:\Мои документы\_Журнал_ШОУ-КУХНЯ\1_Сайт проект\Конкурс Event-Прорыв 2014\Фирменный стиль Event-Прорыв 2014\Лого\лого event прорыв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214313"/>
            <a:ext cx="1357313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Прямоугольник 6"/>
          <p:cNvSpPr>
            <a:spLocks noChangeArrowheads="1"/>
          </p:cNvSpPr>
          <p:nvPr/>
        </p:nvSpPr>
        <p:spPr bwMode="auto">
          <a:xfrm>
            <a:off x="4572000" y="3333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Выполнение</a:t>
            </a:r>
            <a:r>
              <a:rPr lang="ru-RU">
                <a:latin typeface="Calibri" pitchFamily="34" charset="0"/>
              </a:rPr>
              <a:t>:</a:t>
            </a:r>
          </a:p>
        </p:txBody>
      </p:sp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323850" y="1125538"/>
            <a:ext cx="8496300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b="1"/>
              <a:t>«</a:t>
            </a:r>
            <a:r>
              <a:rPr lang="ru-RU" b="1"/>
              <a:t>Танго флешмоб»</a:t>
            </a:r>
          </a:p>
          <a:p>
            <a:r>
              <a:rPr lang="ru-RU"/>
              <a:t>Локация: Массандровский пляж, кафе Вангог</a:t>
            </a:r>
          </a:p>
          <a:p>
            <a:r>
              <a:rPr lang="ru-RU"/>
              <a:t>Невеста шесть лет занимается аргентинским танго, поэтому в качестве кульминационного сюрприза был подготовлен флешмоб в ресторане. В определенный момент заиграла музыка и посетители ресторана поднялись со своих мест и начали танцевать танго. </a:t>
            </a:r>
          </a:p>
          <a:p>
            <a:r>
              <a:rPr lang="ru-RU"/>
              <a:t>Когда танец закончился, появился жених, зазвучала их  любимая песня, он пригласил ее на медленный танец и сделал предложение. </a:t>
            </a:r>
          </a:p>
        </p:txBody>
      </p:sp>
      <p:pic>
        <p:nvPicPr>
          <p:cNvPr id="33800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3716338"/>
            <a:ext cx="2736850" cy="182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801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2138" y="3644900"/>
            <a:ext cx="2663825" cy="177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802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1863" y="3644900"/>
            <a:ext cx="2665412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5" descr="d:\Мои документы\_Журнал_ШОУ-КУХНЯ\1_Сайт проект\Конкурс Event-Прорыв 2014\Фирменный стиль Event-Прорыв 2014\Лого\лого event прорыв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214313"/>
            <a:ext cx="1357313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Прямоугольник 6"/>
          <p:cNvSpPr>
            <a:spLocks noChangeArrowheads="1"/>
          </p:cNvSpPr>
          <p:nvPr/>
        </p:nvSpPr>
        <p:spPr bwMode="auto">
          <a:xfrm>
            <a:off x="4572000" y="3333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Выполнение</a:t>
            </a:r>
            <a:r>
              <a:rPr lang="ru-RU">
                <a:latin typeface="Calibri" pitchFamily="34" charset="0"/>
              </a:rPr>
              <a:t>:</a:t>
            </a:r>
          </a:p>
        </p:txBody>
      </p:sp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179388" y="981075"/>
            <a:ext cx="5761037" cy="585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Times New Roman" pitchFamily="18" charset="0"/>
              </a:rPr>
              <a:t>13 октября 2015 года</a:t>
            </a:r>
          </a:p>
          <a:p>
            <a:r>
              <a:rPr lang="ru-RU" b="1">
                <a:latin typeface="Times New Roman" pitchFamily="18" charset="0"/>
              </a:rPr>
              <a:t>Утро Невесты</a:t>
            </a:r>
            <a:endParaRPr lang="ru-RU">
              <a:latin typeface="Times New Roman" pitchFamily="18" charset="0"/>
            </a:endParaRPr>
          </a:p>
          <a:p>
            <a:r>
              <a:rPr lang="ru-RU">
                <a:latin typeface="Times New Roman" pitchFamily="18" charset="0"/>
              </a:rPr>
              <a:t>Локация: Массандровский дворец императора Александра III (Большая Ялта, Верхняя Массандра)</a:t>
            </a:r>
          </a:p>
          <a:p>
            <a:r>
              <a:rPr lang="ru-RU">
                <a:latin typeface="Times New Roman" pitchFamily="18" charset="0"/>
              </a:rPr>
              <a:t>Невеста всегда мечтала почувствовать себя настоящей принцессой. Воображение часто рисовало ей легкую, воздушную, сказочную историю. Начинается эта история во сне, и главная героиня не сразу понимает, что сон постепенно становится волшебной реальностью.</a:t>
            </a:r>
          </a:p>
          <a:p>
            <a:r>
              <a:rPr lang="ru-RU">
                <a:latin typeface="Times New Roman" pitchFamily="18" charset="0"/>
              </a:rPr>
              <a:t>В качестве локации был выбран Массандровский дворец императора Александра III, как наиболее подходящий по архитектуре (строительством занимался Французский архитектор, поэтому дворец получился с лёгким флёром Прованса), местоположению (Музей-Дворец располагается в горной местности со своим особенным воздухом, возвышаясь над чёрным морем и ближе к облакам), стилю (дворец и прилегающий к нему парк, комплекс в целом очень компактный, можно сказать "уютный") и, когда невеста впервые увидела дворец, первое, что она сказала: "Вот здесь мне бы хотелось жить..."</a:t>
            </a:r>
          </a:p>
        </p:txBody>
      </p:sp>
      <p:pic>
        <p:nvPicPr>
          <p:cNvPr id="30730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425" y="1196975"/>
            <a:ext cx="2952750" cy="209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31" name="Picture 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1863" y="3716338"/>
            <a:ext cx="295275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 descr="d:\Мои документы\_Журнал_ШОУ-КУХНЯ\1_Сайт проект\Конкурс Event-Прорыв 2014\Фирменный стиль Event-Прорыв 2014\Лого\лого event прорыв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214313"/>
            <a:ext cx="1357313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Прямоугольник 6"/>
          <p:cNvSpPr>
            <a:spLocks noChangeArrowheads="1"/>
          </p:cNvSpPr>
          <p:nvPr/>
        </p:nvSpPr>
        <p:spPr bwMode="auto">
          <a:xfrm>
            <a:off x="4572000" y="3333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Выполнение</a:t>
            </a:r>
            <a:r>
              <a:rPr lang="ru-RU">
                <a:latin typeface="Calibri" pitchFamily="34" charset="0"/>
              </a:rPr>
              <a:t>:</a:t>
            </a:r>
          </a:p>
        </p:txBody>
      </p:sp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179388" y="1125538"/>
            <a:ext cx="5761037" cy="311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Times New Roman" pitchFamily="18" charset="0"/>
              </a:rPr>
              <a:t>На территории, прилегающего к Массандровскому дворцу парка, была выбрана оптимальная площадка, на которой была создана настоящая спальня принцессы, со всеми необходимыми атрибутами - туалетный столик, пуфы, колонны, воздушные, белоснежные полотна ткани, кровать, аксессуары, свечи. По сюжету, невеста во сне видит свою сказку, свою мечту и постепенно понимает, что дворец, горы, сползающие по ним облака, море и даже конная прогулка это всё с ней происходит на самом деле. Её мечта осуществилась, её сказка стала реальностью </a:t>
            </a:r>
          </a:p>
        </p:txBody>
      </p:sp>
      <p:pic>
        <p:nvPicPr>
          <p:cNvPr id="34823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325" y="765175"/>
            <a:ext cx="1787525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824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325" y="3644900"/>
            <a:ext cx="1871663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825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4438" y="4365625"/>
            <a:ext cx="3397250" cy="226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5" descr="d:\Мои документы\_Журнал_ШОУ-КУХНЯ\1_Сайт проект\Конкурс Event-Прорыв 2014\Фирменный стиль Event-Прорыв 2014\Лого\лого event прорыв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214313"/>
            <a:ext cx="1357313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Прямоугольник 6"/>
          <p:cNvSpPr>
            <a:spLocks noChangeArrowheads="1"/>
          </p:cNvSpPr>
          <p:nvPr/>
        </p:nvSpPr>
        <p:spPr bwMode="auto">
          <a:xfrm>
            <a:off x="4572000" y="3333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Выполнение</a:t>
            </a:r>
            <a:r>
              <a:rPr lang="ru-RU">
                <a:latin typeface="Calibri" pitchFamily="34" charset="0"/>
              </a:rPr>
              <a:t>:</a:t>
            </a:r>
          </a:p>
        </p:txBody>
      </p:sp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395288" y="1268413"/>
            <a:ext cx="5761037" cy="421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Times New Roman" pitchFamily="18" charset="0"/>
              </a:rPr>
              <a:t>15 октября 2015 года</a:t>
            </a:r>
          </a:p>
          <a:p>
            <a:r>
              <a:rPr lang="ru-RU" b="1">
                <a:latin typeface="Times New Roman" pitchFamily="18" charset="0"/>
              </a:rPr>
              <a:t>Сборы Жениха. Церемония Регистрации</a:t>
            </a:r>
            <a:endParaRPr lang="ru-RU">
              <a:latin typeface="Times New Roman" pitchFamily="18" charset="0"/>
            </a:endParaRPr>
          </a:p>
          <a:p>
            <a:r>
              <a:rPr lang="ru-RU">
                <a:latin typeface="Times New Roman" pitchFamily="18" charset="0"/>
              </a:rPr>
              <a:t>Локация: Воронцовский дворец (Крым, Алупка)</a:t>
            </a:r>
          </a:p>
          <a:p>
            <a:r>
              <a:rPr lang="ru-RU">
                <a:latin typeface="Times New Roman" pitchFamily="18" charset="0"/>
              </a:rPr>
              <a:t>Герой сюжета - серьёзный, вдумчивый молодой мужчина, с достаточно консервативными взглядами. Были подобраны идеальные для сборов жениха локации - кабинет Графа Воронцова и Китайский кабинет. Интерьеры этих кабинетов, почти полностью, сохранили свою первоначальную отделку. Каждая из комнат индивидуальна, и имеет только ей присущий колорит, что отражается в названии, например, Китайского кабинета. Кроме того, окна кабинета Графа Воронцова выходят в Алупкинский парк, а из Китайского кабинета открывается вид на Чёрное море. </a:t>
            </a:r>
          </a:p>
          <a:p>
            <a:r>
              <a:rPr lang="ru-RU">
                <a:latin typeface="Times New Roman" pitchFamily="18" charset="0"/>
              </a:rPr>
              <a:t>дворца. </a:t>
            </a:r>
          </a:p>
        </p:txBody>
      </p:sp>
      <p:pic>
        <p:nvPicPr>
          <p:cNvPr id="35847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325" y="3068638"/>
            <a:ext cx="2808288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5848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025" y="260350"/>
            <a:ext cx="1803400" cy="266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5" descr="d:\Мои документы\_Журнал_ШОУ-КУХНЯ\1_Сайт проект\Конкурс Event-Прорыв 2014\Фирменный стиль Event-Прорыв 2014\Лого\лого event прорыв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357313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Прямоугольник 6"/>
          <p:cNvSpPr>
            <a:spLocks noChangeArrowheads="1"/>
          </p:cNvSpPr>
          <p:nvPr/>
        </p:nvSpPr>
        <p:spPr bwMode="auto">
          <a:xfrm>
            <a:off x="4572000" y="3333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Выполнение</a:t>
            </a:r>
            <a:r>
              <a:rPr lang="ru-RU">
                <a:latin typeface="Calibri" pitchFamily="34" charset="0"/>
              </a:rPr>
              <a:t>:</a:t>
            </a:r>
          </a:p>
        </p:txBody>
      </p:sp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323850" y="908050"/>
            <a:ext cx="6048375" cy="558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Times New Roman" pitchFamily="18" charset="0"/>
              </a:rPr>
              <a:t>Для ключевого момента проекта была подобрана площадка, позволяющая отразить всю сказочную красоту Крыма - Южная терраса Воронцовского дворца в Алупке. В качестве декораций - дворец, над ним возвышается величественная гора Ай-Петри, с которой стекают белой «рекой» облака прямо в море, бескрайние просторы которого развернулись перед женихом и невестой. </a:t>
            </a:r>
          </a:p>
          <a:p>
            <a:r>
              <a:rPr lang="ru-RU">
                <a:latin typeface="Times New Roman" pitchFamily="18" charset="0"/>
              </a:rPr>
              <a:t>В рамках церемонии, молодыми были произнесены особенные слова, которые они готовили для этого исключительного момента, а завершилось таинство медленным танцем жениха и невесты под сводами дворца. </a:t>
            </a:r>
          </a:p>
          <a:p>
            <a:r>
              <a:rPr lang="ru-RU">
                <a:latin typeface="Times New Roman" pitchFamily="18" charset="0"/>
              </a:rPr>
              <a:t>После церемонии регистрации молодожены отправились на фото/видео сет. Шедевр садово-паркового искусства — Алупкинский парк. Его создатель — садовник-ботаник Карл Антонович Кебах (1799—1851) - занимался планировкой и посадками растений в парке более четверти века. Территория, в общей сложности, составляет 361 913 м². Чтобы гости в этот момент не скучали, для них была организована индивидуальная экскурсия по Воронцовскому дворцу.</a:t>
            </a:r>
          </a:p>
        </p:txBody>
      </p:sp>
      <p:pic>
        <p:nvPicPr>
          <p:cNvPr id="36871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788" y="549275"/>
            <a:ext cx="2432050" cy="162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872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025" y="2276475"/>
            <a:ext cx="1676400" cy="251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873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788" y="4918075"/>
            <a:ext cx="2432050" cy="162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5" descr="d:\Мои документы\_Журнал_ШОУ-КУХНЯ\1_Сайт проект\Конкурс Event-Прорыв 2014\Фирменный стиль Event-Прорыв 2014\Лого\лого event прорыв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214313"/>
            <a:ext cx="1357313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Прямоугольник 6"/>
          <p:cNvSpPr>
            <a:spLocks noChangeArrowheads="1"/>
          </p:cNvSpPr>
          <p:nvPr/>
        </p:nvSpPr>
        <p:spPr bwMode="auto">
          <a:xfrm>
            <a:off x="4572000" y="3333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Выполнение</a:t>
            </a:r>
            <a:r>
              <a:rPr lang="ru-RU">
                <a:latin typeface="Calibri" pitchFamily="34" charset="0"/>
              </a:rPr>
              <a:t>:</a:t>
            </a:r>
          </a:p>
        </p:txBody>
      </p:sp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755650" y="1052513"/>
            <a:ext cx="7993063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Times New Roman" pitchFamily="18" charset="0"/>
              </a:rPr>
              <a:t>15 октября. Праздничный ужин</a:t>
            </a:r>
            <a:endParaRPr lang="ru-RU">
              <a:latin typeface="Times New Roman" pitchFamily="18" charset="0"/>
            </a:endParaRPr>
          </a:p>
          <a:p>
            <a:r>
              <a:rPr lang="ru-RU">
                <a:latin typeface="Times New Roman" pitchFamily="18" charset="0"/>
              </a:rPr>
              <a:t>Локация: Thyssen House (Крым, Гурзуф)</a:t>
            </a:r>
          </a:p>
          <a:p>
            <a:r>
              <a:rPr lang="ru-RU">
                <a:latin typeface="Times New Roman" pitchFamily="18" charset="0"/>
              </a:rPr>
              <a:t>Для ужина была выбрана площадка, которая, с одной стороны, в полной мере поддерживает общую концепцию проекта - красота Южного берега Крыма, горы, море, дворцы, сказка, а с другой стороны фантастически удобна, потому как является, в том числе, гостиницей, и гости, после ужина могут остаться на ночь, избегая утомительного трансфера до отеля. Кроме того, площадка бронируется исключительно под один конкретный проект, что исключает нахождение на территории гостиного дома посторонних.</a:t>
            </a:r>
          </a:p>
          <a:p>
            <a:r>
              <a:rPr lang="ru-RU">
                <a:latin typeface="Times New Roman" pitchFamily="18" charset="0"/>
              </a:rPr>
              <a:t>Уютная веранда с видом на море, у подножья горы Медведь, выдержанный фирменный стиль всего проекта в декоре, флористике, световом оформлении, сервировке - всё являлось логичным продолжением этой Крымской сказки.</a:t>
            </a:r>
          </a:p>
        </p:txBody>
      </p:sp>
      <p:pic>
        <p:nvPicPr>
          <p:cNvPr id="39944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6013" y="4508500"/>
            <a:ext cx="2881312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9945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0200" y="4508500"/>
            <a:ext cx="1408113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9946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525" y="4508500"/>
            <a:ext cx="3132138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5" descr="d:\Мои документы\_Журнал_ШОУ-КУХНЯ\1_Сайт проект\Конкурс Event-Прорыв 2014\Фирменный стиль Event-Прорыв 2014\Лого\лого event прорыв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214313"/>
            <a:ext cx="1357313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7" name="Прямоугольник 6"/>
          <p:cNvSpPr>
            <a:spLocks noChangeArrowheads="1"/>
          </p:cNvSpPr>
          <p:nvPr/>
        </p:nvSpPr>
        <p:spPr bwMode="auto">
          <a:xfrm>
            <a:off x="4572000" y="3333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Выполнение</a:t>
            </a:r>
            <a:r>
              <a:rPr lang="ru-RU">
                <a:latin typeface="Calibri" pitchFamily="34" charset="0"/>
              </a:rPr>
              <a:t>:</a:t>
            </a:r>
          </a:p>
        </p:txBody>
      </p:sp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755650" y="1052513"/>
            <a:ext cx="7993063" cy="311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Стоит отметить, что специально для проекта был разработан фамильный герб новоиспеченной семьи. Этот герб использовался в оформлении, например, был вышит на каждой тканевой салфетке гостей. </a:t>
            </a:r>
          </a:p>
          <a:p>
            <a:r>
              <a:rPr lang="ru-RU"/>
              <a:t>Уютный, семейный ужин с искренними пожеланиями и поздравлениями, медленным танцем молодых и сюрпризами от гостей перерос в шумную вечеринку, открывал которую музыкальный подарок от невесты. Копирайтер, по заданным невестой тезисам, написал речитатив посвященный жениху, композитор подобрал музыку, добавил аудио-эффектов, таким образом, по сути, получилось музыкальное попурри. Такого шоу кейса жених не ожидал и был приятно удивлен. </a:t>
            </a:r>
          </a:p>
        </p:txBody>
      </p:sp>
      <p:pic>
        <p:nvPicPr>
          <p:cNvPr id="41992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713" y="4581525"/>
            <a:ext cx="2735262" cy="181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993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363" y="4581525"/>
            <a:ext cx="2665412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5" descr="d:\Мои документы\_Журнал_ШОУ-КУХНЯ\1_Сайт проект\Конкурс Event-Прорыв 2014\Фирменный стиль Event-Прорыв 2014\Лого\лого event прорыв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357313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Прямоугольник 6"/>
          <p:cNvSpPr>
            <a:spLocks noChangeArrowheads="1"/>
          </p:cNvSpPr>
          <p:nvPr/>
        </p:nvSpPr>
        <p:spPr bwMode="auto">
          <a:xfrm>
            <a:off x="4572000" y="3333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Выполнение</a:t>
            </a:r>
            <a:r>
              <a:rPr lang="ru-RU">
                <a:latin typeface="Calibri" pitchFamily="34" charset="0"/>
              </a:rPr>
              <a:t>:</a:t>
            </a:r>
          </a:p>
        </p:txBody>
      </p:sp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179388" y="1196975"/>
            <a:ext cx="6048375" cy="448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16-18  октября 2015г. Свадебное путешествие </a:t>
            </a:r>
          </a:p>
          <a:p>
            <a:r>
              <a:rPr lang="ru-RU" b="1"/>
              <a:t>Маршрут:</a:t>
            </a:r>
            <a:r>
              <a:rPr lang="ru-RU"/>
              <a:t> </a:t>
            </a:r>
            <a:r>
              <a:rPr lang="ru-RU" b="1"/>
              <a:t>Ялта — Севастополь - Симферополь </a:t>
            </a:r>
            <a:endParaRPr lang="ru-RU"/>
          </a:p>
          <a:p>
            <a:r>
              <a:rPr lang="ru-RU"/>
              <a:t>Аутентичным продолжением этого целостного проекта стало свадебное путешествие молодых. Хотелось сохранить лейтмотив сказки, действие которой разворачивается у моря, под присмотром гор, и поэтому выбор места был очевиден — конечно, это Крым! Маршрут был заранее и подробно спланирован. На кабриолете, среди облаков началось это путешествие. Музеи, храмы, памятники природы и даже винные погреба — программа была чрезвычайно разнообразна, неизменным оставалось чувство абсолютного восторга, что касалось не только главных героев... Каждый, кто прикоснулся к этой истории, понимал, чувствовал - «Это МОЯ сказка».</a:t>
            </a:r>
          </a:p>
          <a:p>
            <a:r>
              <a:rPr lang="ru-RU"/>
              <a:t>	</a:t>
            </a:r>
          </a:p>
        </p:txBody>
      </p:sp>
      <p:pic>
        <p:nvPicPr>
          <p:cNvPr id="38920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7763" y="1052513"/>
            <a:ext cx="273685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8921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788" y="2924175"/>
            <a:ext cx="2592387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8922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788" y="4868863"/>
            <a:ext cx="2592387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 descr="d:\Мои документы\_Журнал_ШОУ-КУХНЯ\1_Сайт проект\Конкурс Event-Прорыв 2014\Фирменный стиль Event-Прорыв 2014\Лого\лого event прорыв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214313"/>
            <a:ext cx="1357313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Прямоугольник 6"/>
          <p:cNvSpPr>
            <a:spLocks noChangeArrowheads="1"/>
          </p:cNvSpPr>
          <p:nvPr/>
        </p:nvSpPr>
        <p:spPr bwMode="auto">
          <a:xfrm>
            <a:off x="4572000" y="3333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Отчеты</a:t>
            </a:r>
            <a:r>
              <a:rPr lang="en-US" b="1">
                <a:latin typeface="Calibri" pitchFamily="34" charset="0"/>
              </a:rPr>
              <a:t>:</a:t>
            </a:r>
            <a:endParaRPr lang="ru-RU">
              <a:latin typeface="Calibri" pitchFamily="34" charset="0"/>
            </a:endParaRPr>
          </a:p>
        </p:txBody>
      </p:sp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323850" y="1125538"/>
            <a:ext cx="8496300" cy="201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Более полное представление о проекте продемонстрируют</a:t>
            </a:r>
          </a:p>
          <a:p>
            <a:pPr>
              <a:buFontTx/>
              <a:buChar char="-"/>
            </a:pPr>
            <a:r>
              <a:rPr lang="ru-RU"/>
              <a:t> видео </a:t>
            </a:r>
            <a:r>
              <a:rPr lang="en-US"/>
              <a:t>backstage</a:t>
            </a:r>
            <a:endParaRPr lang="ru-RU"/>
          </a:p>
          <a:p>
            <a:r>
              <a:rPr lang="ru-RU">
                <a:hlinkClick r:id="rId3"/>
              </a:rPr>
              <a:t>https://yadi.sk/d/R2WVaKpqpCPe4</a:t>
            </a:r>
            <a:endParaRPr lang="ru-RU"/>
          </a:p>
          <a:p>
            <a:endParaRPr lang="ru-RU"/>
          </a:p>
          <a:p>
            <a:pPr>
              <a:buFontTx/>
              <a:buChar char="-"/>
            </a:pPr>
            <a:r>
              <a:rPr lang="ru-RU"/>
              <a:t>Фотографии с проекта</a:t>
            </a:r>
          </a:p>
          <a:p>
            <a:r>
              <a:rPr lang="ru-RU">
                <a:hlinkClick r:id="rId4"/>
              </a:rPr>
              <a:t>https://cloud.mail.ru/public/6G8t/yEob5tLbP</a:t>
            </a:r>
            <a:endParaRPr lang="ru-RU"/>
          </a:p>
          <a:p>
            <a:endParaRPr lang="ru-RU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smtClean="0"/>
              <a:t>Информация для жюри конкурса </a:t>
            </a:r>
            <a:r>
              <a:rPr lang="en-US" sz="2000" b="1" smtClean="0"/>
              <a:t>Event-</a:t>
            </a:r>
            <a:r>
              <a:rPr lang="ru-RU" sz="2000" b="1" smtClean="0"/>
              <a:t>Прорыв</a:t>
            </a:r>
            <a:endParaRPr lang="ru-RU" sz="2000" b="1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en-US" b="1" smtClean="0">
                <a:solidFill>
                  <a:srgbClr val="FF0000"/>
                </a:solidFill>
              </a:rPr>
              <a:t>E3</a:t>
            </a:r>
            <a:r>
              <a:rPr lang="ru-RU" b="1" smtClean="0">
                <a:solidFill>
                  <a:srgbClr val="FF0000"/>
                </a:solidFill>
              </a:rPr>
              <a:t>  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660</TotalTime>
  <Words>1548</Words>
  <Application>Microsoft Office PowerPoint</Application>
  <PresentationFormat>Экран (4:3)</PresentationFormat>
  <Paragraphs>95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Arial</vt:lpstr>
      <vt:lpstr>Calibri</vt:lpstr>
      <vt:lpstr>Times New Roman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Дмитрий</dc:creator>
  <cp:lastModifiedBy>Сергей</cp:lastModifiedBy>
  <cp:revision>52</cp:revision>
  <dcterms:modified xsi:type="dcterms:W3CDTF">2016-02-28T18:16:56Z</dcterms:modified>
</cp:coreProperties>
</file>