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9" r:id="rId3"/>
    <p:sldId id="290" r:id="rId4"/>
    <p:sldId id="280" r:id="rId5"/>
    <p:sldId id="292" r:id="rId6"/>
    <p:sldId id="283" r:id="rId7"/>
    <p:sldId id="284" r:id="rId8"/>
    <p:sldId id="285" r:id="rId9"/>
    <p:sldId id="289" r:id="rId10"/>
    <p:sldId id="286" r:id="rId11"/>
    <p:sldId id="287" r:id="rId12"/>
    <p:sldId id="288" r:id="rId13"/>
    <p:sldId id="29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800000"/>
    <a:srgbClr val="3A0000"/>
    <a:srgbClr val="5C2C04"/>
    <a:srgbClr val="B65930"/>
    <a:srgbClr val="111111"/>
    <a:srgbClr val="963126"/>
    <a:srgbClr val="F57B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9667" autoAdjust="0"/>
  </p:normalViewPr>
  <p:slideViewPr>
    <p:cSldViewPr>
      <p:cViewPr varScale="1">
        <p:scale>
          <a:sx n="64" d="100"/>
          <a:sy n="64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C5EE61-1D7F-439F-B55D-BA974C79816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7BDFF8-B0D8-4FC2-B0F3-8E34D550C62E}">
      <dgm:prSet custT="1"/>
      <dgm:spPr>
        <a:solidFill>
          <a:srgbClr val="B65930"/>
        </a:solidFill>
        <a:ln>
          <a:solidFill>
            <a:srgbClr val="5C2C04"/>
          </a:solidFill>
        </a:ln>
      </dgm:spPr>
      <dgm:t>
        <a:bodyPr/>
        <a:lstStyle/>
        <a:p>
          <a:pPr rtl="0"/>
          <a:r>
            <a:rPr lang="ru-RU" sz="2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Доходы по итогам проведения мероприятия в общей сложности составили 668 385 руб.</a:t>
          </a:r>
          <a:endParaRPr lang="ru-RU" sz="23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59979B-F018-41FB-8FB3-1CEA7D9D3CAB}" type="parTrans" cxnId="{CAD5764F-ADB4-4123-ACC3-EA6AC067E4E0}">
      <dgm:prSet/>
      <dgm:spPr/>
      <dgm:t>
        <a:bodyPr/>
        <a:lstStyle/>
        <a:p>
          <a:endParaRPr lang="ru-RU"/>
        </a:p>
      </dgm:t>
    </dgm:pt>
    <dgm:pt modelId="{04792FE8-9F4B-4E7C-A6B2-20A09F260FC6}" type="sibTrans" cxnId="{CAD5764F-ADB4-4123-ACC3-EA6AC067E4E0}">
      <dgm:prSet/>
      <dgm:spPr/>
      <dgm:t>
        <a:bodyPr/>
        <a:lstStyle/>
        <a:p>
          <a:endParaRPr lang="ru-RU"/>
        </a:p>
      </dgm:t>
    </dgm:pt>
    <dgm:pt modelId="{9C564462-BBD6-4C43-AEB5-90DA21B8A470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algn="l" rtl="0"/>
          <a:r>
            <a:rPr lang="ru-RU" sz="2000" b="1" dirty="0" smtClean="0">
              <a:solidFill>
                <a:srgbClr val="800000"/>
              </a:solidFill>
            </a:rPr>
            <a:t>С 44 торговых точек собрано - 281 800  руб. </a:t>
          </a:r>
          <a:endParaRPr lang="ru-RU" sz="2000" dirty="0">
            <a:solidFill>
              <a:srgbClr val="800000"/>
            </a:solidFill>
          </a:endParaRPr>
        </a:p>
      </dgm:t>
    </dgm:pt>
    <dgm:pt modelId="{C223430E-1ABD-465A-87C4-1D98543EBE32}" type="parTrans" cxnId="{ABE70768-33DA-4B0E-8B10-A7F132170895}">
      <dgm:prSet/>
      <dgm:spPr/>
      <dgm:t>
        <a:bodyPr/>
        <a:lstStyle/>
        <a:p>
          <a:endParaRPr lang="ru-RU"/>
        </a:p>
      </dgm:t>
    </dgm:pt>
    <dgm:pt modelId="{C106ADE7-C036-4678-83CA-E8D93386971B}" type="sibTrans" cxnId="{ABE70768-33DA-4B0E-8B10-A7F132170895}">
      <dgm:prSet/>
      <dgm:spPr/>
      <dgm:t>
        <a:bodyPr/>
        <a:lstStyle/>
        <a:p>
          <a:endParaRPr lang="ru-RU"/>
        </a:p>
      </dgm:t>
    </dgm:pt>
    <dgm:pt modelId="{0B534214-B392-4A68-B585-46FBA46DD508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algn="l" rtl="0"/>
          <a:r>
            <a:rPr lang="ru-RU" sz="2000" b="1" dirty="0" smtClean="0">
              <a:solidFill>
                <a:srgbClr val="800000"/>
              </a:solidFill>
            </a:rPr>
            <a:t>Гости и посетители праздника принесли в кассу парка -  386 585 руб.</a:t>
          </a:r>
          <a:endParaRPr lang="ru-RU" sz="2000" dirty="0">
            <a:solidFill>
              <a:srgbClr val="800000"/>
            </a:solidFill>
          </a:endParaRPr>
        </a:p>
      </dgm:t>
    </dgm:pt>
    <dgm:pt modelId="{4B6E9ECB-35DA-470A-8908-C08207BA056C}" type="parTrans" cxnId="{9ACB2F05-328D-4855-B199-04A8860F0537}">
      <dgm:prSet/>
      <dgm:spPr/>
      <dgm:t>
        <a:bodyPr/>
        <a:lstStyle/>
        <a:p>
          <a:endParaRPr lang="ru-RU"/>
        </a:p>
      </dgm:t>
    </dgm:pt>
    <dgm:pt modelId="{7E8BE412-2C28-4852-BE11-FDB71BFA337F}" type="sibTrans" cxnId="{9ACB2F05-328D-4855-B199-04A8860F0537}">
      <dgm:prSet/>
      <dgm:spPr/>
      <dgm:t>
        <a:bodyPr/>
        <a:lstStyle/>
        <a:p>
          <a:endParaRPr lang="ru-RU"/>
        </a:p>
      </dgm:t>
    </dgm:pt>
    <dgm:pt modelId="{380E7190-7385-4D5F-8FD2-5D0CBF88CF3B}" type="pres">
      <dgm:prSet presAssocID="{43C5EE61-1D7F-439F-B55D-BA974C7981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14DBF4-BB07-4741-9EB7-FB0DD08C43D8}" type="pres">
      <dgm:prSet presAssocID="{FC7BDFF8-B0D8-4FC2-B0F3-8E34D550C62E}" presName="composite" presStyleCnt="0"/>
      <dgm:spPr/>
    </dgm:pt>
    <dgm:pt modelId="{5E80A134-2DE5-4C08-98B8-8653DA7565E3}" type="pres">
      <dgm:prSet presAssocID="{FC7BDFF8-B0D8-4FC2-B0F3-8E34D550C62E}" presName="parTx" presStyleLbl="alignNode1" presStyleIdx="0" presStyleCnt="1" custLinFactNeighborX="884" custLinFactNeighborY="-487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E23555-BB24-4E47-BBB9-39C948528337}" type="pres">
      <dgm:prSet presAssocID="{FC7BDFF8-B0D8-4FC2-B0F3-8E34D550C62E}" presName="desTx" presStyleLbl="alignAccFollowNode1" presStyleIdx="0" presStyleCnt="1" custLinFactNeighborX="1020" custLinFactNeighborY="17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6AE2A6-6F7A-4A91-8CB3-9A92E6AF67D5}" type="presOf" srcId="{43C5EE61-1D7F-439F-B55D-BA974C79816B}" destId="{380E7190-7385-4D5F-8FD2-5D0CBF88CF3B}" srcOrd="0" destOrd="0" presId="urn:microsoft.com/office/officeart/2005/8/layout/hList1"/>
    <dgm:cxn modelId="{3532F690-963E-451D-9AB4-968996D0C4DE}" type="presOf" srcId="{FC7BDFF8-B0D8-4FC2-B0F3-8E34D550C62E}" destId="{5E80A134-2DE5-4C08-98B8-8653DA7565E3}" srcOrd="0" destOrd="0" presId="urn:microsoft.com/office/officeart/2005/8/layout/hList1"/>
    <dgm:cxn modelId="{47195D5A-4CA4-46BD-9172-DEA2C728D00B}" type="presOf" srcId="{0B534214-B392-4A68-B585-46FBA46DD508}" destId="{32E23555-BB24-4E47-BBB9-39C948528337}" srcOrd="0" destOrd="1" presId="urn:microsoft.com/office/officeart/2005/8/layout/hList1"/>
    <dgm:cxn modelId="{F3C5283E-A9A1-42FE-8537-ACAB7AA0BB14}" type="presOf" srcId="{9C564462-BBD6-4C43-AEB5-90DA21B8A470}" destId="{32E23555-BB24-4E47-BBB9-39C948528337}" srcOrd="0" destOrd="0" presId="urn:microsoft.com/office/officeart/2005/8/layout/hList1"/>
    <dgm:cxn modelId="{CAD5764F-ADB4-4123-ACC3-EA6AC067E4E0}" srcId="{43C5EE61-1D7F-439F-B55D-BA974C79816B}" destId="{FC7BDFF8-B0D8-4FC2-B0F3-8E34D550C62E}" srcOrd="0" destOrd="0" parTransId="{CF59979B-F018-41FB-8FB3-1CEA7D9D3CAB}" sibTransId="{04792FE8-9F4B-4E7C-A6B2-20A09F260FC6}"/>
    <dgm:cxn modelId="{ABE70768-33DA-4B0E-8B10-A7F132170895}" srcId="{FC7BDFF8-B0D8-4FC2-B0F3-8E34D550C62E}" destId="{9C564462-BBD6-4C43-AEB5-90DA21B8A470}" srcOrd="0" destOrd="0" parTransId="{C223430E-1ABD-465A-87C4-1D98543EBE32}" sibTransId="{C106ADE7-C036-4678-83CA-E8D93386971B}"/>
    <dgm:cxn modelId="{9ACB2F05-328D-4855-B199-04A8860F0537}" srcId="{FC7BDFF8-B0D8-4FC2-B0F3-8E34D550C62E}" destId="{0B534214-B392-4A68-B585-46FBA46DD508}" srcOrd="1" destOrd="0" parTransId="{4B6E9ECB-35DA-470A-8908-C08207BA056C}" sibTransId="{7E8BE412-2C28-4852-BE11-FDB71BFA337F}"/>
    <dgm:cxn modelId="{4FDFAE8E-E1A3-4CE0-88F4-E8ADA985E0CB}" type="presParOf" srcId="{380E7190-7385-4D5F-8FD2-5D0CBF88CF3B}" destId="{7F14DBF4-BB07-4741-9EB7-FB0DD08C43D8}" srcOrd="0" destOrd="0" presId="urn:microsoft.com/office/officeart/2005/8/layout/hList1"/>
    <dgm:cxn modelId="{35663383-B16F-4C6B-B3D4-0354F1A3049A}" type="presParOf" srcId="{7F14DBF4-BB07-4741-9EB7-FB0DD08C43D8}" destId="{5E80A134-2DE5-4C08-98B8-8653DA7565E3}" srcOrd="0" destOrd="0" presId="urn:microsoft.com/office/officeart/2005/8/layout/hList1"/>
    <dgm:cxn modelId="{F99B9E07-0CC9-4290-8096-9C96626B5DD8}" type="presParOf" srcId="{7F14DBF4-BB07-4741-9EB7-FB0DD08C43D8}" destId="{32E23555-BB24-4E47-BBB9-39C94852833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80A134-2DE5-4C08-98B8-8653DA7565E3}">
      <dsp:nvSpPr>
        <dsp:cNvPr id="0" name=""/>
        <dsp:cNvSpPr/>
      </dsp:nvSpPr>
      <dsp:spPr>
        <a:xfrm>
          <a:off x="0" y="0"/>
          <a:ext cx="8065591" cy="835200"/>
        </a:xfrm>
        <a:prstGeom prst="rect">
          <a:avLst/>
        </a:prstGeom>
        <a:solidFill>
          <a:srgbClr val="B65930"/>
        </a:solidFill>
        <a:ln w="25400" cap="flat" cmpd="sng" algn="ctr">
          <a:solidFill>
            <a:srgbClr val="5C2C0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Доходы по итогам проведения мероприятия в общей сложности составили 668 385 руб.</a:t>
          </a:r>
          <a:endParaRPr lang="ru-RU" sz="23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8065591" cy="835200"/>
      </dsp:txXfrm>
    </dsp:sp>
    <dsp:sp modelId="{32E23555-BB24-4E47-BBB9-39C948528337}">
      <dsp:nvSpPr>
        <dsp:cNvPr id="0" name=""/>
        <dsp:cNvSpPr/>
      </dsp:nvSpPr>
      <dsp:spPr>
        <a:xfrm>
          <a:off x="0" y="843090"/>
          <a:ext cx="8065591" cy="1273680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rgbClr val="800000"/>
              </a:solidFill>
            </a:rPr>
            <a:t>С 44 торговых точек собрано - 281 800  руб. </a:t>
          </a:r>
          <a:endParaRPr lang="ru-RU" sz="2000" kern="1200" dirty="0">
            <a:solidFill>
              <a:srgbClr val="800000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rgbClr val="800000"/>
              </a:solidFill>
            </a:rPr>
            <a:t>Гости и посетители праздника принесли в кассу парка -  386 585 руб.</a:t>
          </a:r>
          <a:endParaRPr lang="ru-RU" sz="2000" kern="1200" dirty="0">
            <a:solidFill>
              <a:srgbClr val="800000"/>
            </a:solidFill>
          </a:endParaRPr>
        </a:p>
      </dsp:txBody>
      <dsp:txXfrm>
        <a:off x="0" y="843090"/>
        <a:ext cx="8065591" cy="1273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9B8C6-70FF-4354-B64D-F747CE3B4AE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6FCC3-FBEB-47BB-98BE-6B3A12282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57391-E836-4151-8295-59860BA6F7D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A3C3F-6E2B-4839-8BE0-5CF7F2ABCE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AC491-5FCD-465D-BDCD-8D42555EDC6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1C8BD-8FA0-464C-9FC5-1054E0A5DD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9224-204B-469D-B2E0-C283A999C58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EAEAA-E1BC-4628-8965-6C6D5F06CF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6638F-1C84-43C2-9306-B2F3E211BAF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01491-1395-4C04-95DF-FDE5FBC93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C38C0-2C46-4A45-B30A-6D6D315132B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5CEF3-DB3A-4254-84A5-0DB786F9A6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360AD-F562-46C3-850F-8B09CD6FA76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062C9-E679-453C-B87C-B3B2C84DA5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2A097-A60A-45E3-98CD-2F82F25BAE4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43CCD-3135-4605-91D5-5AE97436E8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50764-C5DB-4E6A-9D02-42787331303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2C364-13E5-40C2-AD53-075115D809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A851A-0B28-4113-BBF2-F228F1EC451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D404D-CE10-4335-B939-505B49A924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064F7-0197-4DBA-AB0A-03FFFE4EDB6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D3B81-28DC-4B69-BED4-946F6B0AE5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2B2267-A45B-42B1-83B7-3069065EFE3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A5B23F4-1124-4851-AB91-0A7730AFB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_____Microsoft_Office_Excel1.xls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gif"/><Relationship Id="rId7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2.jpeg"/><Relationship Id="rId10" Type="http://schemas.openxmlformats.org/officeDocument/2006/relationships/image" Target="../media/image16.jpeg"/><Relationship Id="rId4" Type="http://schemas.openxmlformats.org/officeDocument/2006/relationships/image" Target="../media/image11.jpe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2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3.jpeg"/><Relationship Id="rId16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5" Type="http://schemas.openxmlformats.org/officeDocument/2006/relationships/image" Target="../media/image28.jpe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:\Users\PC\Desktop\000415861_1-b17dcae5248391b23efae24dd934dff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" y="-7302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15888"/>
            <a:ext cx="1628775" cy="1511300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45274" y="1470245"/>
            <a:ext cx="8360237" cy="31239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</a:p>
          <a:p>
            <a:pPr algn="ctr">
              <a:defRPr/>
            </a:pPr>
            <a:r>
              <a:rPr lang="ru-RU" sz="37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«Лучшее массовое мероприятие»</a:t>
            </a:r>
          </a:p>
          <a:p>
            <a:pPr algn="ctr">
              <a:defRPr/>
            </a:pPr>
            <a:endParaRPr lang="en-US" sz="3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ru-RU" sz="3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3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Народный фольклорный праздник </a:t>
            </a:r>
          </a:p>
          <a:p>
            <a:pPr algn="ctr">
              <a:defRPr/>
            </a:pPr>
            <a:r>
              <a:rPr lang="ru-RU" sz="3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«Широкая Масленица»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9113" y="1319213"/>
            <a:ext cx="2932112" cy="6302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5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Номинация:</a:t>
            </a:r>
            <a:endParaRPr lang="ru-RU" sz="3500" dirty="0">
              <a:solidFill>
                <a:srgbClr val="8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29013" y="2924175"/>
            <a:ext cx="1992312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Проект:</a:t>
            </a:r>
            <a:endParaRPr lang="ru-RU" sz="36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6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трелка вправо 8"/>
          <p:cNvSpPr/>
          <p:nvPr/>
        </p:nvSpPr>
        <p:spPr>
          <a:xfrm>
            <a:off x="468313" y="1125538"/>
            <a:ext cx="2376487" cy="57467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Заказчик  </a:t>
            </a:r>
            <a:endParaRPr lang="ru-RU" sz="1600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468313" y="2924175"/>
            <a:ext cx="2376487" cy="576263"/>
          </a:xfrm>
          <a:prstGeom prst="rightArrow">
            <a:avLst/>
          </a:prstGeom>
          <a:solidFill>
            <a:srgbClr val="F57B1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Место проведения</a:t>
            </a:r>
            <a:endParaRPr lang="ru-RU" sz="16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468313" y="1700213"/>
            <a:ext cx="2376487" cy="576262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 мероприятия</a:t>
            </a:r>
            <a:endParaRPr lang="ru-RU" sz="1600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468313" y="2276475"/>
            <a:ext cx="2376487" cy="57626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Дата проведения</a:t>
            </a:r>
            <a:endParaRPr lang="ru-RU" sz="1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916238" y="1125538"/>
            <a:ext cx="5040312" cy="503237"/>
          </a:xfrm>
          <a:prstGeom prst="rect">
            <a:avLst/>
          </a:prstGeom>
          <a:solidFill>
            <a:srgbClr val="B65930"/>
          </a:solidFill>
          <a:ln w="50800" cap="sq" cmpd="tri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культуры города Пенза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916238" y="1773238"/>
            <a:ext cx="5040312" cy="504825"/>
          </a:xfrm>
          <a:prstGeom prst="rect">
            <a:avLst/>
          </a:prstGeom>
          <a:solidFill>
            <a:srgbClr val="B65930"/>
          </a:solidFill>
          <a:ln w="50800" cap="sq" cmpd="tri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Народное гуляние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916238" y="2349500"/>
            <a:ext cx="5040312" cy="503238"/>
          </a:xfrm>
          <a:prstGeom prst="rect">
            <a:avLst/>
          </a:prstGeom>
          <a:solidFill>
            <a:srgbClr val="B65930"/>
          </a:solidFill>
          <a:ln w="50800" cap="sq" cmpd="tri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февраля 2015 год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916238" y="2924175"/>
            <a:ext cx="5040312" cy="863600"/>
          </a:xfrm>
          <a:prstGeom prst="rect">
            <a:avLst/>
          </a:prstGeom>
          <a:solidFill>
            <a:srgbClr val="B65930"/>
          </a:solidFill>
          <a:ln w="50800" cap="sq" cmpd="tri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автономное учреждение «Центральный парк культуры и отдыха</a:t>
            </a:r>
          </a:p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им. В.Г. Белинского»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68313" y="4149725"/>
            <a:ext cx="7632700" cy="244792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Подрядчики исполнителя,  задействованные в реализации проекта: </a:t>
            </a:r>
            <a:endParaRPr lang="ru-RU" sz="1900" dirty="0">
              <a:solidFill>
                <a:srgbClr val="800000"/>
              </a:solidFill>
            </a:endParaRP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     - МАУ «ЦПКиО им. В.Г. Белинского»;</a:t>
            </a: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     - МБУ «Центр культуры и досуга» города Пенза;</a:t>
            </a: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     - Музыкальная компания «</a:t>
            </a:r>
            <a:r>
              <a:rPr lang="ru-RU" sz="1900" b="1" dirty="0" err="1">
                <a:solidFill>
                  <a:srgbClr val="800000"/>
                </a:solidFill>
              </a:rPr>
              <a:t>Хокенс</a:t>
            </a:r>
            <a:r>
              <a:rPr lang="ru-RU" sz="1900" b="1" dirty="0">
                <a:solidFill>
                  <a:srgbClr val="800000"/>
                </a:solidFill>
              </a:rPr>
              <a:t>»;</a:t>
            </a: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     - МБУ «Центр хореографического искусства», ансамбль «Вензеля»</a:t>
            </a: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     - ОАО междугородной и международной электрической </a:t>
            </a:r>
          </a:p>
          <a:p>
            <a:pPr>
              <a:defRPr/>
            </a:pPr>
            <a:r>
              <a:rPr lang="ru-RU" sz="1900" b="1" dirty="0">
                <a:solidFill>
                  <a:srgbClr val="800000"/>
                </a:solidFill>
              </a:rPr>
              <a:t>       связи «Ростелеком»  и др.</a:t>
            </a:r>
          </a:p>
          <a:p>
            <a:pPr>
              <a:defRPr/>
            </a:pPr>
            <a:endParaRPr lang="en-US" sz="800" b="1" dirty="0">
              <a:solidFill>
                <a:srgbClr val="800000"/>
              </a:solidFill>
            </a:endParaRPr>
          </a:p>
          <a:p>
            <a:pPr>
              <a:defRPr/>
            </a:pPr>
            <a:r>
              <a:rPr lang="ru-RU" sz="2300" b="1" dirty="0">
                <a:solidFill>
                  <a:srgbClr val="800000"/>
                </a:solidFill>
              </a:rPr>
              <a:t>В мероприятии приняло участие более 15 000 человек</a:t>
            </a:r>
            <a:endParaRPr lang="ru-RU" sz="2300" dirty="0">
              <a:solidFill>
                <a:srgbClr val="800000"/>
              </a:solidFill>
            </a:endParaRPr>
          </a:p>
          <a:p>
            <a:pPr>
              <a:defRPr/>
            </a:pPr>
            <a:endParaRPr lang="ru-RU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979613" y="333375"/>
            <a:ext cx="4968875" cy="358775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Вводные данные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7" descr="C:\Users\Admin\Desktop\фон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100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268538" y="260350"/>
            <a:ext cx="4535487" cy="431800"/>
          </a:xfrm>
          <a:prstGeom prst="rect">
            <a:avLst/>
          </a:prstGeom>
          <a:solidFill>
            <a:schemeClr val="bg1"/>
          </a:solidFill>
          <a:ln>
            <a:solidFill>
              <a:srgbClr val="5C2C0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800000"/>
                </a:solidFill>
              </a:rPr>
              <a:t>Цели и задачи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3563938" y="765175"/>
            <a:ext cx="1871662" cy="287338"/>
          </a:xfrm>
          <a:prstGeom prst="downArrow">
            <a:avLst/>
          </a:prstGeom>
          <a:solidFill>
            <a:schemeClr val="bg1"/>
          </a:solidFill>
          <a:ln>
            <a:solidFill>
              <a:srgbClr val="5C2C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3850" y="1268413"/>
            <a:ext cx="8424863" cy="16557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5C2C0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900" b="1" dirty="0">
                <a:solidFill>
                  <a:srgbClr val="002060"/>
                </a:solidFill>
              </a:rPr>
              <a:t>     </a:t>
            </a:r>
            <a:r>
              <a:rPr lang="ru-RU" sz="1900" b="1" dirty="0">
                <a:solidFill>
                  <a:srgbClr val="5C2C04"/>
                </a:solidFill>
              </a:rPr>
              <a:t>Возрождение и сохранение народных традиций, приобщение населения к самобытной народной культуре и фольклору, организация активного отдыха всех слоев населения, а также непосредственное привлечение посетителей и спонсоров, чтобы иметь возможность заработать средства для развития парка в зимний, так называемый «мёртвый сезон».</a:t>
            </a:r>
            <a:endParaRPr lang="ru-RU" sz="1900" dirty="0">
              <a:solidFill>
                <a:srgbClr val="5C2C04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438" y="2979738"/>
            <a:ext cx="8677275" cy="1062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100" b="1" dirty="0">
                <a:ln w="12700">
                  <a:noFill/>
                  <a:prstDash val="solid"/>
                </a:ln>
                <a:solidFill>
                  <a:srgbClr val="3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Финансирование праздника проходило за счёт городского бюджета, спонсорской помощи и средств учреждения</a:t>
            </a:r>
          </a:p>
          <a:p>
            <a:pPr algn="ctr">
              <a:defRPr/>
            </a:pPr>
            <a:r>
              <a:rPr lang="ru-RU" sz="2100" b="1" dirty="0">
                <a:ln w="12700">
                  <a:noFill/>
                  <a:prstDash val="solid"/>
                </a:ln>
                <a:solidFill>
                  <a:srgbClr val="3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от </a:t>
            </a:r>
            <a:r>
              <a:rPr lang="ru-RU" sz="2100" b="1" dirty="0">
                <a:ln w="12700">
                  <a:noFill/>
                  <a:prstDash val="solid"/>
                </a:ln>
                <a:solidFill>
                  <a:srgbClr val="3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иной </a:t>
            </a:r>
            <a:r>
              <a:rPr lang="ru-RU" sz="2100" b="1" dirty="0">
                <a:ln w="12700">
                  <a:noFill/>
                  <a:prstDash val="solid"/>
                </a:ln>
                <a:solidFill>
                  <a:srgbClr val="3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приносящей доход деятельности</a:t>
            </a:r>
          </a:p>
        </p:txBody>
      </p:sp>
      <p:graphicFrame>
        <p:nvGraphicFramePr>
          <p:cNvPr id="4105" name="Диаграмма 14"/>
          <p:cNvGraphicFramePr>
            <a:graphicFrameLocks/>
          </p:cNvGraphicFramePr>
          <p:nvPr/>
        </p:nvGraphicFramePr>
        <p:xfrm>
          <a:off x="-50800" y="3954463"/>
          <a:ext cx="8921750" cy="2478087"/>
        </p:xfrm>
        <a:graphic>
          <a:graphicData uri="http://schemas.openxmlformats.org/presentationml/2006/ole">
            <p:oleObj spid="_x0000_s4105" r:id="rId5" imgW="8919221" imgH="2475191" progId="Excel.Chart.8">
              <p:embed/>
            </p:oleObj>
          </a:graphicData>
        </a:graphic>
      </p:graphicFrame>
      <p:sp>
        <p:nvSpPr>
          <p:cNvPr id="17" name="Стрелка вправо 16"/>
          <p:cNvSpPr/>
          <p:nvPr/>
        </p:nvSpPr>
        <p:spPr>
          <a:xfrm>
            <a:off x="250825" y="4005263"/>
            <a:ext cx="2952750" cy="2376487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5C2C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Затраты парка на этот день в общей сложности составили 218 тыс. руб.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12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Рисунок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0388" y="3565525"/>
            <a:ext cx="3960812" cy="2640013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88900" dir="2700000" algn="tl" rotWithShape="0">
              <a:srgbClr val="80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4475" y="3565525"/>
            <a:ext cx="3938588" cy="26225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63500" dir="2760000" algn="ctr" rotWithShape="0">
              <a:srgbClr val="800000">
                <a:alpha val="97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700338" y="296863"/>
            <a:ext cx="3311525" cy="431800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rgbClr val="800000"/>
                </a:solidFill>
              </a:rPr>
              <a:t>Творческий замысел</a:t>
            </a:r>
            <a:endParaRPr lang="ru-RU" sz="2200" dirty="0">
              <a:solidFill>
                <a:srgbClr val="8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388" y="1052736"/>
            <a:ext cx="8005974" cy="206210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800" b="1" spc="50" dirty="0">
                <a:ln w="11430"/>
                <a:solidFill>
                  <a:srgbClr val="A5002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«Широкая масленица» </a:t>
            </a:r>
            <a:r>
              <a:rPr lang="ru-RU" sz="2500" b="1" spc="50" dirty="0">
                <a:ln w="11430"/>
                <a:solidFill>
                  <a:srgbClr val="A5002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</a:p>
          <a:p>
            <a:pPr algn="ctr">
              <a:defRPr/>
            </a:pPr>
            <a:r>
              <a:rPr lang="ru-RU" sz="2500" b="1" spc="50" dirty="0">
                <a:ln w="11430"/>
                <a:solidFill>
                  <a:srgbClr val="A5002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масштабный красочный  праздник </a:t>
            </a:r>
          </a:p>
          <a:p>
            <a:pPr algn="ctr">
              <a:defRPr/>
            </a:pPr>
            <a:r>
              <a:rPr lang="ru-RU" sz="2500" b="1" spc="50" dirty="0">
                <a:ln w="11430"/>
                <a:solidFill>
                  <a:srgbClr val="A5002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массовыми игрищами, песнями, старинными</a:t>
            </a:r>
          </a:p>
          <a:p>
            <a:pPr algn="ctr">
              <a:defRPr/>
            </a:pPr>
            <a:r>
              <a:rPr lang="ru-RU" sz="2500" b="1" spc="50" dirty="0">
                <a:ln w="11430"/>
                <a:solidFill>
                  <a:srgbClr val="A5002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русскими забавами, наполненный всеобщим  </a:t>
            </a:r>
          </a:p>
          <a:p>
            <a:pPr algn="ctr">
              <a:defRPr/>
            </a:pPr>
            <a:r>
              <a:rPr lang="ru-RU" sz="2500" b="1" spc="50" dirty="0">
                <a:ln w="11430"/>
                <a:solidFill>
                  <a:srgbClr val="A5002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ажиотажем и  национальным колоритом.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404813"/>
            <a:ext cx="9251950" cy="215900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0"/>
            <a:ext cx="1290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700338" y="296863"/>
            <a:ext cx="3311525" cy="431800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rgbClr val="800000"/>
                </a:solidFill>
              </a:rPr>
              <a:t>Имплементация</a:t>
            </a:r>
            <a:endParaRPr lang="ru-RU" sz="2200" dirty="0">
              <a:solidFill>
                <a:srgbClr val="8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5500" y="1290638"/>
            <a:ext cx="7346950" cy="57864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Разработка сценарного плана мероприятия с учетом целей и </a:t>
            </a:r>
            <a:r>
              <a:rPr lang="ru-RU" b="1" dirty="0">
                <a:solidFill>
                  <a:srgbClr val="800000"/>
                </a:solidFill>
              </a:rPr>
              <a:t>задач </a:t>
            </a:r>
            <a:endParaRPr lang="ru-RU" b="1" dirty="0">
              <a:solidFill>
                <a:srgbClr val="800000"/>
              </a:solidFill>
            </a:endParaRP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Реклама и аннотация предстоящего мероприятия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Объявление конкурса среди </a:t>
            </a:r>
            <a:r>
              <a:rPr lang="ru-RU" b="1" dirty="0">
                <a:solidFill>
                  <a:srgbClr val="800000"/>
                </a:solidFill>
              </a:rPr>
              <a:t>организаций </a:t>
            </a:r>
            <a:r>
              <a:rPr lang="ru-RU" b="1" dirty="0">
                <a:solidFill>
                  <a:srgbClr val="800000"/>
                </a:solidFill>
              </a:rPr>
              <a:t>и предприятий на спонсорство праздника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Объявление конкурса на участие в ярмарке-продаже изделий народных </a:t>
            </a:r>
            <a:r>
              <a:rPr lang="ru-RU" b="1" dirty="0">
                <a:solidFill>
                  <a:srgbClr val="800000"/>
                </a:solidFill>
              </a:rPr>
              <a:t>промыслов, сувениров</a:t>
            </a:r>
            <a:r>
              <a:rPr lang="ru-RU" b="1" dirty="0">
                <a:solidFill>
                  <a:srgbClr val="800000"/>
                </a:solidFill>
              </a:rPr>
              <a:t>, поделок, блюд национальных кухонь народностей региона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Обозначение сценических площадок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Разработка и заказ оформления для сценических площадок и парка в целом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Написание сценариев для работы на каждой площадке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Приглашение творческих коллективов и артистов для работы на сценических площадках</a:t>
            </a:r>
          </a:p>
          <a:p>
            <a:pPr>
              <a:defRPr/>
            </a:pPr>
            <a:endParaRPr lang="ru-RU" sz="800" dirty="0">
              <a:solidFill>
                <a:srgbClr val="800000"/>
              </a:solidFill>
            </a:endParaRPr>
          </a:p>
          <a:p>
            <a:pPr marL="285750" indent="-285750">
              <a:buFontTx/>
              <a:buBlip>
                <a:blip r:embed="rId4"/>
              </a:buBlip>
              <a:defRPr/>
            </a:pPr>
            <a:r>
              <a:rPr lang="ru-RU" b="1" dirty="0">
                <a:solidFill>
                  <a:srgbClr val="800000"/>
                </a:solidFill>
              </a:rPr>
              <a:t>Подготовка территории парка для предстоящего мероприятия (расчистка снега и т.д.) </a:t>
            </a:r>
            <a:endParaRPr lang="ru-RU" dirty="0">
              <a:solidFill>
                <a:srgbClr val="800000"/>
              </a:solidFill>
            </a:endParaRPr>
          </a:p>
          <a:p>
            <a:pPr>
              <a:defRPr/>
            </a:pPr>
            <a:endParaRPr lang="ru-RU" dirty="0">
              <a:solidFill>
                <a:srgbClr val="8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1"/>
          <p:cNvSpPr>
            <a:spLocks noChangeArrowheads="1"/>
          </p:cNvSpPr>
          <p:nvPr/>
        </p:nvSpPr>
        <p:spPr bwMode="auto">
          <a:xfrm>
            <a:off x="323850" y="549275"/>
            <a:ext cx="6119813" cy="633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dirty="0">
                <a:cs typeface="Arial" charset="0"/>
              </a:rPr>
              <a:t>                </a:t>
            </a:r>
          </a:p>
          <a:p>
            <a:pPr>
              <a:defRPr/>
            </a:pPr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С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>
              <a:defRPr/>
            </a:pPr>
            <a:endParaRPr lang="ru-RU" sz="1400" b="1" dirty="0">
              <a:cs typeface="Arial" charset="0"/>
            </a:endParaRPr>
          </a:p>
          <a:p>
            <a:pPr algn="just">
              <a:defRPr/>
            </a:pPr>
            <a:r>
              <a:rPr lang="ru-RU" sz="1400" b="1" dirty="0">
                <a:cs typeface="Arial" charset="0"/>
              </a:rPr>
              <a:t>1.  Для проведения старинной русской забавы «Достань петуха», которая пользуется большой популярностью у молодежи, была поставлена непростая задача: приобретение хороших  призов, способных завлечь </a:t>
            </a:r>
            <a:r>
              <a:rPr lang="ru-RU" sz="1400" b="1" dirty="0">
                <a:cs typeface="Arial" charset="0"/>
              </a:rPr>
              <a:t>посетителей, </a:t>
            </a:r>
            <a:r>
              <a:rPr lang="ru-RU" sz="1400" b="1" dirty="0">
                <a:cs typeface="Arial" charset="0"/>
              </a:rPr>
              <a:t>при ограниченности бюджетных средств. Было принято решение обратиться к производителям города Пенза и других регионов, руководителям крупных торговых сетей и предпринимателям, желающим заявить о себе на рынке товаров и </a:t>
            </a:r>
            <a:r>
              <a:rPr lang="ru-RU" sz="1400" b="1" dirty="0">
                <a:cs typeface="Arial" charset="0"/>
              </a:rPr>
              <a:t>услуг. Они </a:t>
            </a:r>
            <a:r>
              <a:rPr lang="ru-RU" sz="1400" b="1" dirty="0">
                <a:cs typeface="Arial" charset="0"/>
              </a:rPr>
              <a:t>охотно откликнулись и  предоставили замечательные призы: огромные торты, 10 килограммовая копченая индейка, прекрасные колбасы и сыры, коллекционные наборы чая и кофе, большое количество «гаджетов», от видеорегистраторов до смартфонов и планшетных компьютеров, что позволило шесть часов (вместо запланированных трёх) штурмовать призовой столб.  </a:t>
            </a:r>
          </a:p>
          <a:p>
            <a:pPr>
              <a:defRPr/>
            </a:pPr>
            <a:endParaRPr lang="ru-RU" sz="1400" dirty="0">
              <a:cs typeface="Arial" charset="0"/>
            </a:endParaRPr>
          </a:p>
          <a:p>
            <a:pPr algn="just">
              <a:defRPr/>
            </a:pPr>
            <a:r>
              <a:rPr lang="ru-RU" sz="1400" b="1" dirty="0">
                <a:cs typeface="Arial" charset="0"/>
              </a:rPr>
              <a:t>2. Еще одна интересная проблема возникла при подготовке встречи руководства города. По сценарию было необходимо найти сани с конной упряжкой. Цена конного клуба, предложившего свои услуги, оказалась выше бюджетных возможностей парка. Было найдено взаимовыгодное решение: клуб безвозмездно предоставил санную упряжку для проведения торжественной части гуляния, а затем по одной из аллей парка катал всех желающих посетителей уже не бесплатно. </a:t>
            </a:r>
            <a:r>
              <a:rPr lang="ru-RU" sz="1400" dirty="0">
                <a:cs typeface="Arial" charset="0"/>
              </a:rPr>
              <a:t> </a:t>
            </a:r>
          </a:p>
          <a:p>
            <a:pPr>
              <a:defRPr/>
            </a:pPr>
            <a:r>
              <a:rPr lang="ru-RU" sz="1400" dirty="0">
                <a:cs typeface="Arial" charset="0"/>
              </a:rPr>
              <a:t> </a:t>
            </a:r>
          </a:p>
          <a:p>
            <a:pPr>
              <a:defRPr/>
            </a:pPr>
            <a:r>
              <a:rPr lang="ru-RU" sz="1400" dirty="0">
                <a:cs typeface="Arial" charset="0"/>
              </a:rPr>
              <a:t> </a:t>
            </a:r>
          </a:p>
          <a:p>
            <a:pPr>
              <a:defRPr/>
            </a:pPr>
            <a:r>
              <a:rPr lang="ru-RU" sz="1400" dirty="0">
                <a:cs typeface="Arial" charset="0"/>
              </a:rPr>
              <a:t> </a:t>
            </a:r>
          </a:p>
        </p:txBody>
      </p:sp>
      <p:pic>
        <p:nvPicPr>
          <p:cNvPr id="7172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0013" y="4437063"/>
            <a:ext cx="2484437" cy="1655762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717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50013" y="1700213"/>
            <a:ext cx="2478087" cy="1655762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547813" y="260350"/>
            <a:ext cx="6769100" cy="431800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Сложности возникшие в процессе организации праздника:</a:t>
            </a:r>
            <a:endParaRPr lang="ru-RU" sz="20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1"/>
          <p:cNvSpPr>
            <a:spLocks noChangeArrowheads="1"/>
          </p:cNvSpPr>
          <p:nvPr/>
        </p:nvSpPr>
        <p:spPr bwMode="auto">
          <a:xfrm>
            <a:off x="179388" y="549275"/>
            <a:ext cx="612140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/>
              <a:t>	</a:t>
            </a:r>
          </a:p>
          <a:p>
            <a:pPr marL="285750" indent="-285750">
              <a:buFontTx/>
              <a:buBlip>
                <a:blip r:embed="rId3"/>
              </a:buBlip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                     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С 9-00 часов на 14 гектарах парка были размещены  </a:t>
            </a:r>
          </a:p>
          <a:p>
            <a:pPr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                                   торговые ряды и выставки-продажи изделий</a:t>
            </a:r>
          </a:p>
          <a:p>
            <a:pPr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                                   декоративно-прикладного творчества</a:t>
            </a:r>
          </a:p>
          <a:p>
            <a:pPr>
              <a:defRPr/>
            </a:pPr>
            <a:endParaRPr lang="ru-RU" sz="400" b="1" dirty="0">
              <a:solidFill>
                <a:srgbClr val="3A0000"/>
              </a:solidFill>
              <a:latin typeface="+mj-lt"/>
            </a:endParaRPr>
          </a:p>
          <a:p>
            <a:pPr marL="285750" indent="-285750">
              <a:buFontTx/>
              <a:buBlip>
                <a:blip r:embed="rId3"/>
              </a:buBlip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В 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12.00 - торжественное 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начало праздника и  встреча первых лиц города и региона</a:t>
            </a:r>
          </a:p>
          <a:p>
            <a:pPr marL="171450" indent="-171450">
              <a:buFontTx/>
              <a:buBlip>
                <a:blip r:embed="rId3"/>
              </a:buBlip>
              <a:defRPr/>
            </a:pPr>
            <a:endParaRPr lang="ru-RU" sz="400" b="1" dirty="0">
              <a:solidFill>
                <a:srgbClr val="3A0000"/>
              </a:solidFill>
              <a:latin typeface="+mj-lt"/>
            </a:endParaRPr>
          </a:p>
          <a:p>
            <a:pPr marL="285750" indent="-285750">
              <a:buFontTx/>
              <a:buBlip>
                <a:blip r:embed="rId3"/>
              </a:buBlip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С 12.00 до 18.30 работало 7 концертно-игровых площадок с участием 20 творческих коллективов, общим количеством более 300 участников</a:t>
            </a:r>
          </a:p>
          <a:p>
            <a:pPr marL="171450" indent="-171450">
              <a:buFontTx/>
              <a:buBlip>
                <a:blip r:embed="rId3"/>
              </a:buBlip>
              <a:defRPr/>
            </a:pPr>
            <a:endParaRPr lang="ru-RU" sz="400" b="1" dirty="0">
              <a:solidFill>
                <a:srgbClr val="3A0000"/>
              </a:solidFill>
              <a:latin typeface="+mj-lt"/>
            </a:endParaRPr>
          </a:p>
          <a:p>
            <a:pPr marL="285750" indent="-285750">
              <a:buFontTx/>
              <a:buBlip>
                <a:blip r:embed="rId3"/>
              </a:buBlip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Традиционная русская народная забава «Достань петуха» собрала смельчаков</a:t>
            </a:r>
          </a:p>
          <a:p>
            <a:pPr marL="285750" indent="-285750">
              <a:buFontTx/>
              <a:buBlip>
                <a:blip r:embed="rId3"/>
              </a:buBlip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Для создания атмосферы создания массового гуляния на аллеях парка работали ростовые 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куклы, из них: 50 - «</a:t>
            </a:r>
            <a:r>
              <a:rPr lang="ru-RU" sz="1500" b="1" dirty="0" err="1">
                <a:solidFill>
                  <a:srgbClr val="3A0000"/>
                </a:solidFill>
                <a:latin typeface="+mj-lt"/>
              </a:rPr>
              <a:t>Абашевская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 игрушка» – бренд Пензенской области, куклы от спонсоров и артисты театра «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Петрушка»</a:t>
            </a:r>
            <a:endParaRPr lang="ru-RU" sz="1500" b="1" dirty="0">
              <a:solidFill>
                <a:srgbClr val="3A0000"/>
              </a:solidFill>
              <a:latin typeface="+mj-lt"/>
            </a:endParaRPr>
          </a:p>
          <a:p>
            <a:pPr marL="285750" indent="-285750">
              <a:buFontTx/>
              <a:buBlip>
                <a:blip r:embed="rId3"/>
              </a:buBlip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Кульминация праздника – сожжение чучела Масленицы.</a:t>
            </a:r>
          </a:p>
          <a:p>
            <a:pPr>
              <a:defRPr/>
            </a:pPr>
            <a:r>
              <a:rPr lang="ru-RU" sz="1500" b="1" dirty="0">
                <a:solidFill>
                  <a:srgbClr val="3A0000"/>
                </a:solidFill>
                <a:latin typeface="+mj-lt"/>
              </a:rPr>
              <a:t>      Завершился праздник в 21.00  дискотекой с элементами </a:t>
            </a:r>
            <a:r>
              <a:rPr lang="ru-RU" sz="1500" b="1" dirty="0" err="1">
                <a:solidFill>
                  <a:srgbClr val="3A0000"/>
                </a:solidFill>
                <a:latin typeface="+mj-lt"/>
              </a:rPr>
              <a:t>файер</a:t>
            </a:r>
            <a:r>
              <a:rPr lang="ru-RU" sz="1500" b="1" dirty="0">
                <a:solidFill>
                  <a:srgbClr val="3A0000"/>
                </a:solidFill>
                <a:latin typeface="+mj-lt"/>
              </a:rPr>
              <a:t>-шоу </a:t>
            </a:r>
            <a:endParaRPr lang="ru-RU" sz="1500" dirty="0">
              <a:solidFill>
                <a:srgbClr val="3A0000"/>
              </a:solidFill>
              <a:latin typeface="+mj-lt"/>
            </a:endParaRPr>
          </a:p>
          <a:p>
            <a:pPr>
              <a:defRPr/>
            </a:pPr>
            <a:r>
              <a:rPr lang="ru-RU" sz="1500" dirty="0">
                <a:solidFill>
                  <a:srgbClr val="3A0000"/>
                </a:solidFill>
                <a:latin typeface="+mj-lt"/>
              </a:rPr>
              <a:t>          </a:t>
            </a:r>
          </a:p>
        </p:txBody>
      </p:sp>
      <p:pic>
        <p:nvPicPr>
          <p:cNvPr id="8203" name="Рисунок 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3588" y="4886325"/>
            <a:ext cx="3040062" cy="1889125"/>
          </a:xfrm>
          <a:prstGeom prst="rect">
            <a:avLst/>
          </a:prstGeom>
          <a:noFill/>
          <a:ln w="25400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</p:pic>
      <p:pic>
        <p:nvPicPr>
          <p:cNvPr id="8197" name="Рисунок 9"/>
          <p:cNvPicPr>
            <a:picLocks noChangeAspect="1"/>
          </p:cNvPicPr>
          <p:nvPr/>
        </p:nvPicPr>
        <p:blipFill>
          <a:blip r:embed="rId5" cstate="print"/>
          <a:srcRect l="12291"/>
          <a:stretch>
            <a:fillRect/>
          </a:stretch>
        </p:blipFill>
        <p:spPr bwMode="auto">
          <a:xfrm>
            <a:off x="179388" y="4886325"/>
            <a:ext cx="2022475" cy="15367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1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Рисунок 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325" y="188913"/>
            <a:ext cx="2736850" cy="1824037"/>
          </a:xfrm>
          <a:prstGeom prst="rect">
            <a:avLst/>
          </a:prstGeom>
          <a:noFill/>
          <a:ln w="38100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</p:pic>
      <p:pic>
        <p:nvPicPr>
          <p:cNvPr id="8201" name="Рисунок 3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325" y="1628775"/>
            <a:ext cx="2519363" cy="16795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202" name="Рисунок 5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3663" y="3089275"/>
            <a:ext cx="2486025" cy="1655763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" name="Рисунок 4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2275" y="4710113"/>
            <a:ext cx="3097213" cy="2065337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897063" y="261938"/>
            <a:ext cx="3313112" cy="431800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rgbClr val="800000"/>
                </a:solidFill>
              </a:rPr>
              <a:t>Реализация проекта</a:t>
            </a:r>
            <a:endParaRPr lang="ru-RU" sz="22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" name="Схема 20"/>
          <p:cNvGraphicFramePr/>
          <p:nvPr/>
        </p:nvGraphicFramePr>
        <p:xfrm>
          <a:off x="178366" y="3717032"/>
          <a:ext cx="8065591" cy="2116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800000"/>
              </a:solidFill>
            </a:endParaRPr>
          </a:p>
        </p:txBody>
      </p:sp>
      <p:pic>
        <p:nvPicPr>
          <p:cNvPr id="922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124075" y="260350"/>
            <a:ext cx="4608513" cy="431800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Эффективность</a:t>
            </a:r>
            <a:endParaRPr lang="ru-RU" sz="2200" dirty="0">
              <a:solidFill>
                <a:srgbClr val="8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0825" y="1341438"/>
            <a:ext cx="7993063" cy="17081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1900" b="1" dirty="0"/>
              <a:t>     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Праздник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«Широкая Масленица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в Центральном парке культуры и отдыха имени В.Г. Белинского прошёл с большим размахом и покорил </a:t>
            </a:r>
            <a:r>
              <a:rPr lang="ru-RU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пензенцев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своим непревзойдённым масштабом для нашего города, получив достойные отзывы от посетителей и руководства города.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404813"/>
            <a:ext cx="925195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665163" y="981075"/>
            <a:ext cx="7921625" cy="55403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dirty="0" smtClean="0"/>
              <a:t> 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ООО «Престиж»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ЗАО «Пензенская Кондитерская Фабрика»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ТМ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Индилайт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ООО «Ледяной Дом»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Журнал «Пенза + ТВ»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ЗАО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Конти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 – Рус»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ТМ «Слобода»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ТМ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Стародворские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 колбасы»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ТМ «Горячая штучка»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Компания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Орими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 – трейд»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ЗАО «Молочный комбинат «Пензенский»»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ОАО «Визит»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Компания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МакКофе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 МУП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Пензгорстройзаказчик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Киноцентр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Роликс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ОАО ВымпелКом (оператор сотовой связи «Билайн»)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 ЗАО «Компания «ТТК»»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Кондитерский цех «Морозко»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ЗАО МПБК «Очаково»</a:t>
            </a:r>
          </a:p>
          <a:p>
            <a:pPr>
              <a:defRPr/>
            </a:pP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Автотехцентр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Автолоцман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Чай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Alokozay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 (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Алокозай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)  (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Дубаи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)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Журнал «</a:t>
            </a:r>
            <a:r>
              <a:rPr lang="ru-RU" sz="1400" b="1" dirty="0" err="1" smtClean="0">
                <a:solidFill>
                  <a:srgbClr val="800000"/>
                </a:solidFill>
                <a:latin typeface="+mn-lt"/>
              </a:rPr>
              <a:t>Телесемь</a:t>
            </a: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»</a:t>
            </a: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Конный клуб «Метелица» и др.</a:t>
            </a:r>
          </a:p>
          <a:p>
            <a:pPr>
              <a:defRPr/>
            </a:pPr>
            <a:r>
              <a:rPr lang="ru-RU" sz="1400" dirty="0" smtClean="0"/>
              <a:t> </a:t>
            </a:r>
          </a:p>
        </p:txBody>
      </p:sp>
      <p:pic>
        <p:nvPicPr>
          <p:cNvPr id="1024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488" y="3175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547813" y="260350"/>
            <a:ext cx="7345362" cy="576263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</a:rPr>
              <a:t>Благодаря спонсорам гуляние получилось широким и </a:t>
            </a:r>
            <a:r>
              <a:rPr lang="ru-RU" sz="2000" b="1" dirty="0">
                <a:solidFill>
                  <a:srgbClr val="800000"/>
                </a:solidFill>
              </a:rPr>
              <a:t>щедрым:</a:t>
            </a:r>
            <a:endParaRPr lang="ru-RU" sz="2000" dirty="0">
              <a:solidFill>
                <a:srgbClr val="800000"/>
              </a:solidFill>
            </a:endParaRPr>
          </a:p>
        </p:txBody>
      </p:sp>
      <p:pic>
        <p:nvPicPr>
          <p:cNvPr id="10247" name="Picture 8" descr="D:\ОБМЕН\Культмассовый отдел\Арефьева\спонсоры\молком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968375"/>
            <a:ext cx="10287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9" descr="D:\ОБМЕН\Культмассовый отдел\Арефьева\спонсоры\кондитерк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64175" y="981075"/>
            <a:ext cx="1527175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10" descr="D:\ОБМЕН\Культмассовый отдел\Арефьева\спонсоры\издательство наш дом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175" y="981075"/>
            <a:ext cx="1223963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1" descr="D:\ОБМЕН\Культмассовый отдел\Арефьева\спонсоры\ледяной дом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2875" y="5473700"/>
            <a:ext cx="1398588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2" descr="D:\ОБМЕН\Культмассовый отдел\Арефьева\спонсоры\телесемь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35725" y="3490913"/>
            <a:ext cx="17510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3" descr="D:\ОБМЕН\Культмассовый отдел\Арефьева\спонсоры\пензгорстройзаказчик.jpg"/>
          <p:cNvPicPr>
            <a:picLocks noChangeAspect="1" noChangeArrowheads="1"/>
          </p:cNvPicPr>
          <p:nvPr/>
        </p:nvPicPr>
        <p:blipFill>
          <a:blip r:embed="rId9" cstate="print"/>
          <a:srcRect t="12828" b="15501"/>
          <a:stretch>
            <a:fillRect/>
          </a:stretch>
        </p:blipFill>
        <p:spPr bwMode="auto">
          <a:xfrm>
            <a:off x="6753225" y="5468938"/>
            <a:ext cx="1443038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4" descr="D:\ОБМЕН\Культмассовый отдел\Арефьева\спонсоры\center_logo_zdravica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7763" y="2160588"/>
            <a:ext cx="2152650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15" descr="D:\ОБМЕН\Культмассовый отдел\Арефьева\спонсоры\очаково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7763" y="4592638"/>
            <a:ext cx="2078037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16" descr="D:\ОБМЕН\Культмассовый отдел\Арефьева\спонсоры\индилайт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25975" y="2160588"/>
            <a:ext cx="14097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18" descr="D:\ОБМЕН\Культмассовый отдел\Арефьева\спонсоры\Alokozay-Tea4 умень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25975" y="3536950"/>
            <a:ext cx="1409700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3" name="Picture 19" descr="D:\ОБМЕН\Культмассовый отдел\Арефьева\спонсоры\VimpelCom.jpg"/>
          <p:cNvPicPr>
            <a:picLocks noChangeAspect="1" noChangeArrowheads="1"/>
          </p:cNvPicPr>
          <p:nvPr/>
        </p:nvPicPr>
        <p:blipFill rotWithShape="1">
          <a:blip r:embed="rId14" cstate="print"/>
          <a:srcRect l="11095" t="17054" r="11763" b="18182"/>
          <a:stretch/>
        </p:blipFill>
        <p:spPr bwMode="auto">
          <a:xfrm>
            <a:off x="2795588" y="2054225"/>
            <a:ext cx="1677987" cy="666750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8" name="Picture 20" descr="D:\ОБМЕН\Культмассовый отдел\Арефьева\спонсоры\visit.jpg"/>
          <p:cNvPicPr>
            <a:picLocks noChangeAspect="1" noChangeArrowheads="1"/>
          </p:cNvPicPr>
          <p:nvPr/>
        </p:nvPicPr>
        <p:blipFill>
          <a:blip r:embed="rId15" cstate="print"/>
          <a:srcRect t="11702" b="16962"/>
          <a:stretch>
            <a:fillRect/>
          </a:stretch>
        </p:blipFill>
        <p:spPr bwMode="auto">
          <a:xfrm>
            <a:off x="3633788" y="5491163"/>
            <a:ext cx="142875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21" descr="D:\ОБМЕН\Культмассовый отдел\Арефьева\спонсоры\ореми трейд.jpg"/>
          <p:cNvPicPr>
            <a:picLocks noChangeAspect="1" noChangeArrowheads="1"/>
          </p:cNvPicPr>
          <p:nvPr/>
        </p:nvPicPr>
        <p:blipFill>
          <a:blip r:embed="rId16" cstate="print"/>
          <a:srcRect t="8002" b="9424"/>
          <a:stretch>
            <a:fillRect/>
          </a:stretch>
        </p:blipFill>
        <p:spPr bwMode="auto">
          <a:xfrm>
            <a:off x="4856163" y="4425950"/>
            <a:ext cx="1066800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1"/>
          <p:cNvSpPr>
            <a:spLocks noChangeArrowheads="1"/>
          </p:cNvSpPr>
          <p:nvPr/>
        </p:nvSpPr>
        <p:spPr bwMode="auto">
          <a:xfrm>
            <a:off x="179388" y="908050"/>
            <a:ext cx="5545137" cy="57864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defRPr/>
            </a:pPr>
            <a:endParaRPr lang="ru-RU" dirty="0"/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5C2C04"/>
                </a:solidFill>
              </a:rPr>
              <a:t>Органичное сочетание народных забав и современных </a:t>
            </a:r>
            <a:r>
              <a:rPr lang="ru-RU" sz="1600" b="1" dirty="0">
                <a:solidFill>
                  <a:srgbClr val="5C2C04"/>
                </a:solidFill>
              </a:rPr>
              <a:t>технологий, воплотившиеся </a:t>
            </a:r>
            <a:r>
              <a:rPr lang="ru-RU" sz="1600" b="1" dirty="0">
                <a:solidFill>
                  <a:srgbClr val="5C2C04"/>
                </a:solidFill>
              </a:rPr>
              <a:t>в </a:t>
            </a:r>
            <a:r>
              <a:rPr lang="ru-RU" sz="1600" b="1" dirty="0" err="1">
                <a:solidFill>
                  <a:srgbClr val="5C2C04"/>
                </a:solidFill>
              </a:rPr>
              <a:t>интерактиве</a:t>
            </a:r>
            <a:r>
              <a:rPr lang="ru-RU" sz="1600" b="1" dirty="0">
                <a:solidFill>
                  <a:srgbClr val="5C2C04"/>
                </a:solidFill>
              </a:rPr>
              <a:t> по выпеканию блинов для всех желающих. </a:t>
            </a:r>
          </a:p>
          <a:p>
            <a:pPr marL="342900" indent="-342900">
              <a:defRPr/>
            </a:pPr>
            <a:endParaRPr lang="ru-RU" sz="800" dirty="0">
              <a:solidFill>
                <a:srgbClr val="5C2C04"/>
              </a:solidFill>
            </a:endParaRPr>
          </a:p>
          <a:p>
            <a:pPr marL="342900" indent="-342900">
              <a:defRPr/>
            </a:pPr>
            <a:r>
              <a:rPr lang="ru-RU" sz="1600" b="1" dirty="0">
                <a:solidFill>
                  <a:srgbClr val="5C2C04"/>
                </a:solidFill>
              </a:rPr>
              <a:t>2.   Чучело  Масленицы, изготовленное по особым, запатентованным технологиям с 1993 года технологиям, благодаря которым оно горит не менее 7 минут. Удачное расположение чучела в центре парка на высоком постаменте из снега дало возможность насладиться зрелищем более шести с половиной тысячам посетителей одновременно. </a:t>
            </a:r>
          </a:p>
          <a:p>
            <a:pPr marL="342900" indent="-342900">
              <a:defRPr/>
            </a:pPr>
            <a:endParaRPr lang="ru-RU" sz="800" dirty="0">
              <a:solidFill>
                <a:srgbClr val="5C2C04"/>
              </a:solidFill>
            </a:endParaRPr>
          </a:p>
          <a:p>
            <a:pPr marL="342900" indent="-342900">
              <a:buFontTx/>
              <a:buAutoNum type="arabicPeriod" startAt="3"/>
              <a:defRPr/>
            </a:pPr>
            <a:r>
              <a:rPr lang="ru-RU" sz="1600" b="1" dirty="0">
                <a:solidFill>
                  <a:srgbClr val="5C2C04"/>
                </a:solidFill>
              </a:rPr>
              <a:t>Завершение праздника традиционной «Масленичной дискотекой» с эффектными трюковыми номерами </a:t>
            </a:r>
          </a:p>
          <a:p>
            <a:pPr>
              <a:defRPr/>
            </a:pPr>
            <a:r>
              <a:rPr lang="ru-RU" sz="1600" b="1" dirty="0">
                <a:solidFill>
                  <a:srgbClr val="5C2C04"/>
                </a:solidFill>
              </a:rPr>
              <a:t>       с огнем в ночное время от </a:t>
            </a:r>
            <a:r>
              <a:rPr lang="ru-RU" sz="1600" b="1" dirty="0" err="1">
                <a:solidFill>
                  <a:srgbClr val="5C2C04"/>
                </a:solidFill>
              </a:rPr>
              <a:t>файер</a:t>
            </a:r>
            <a:r>
              <a:rPr lang="ru-RU" sz="1600" b="1" dirty="0">
                <a:solidFill>
                  <a:srgbClr val="5C2C04"/>
                </a:solidFill>
              </a:rPr>
              <a:t>-коллектива</a:t>
            </a:r>
          </a:p>
          <a:p>
            <a:pPr>
              <a:defRPr/>
            </a:pPr>
            <a:r>
              <a:rPr lang="ru-RU" sz="1600" b="1" dirty="0">
                <a:solidFill>
                  <a:srgbClr val="5C2C04"/>
                </a:solidFill>
              </a:rPr>
              <a:t>       «</a:t>
            </a:r>
            <a:r>
              <a:rPr lang="ru-RU" sz="1600" b="1" dirty="0" err="1">
                <a:solidFill>
                  <a:srgbClr val="5C2C04"/>
                </a:solidFill>
              </a:rPr>
              <a:t>Солтис</a:t>
            </a:r>
            <a:r>
              <a:rPr lang="ru-RU" sz="1600" b="1" dirty="0">
                <a:solidFill>
                  <a:srgbClr val="5C2C04"/>
                </a:solidFill>
              </a:rPr>
              <a:t>».</a:t>
            </a:r>
          </a:p>
          <a:p>
            <a:pPr marL="342900" indent="-342900">
              <a:buFontTx/>
              <a:buAutoNum type="arabicPeriod" startAt="3"/>
              <a:defRPr/>
            </a:pPr>
            <a:endParaRPr lang="ru-RU" sz="800" b="1" dirty="0">
              <a:solidFill>
                <a:srgbClr val="5C2C04"/>
              </a:solidFill>
            </a:endParaRPr>
          </a:p>
          <a:p>
            <a:pPr>
              <a:defRPr/>
            </a:pPr>
            <a:r>
              <a:rPr lang="ru-RU" sz="1600" b="1" dirty="0">
                <a:solidFill>
                  <a:srgbClr val="5C2C04"/>
                </a:solidFill>
              </a:rPr>
              <a:t> 4.  Большая  популярность массового катания на</a:t>
            </a:r>
          </a:p>
          <a:p>
            <a:pPr>
              <a:defRPr/>
            </a:pPr>
            <a:r>
              <a:rPr lang="ru-RU" sz="1600" b="1" dirty="0">
                <a:solidFill>
                  <a:srgbClr val="5C2C04"/>
                </a:solidFill>
              </a:rPr>
              <a:t>      аттракционах  в праздник «Масленица»  при </a:t>
            </a:r>
          </a:p>
          <a:p>
            <a:pPr>
              <a:defRPr/>
            </a:pPr>
            <a:r>
              <a:rPr lang="ru-RU" sz="1600" b="1" dirty="0">
                <a:solidFill>
                  <a:srgbClr val="5C2C04"/>
                </a:solidFill>
              </a:rPr>
              <a:t>      круглогодичной работе парка с 1969 </a:t>
            </a:r>
            <a:r>
              <a:rPr lang="ru-RU" sz="1600" b="1" dirty="0">
                <a:solidFill>
                  <a:srgbClr val="5C2C04"/>
                </a:solidFill>
              </a:rPr>
              <a:t>года.</a:t>
            </a:r>
            <a:endParaRPr lang="ru-RU" sz="1600" dirty="0">
              <a:solidFill>
                <a:srgbClr val="5C2C04"/>
              </a:solidFill>
            </a:endParaRPr>
          </a:p>
        </p:txBody>
      </p:sp>
      <p:pic>
        <p:nvPicPr>
          <p:cNvPr id="11268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5188" y="2662238"/>
            <a:ext cx="2874962" cy="1919287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69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83213" y="4581525"/>
            <a:ext cx="3170237" cy="2112963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2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Рисунок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692150"/>
            <a:ext cx="2952750" cy="1970088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692275" y="188913"/>
            <a:ext cx="3744913" cy="576262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dirty="0">
                <a:solidFill>
                  <a:srgbClr val="800000"/>
                </a:solidFill>
              </a:rPr>
              <a:t>Особенности праздника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1"/>
          <p:cNvSpPr>
            <a:spLocks noChangeArrowheads="1"/>
          </p:cNvSpPr>
          <p:nvPr/>
        </p:nvSpPr>
        <p:spPr bwMode="auto">
          <a:xfrm>
            <a:off x="395288" y="981075"/>
            <a:ext cx="5472112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pPr algn="just"/>
            <a:r>
              <a:rPr lang="ru-RU"/>
              <a:t>        </a:t>
            </a:r>
            <a:r>
              <a:rPr lang="ru-RU" sz="1700" b="1">
                <a:solidFill>
                  <a:srgbClr val="3A0000"/>
                </a:solidFill>
              </a:rPr>
              <a:t>История празднования Масленицы в ЦПКиО им. В.Г. Белинского уходит корнями вглубь веков. Из исторических источников известно, что до основания города Пензы на территории современного парка был расположен Шипин бор, где проходили племенные и родовые праздники с сожжением чучела Зимы. По мнению наших пращуров это помогало сделать землю более плодородной, а весну – более мягкой. </a:t>
            </a:r>
            <a:endParaRPr lang="ru-RU" sz="1700">
              <a:solidFill>
                <a:srgbClr val="3A0000"/>
              </a:solidFill>
            </a:endParaRPr>
          </a:p>
          <a:p>
            <a:pPr algn="just"/>
            <a:r>
              <a:rPr lang="ru-RU" sz="1700" b="1">
                <a:solidFill>
                  <a:srgbClr val="3A0000"/>
                </a:solidFill>
              </a:rPr>
              <a:t>        ЦПКиО им. В.Г. Белинского продолжает вековые традиции праздника и со дня своего основания (1821 год) собирает всех, от мала до велика, на широком масленичном гулянии. Уникальное расположение парка на 45-ом меридиане восточной долготы позволяет считать проведение праздника особо значимым во временном </a:t>
            </a:r>
            <a:r>
              <a:rPr lang="ru-RU" b="1">
                <a:solidFill>
                  <a:srgbClr val="3A0000"/>
                </a:solidFill>
              </a:rPr>
              <a:t>пространстве.</a:t>
            </a:r>
            <a:endParaRPr lang="ru-RU">
              <a:solidFill>
                <a:srgbClr val="3A0000"/>
              </a:solidFill>
            </a:endParaRPr>
          </a:p>
        </p:txBody>
      </p:sp>
      <p:pic>
        <p:nvPicPr>
          <p:cNvPr id="12292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692150"/>
            <a:ext cx="2736850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229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835150" y="260350"/>
            <a:ext cx="4176713" cy="576263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rgbClr val="800000"/>
                </a:solidFill>
              </a:rPr>
              <a:t>Дополнительная информация</a:t>
            </a:r>
          </a:p>
        </p:txBody>
      </p:sp>
      <p:pic>
        <p:nvPicPr>
          <p:cNvPr id="12296" name="Picture 6" descr="E:\Scan-151126-0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2276475"/>
            <a:ext cx="2970213" cy="1966913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297" name="Picture 7" descr="C:\Documents and Settings\Admin\Рабочий стол\Travel-around-the-glob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5963" y="4292600"/>
            <a:ext cx="2278062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ятно 1 11"/>
          <p:cNvSpPr/>
          <p:nvPr/>
        </p:nvSpPr>
        <p:spPr>
          <a:xfrm>
            <a:off x="6659563" y="4724400"/>
            <a:ext cx="1512887" cy="1008063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2299" name="TextBox 12"/>
          <p:cNvSpPr txBox="1">
            <a:spLocks noChangeArrowheads="1"/>
          </p:cNvSpPr>
          <p:nvPr/>
        </p:nvSpPr>
        <p:spPr bwMode="auto">
          <a:xfrm>
            <a:off x="6804025" y="5084763"/>
            <a:ext cx="11557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>
                <a:solidFill>
                  <a:srgbClr val="C00000"/>
                </a:solidFill>
              </a:rPr>
              <a:t>45 меридиан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7" descr="C:\Users\Admin\Desktop\фо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3"/>
          <p:cNvSpPr>
            <a:spLocks noChangeArrowheads="1"/>
          </p:cNvSpPr>
          <p:nvPr/>
        </p:nvSpPr>
        <p:spPr bwMode="auto">
          <a:xfrm>
            <a:off x="468313" y="2060575"/>
            <a:ext cx="7786687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Контактное лицо:</a:t>
            </a:r>
          </a:p>
          <a:p>
            <a:pPr>
              <a:defRPr/>
            </a:pPr>
            <a:endParaRPr lang="ru-RU" sz="2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Директор МАУ «ЦПКиО им. В.Г. Белинского»</a:t>
            </a:r>
            <a:endParaRPr lang="ru-RU" sz="2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Савельева Елена Евгеньевна </a:t>
            </a:r>
          </a:p>
          <a:p>
            <a:pPr>
              <a:defRPr/>
            </a:pPr>
            <a:endParaRPr lang="ru-RU" sz="2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440026, г. Пенза, ул. </a:t>
            </a:r>
            <a:r>
              <a:rPr lang="ru-RU" sz="24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К.Маркса</a:t>
            </a:r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</a:t>
            </a:r>
          </a:p>
          <a:p>
            <a:pPr>
              <a:defRPr/>
            </a:pPr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Тел./ф: (8412) 688-688</a:t>
            </a:r>
            <a:endParaRPr lang="ru-RU" sz="2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404813"/>
            <a:ext cx="9144000" cy="144462"/>
          </a:xfrm>
          <a:prstGeom prst="rect">
            <a:avLst/>
          </a:prstGeom>
          <a:solidFill>
            <a:srgbClr val="8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331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R4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1103</TotalTime>
  <Words>892</Words>
  <Application>Microsoft Office PowerPoint</Application>
  <PresentationFormat>Экран (4:3)</PresentationFormat>
  <Paragraphs>148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Arial Unicode MS</vt:lpstr>
      <vt:lpstr>Тема Office</vt:lpstr>
      <vt:lpstr>Диаграмма Microsoft Excel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139</cp:revision>
  <cp:lastPrinted>2016-02-20T07:50:24Z</cp:lastPrinted>
  <dcterms:modified xsi:type="dcterms:W3CDTF">2016-02-28T18:21:24Z</dcterms:modified>
</cp:coreProperties>
</file>