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sldIdLst>
    <p:sldId id="257" r:id="rId2"/>
    <p:sldId id="258" r:id="rId3"/>
    <p:sldId id="259" r:id="rId4"/>
    <p:sldId id="260" r:id="rId5"/>
    <p:sldId id="268" r:id="rId6"/>
    <p:sldId id="261" r:id="rId7"/>
    <p:sldId id="263" r:id="rId8"/>
    <p:sldId id="262" r:id="rId9"/>
    <p:sldId id="264" r:id="rId10"/>
    <p:sldId id="269" r:id="rId11"/>
    <p:sldId id="265" r:id="rId12"/>
    <p:sldId id="266" r:id="rId13"/>
    <p:sldId id="270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82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8ED28B-7DA7-4745-B90B-A5A4CAD77D04}" type="datetimeFigureOut">
              <a:rPr lang="ru-RU"/>
              <a:pPr/>
              <a:t>05.03.2016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A33008-F691-4E12-A8D5-C9FC96CB4568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408750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33008-F691-4E12-A8D5-C9FC96CB4568}" type="slidenum">
              <a:rPr lang="ru-RU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640963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33008-F691-4E12-A8D5-C9FC96CB4568}" type="slidenum">
              <a:rPr lang="ru-RU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055454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33008-F691-4E12-A8D5-C9FC96CB4568}" type="slidenum">
              <a:rPr lang="ru-RU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429495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33008-F691-4E12-A8D5-C9FC96CB4568}" type="slidenum">
              <a:rPr lang="ru-RU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041296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33008-F691-4E12-A8D5-C9FC96CB4568}" type="slidenum">
              <a:rPr lang="ru-RU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383280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33008-F691-4E12-A8D5-C9FC96CB4568}" type="slidenum">
              <a:rPr lang="ru-RU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762636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33008-F691-4E12-A8D5-C9FC96CB4568}" type="slidenum">
              <a:rPr lang="ru-RU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824271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33008-F691-4E12-A8D5-C9FC96CB4568}" type="slidenum">
              <a:rPr lang="ru-RU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602194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33008-F691-4E12-A8D5-C9FC96CB4568}" type="slidenum">
              <a:rPr lang="ru-RU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415783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33008-F691-4E12-A8D5-C9FC96CB4568}" type="slidenum">
              <a:rPr lang="ru-RU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341749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33008-F691-4E12-A8D5-C9FC96CB4568}" type="slidenum">
              <a:rPr lang="ru-RU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783287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33008-F691-4E12-A8D5-C9FC96CB4568}" type="slidenum">
              <a:rPr lang="ru-RU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067265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27520"/>
            <a:ext cx="8229600" cy="1237320"/>
          </a:xfrm>
          <a:prstGeom prst="rect">
            <a:avLst/>
          </a:prstGeom>
        </p:spPr>
        <p:txBody>
          <a:bodyPr wrap="none" lIns="90000" tIns="46800" rIns="90000" bIns="46800" anchor="ctr"/>
          <a:lstStyle/>
          <a:p>
            <a:pPr algn="ctr"/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600" cy="452664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27520"/>
            <a:ext cx="8229600" cy="1237320"/>
          </a:xfrm>
          <a:prstGeom prst="rect">
            <a:avLst/>
          </a:prstGeom>
        </p:spPr>
        <p:txBody>
          <a:bodyPr wrap="none" lIns="90000" tIns="46800" rIns="90000" bIns="46800" anchor="ctr"/>
          <a:lstStyle/>
          <a:p>
            <a:pPr algn="ctr"/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27520"/>
            <a:ext cx="8229600" cy="1237320"/>
          </a:xfrm>
          <a:prstGeom prst="rect">
            <a:avLst/>
          </a:prstGeom>
        </p:spPr>
        <p:txBody>
          <a:bodyPr wrap="none" lIns="90000" tIns="46800" rIns="90000" bIns="46800" anchor="ctr"/>
          <a:lstStyle/>
          <a:p>
            <a:pPr algn="ctr"/>
            <a:endParaRPr/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52628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4673880" y="1600200"/>
            <a:ext cx="4015800" cy="452628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27520"/>
            <a:ext cx="8229600" cy="1237320"/>
          </a:xfrm>
          <a:prstGeom prst="rect">
            <a:avLst/>
          </a:prstGeom>
        </p:spPr>
        <p:txBody>
          <a:bodyPr wrap="none" lIns="90000" tIns="46800" rIns="90000" bIns="4680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4320"/>
            <a:ext cx="8229600" cy="585216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27520"/>
            <a:ext cx="8229600" cy="1237320"/>
          </a:xfrm>
          <a:prstGeom prst="rect">
            <a:avLst/>
          </a:prstGeom>
        </p:spPr>
        <p:txBody>
          <a:bodyPr wrap="none" lIns="90000" tIns="46800" rIns="90000" bIns="46800" anchor="ctr"/>
          <a:lstStyle/>
          <a:p>
            <a:pPr algn="ctr"/>
            <a:endParaRPr/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57200" y="3963960"/>
            <a:ext cx="4015800" cy="215856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4673880" y="1600200"/>
            <a:ext cx="4015800" cy="452628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27520"/>
            <a:ext cx="8229600" cy="1237320"/>
          </a:xfrm>
          <a:prstGeom prst="rect">
            <a:avLst/>
          </a:prstGeom>
        </p:spPr>
        <p:txBody>
          <a:bodyPr wrap="none" lIns="90000" tIns="46800" rIns="90000" bIns="46800" anchor="ctr"/>
          <a:lstStyle/>
          <a:p>
            <a:pPr algn="ctr"/>
            <a:endParaRPr/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52628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3880" y="1600200"/>
            <a:ext cx="4015800" cy="215856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73880" y="3963960"/>
            <a:ext cx="4015800" cy="215856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27520"/>
            <a:ext cx="8229600" cy="1237320"/>
          </a:xfrm>
          <a:prstGeom prst="rect">
            <a:avLst/>
          </a:prstGeom>
        </p:spPr>
        <p:txBody>
          <a:bodyPr wrap="none" lIns="90000" tIns="46800" rIns="90000" bIns="46800" anchor="ctr"/>
          <a:lstStyle/>
          <a:p>
            <a:pPr algn="ctr"/>
            <a:endParaRPr/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3880" y="1600200"/>
            <a:ext cx="4015800" cy="215856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57200" y="3963960"/>
            <a:ext cx="8229240" cy="215856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27520"/>
            <a:ext cx="8229600" cy="1237320"/>
          </a:xfrm>
          <a:prstGeom prst="rect">
            <a:avLst/>
          </a:prstGeom>
        </p:spPr>
        <p:txBody>
          <a:bodyPr wrap="none" lIns="90000" tIns="46800" rIns="90000" bIns="46800" anchor="ctr"/>
          <a:lstStyle/>
          <a:p>
            <a:pPr algn="ctr"/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215856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200" y="3963960"/>
            <a:ext cx="8229600" cy="215856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27520"/>
            <a:ext cx="8229600" cy="1237320"/>
          </a:xfrm>
          <a:prstGeom prst="rect">
            <a:avLst/>
          </a:prstGeom>
        </p:spPr>
        <p:txBody>
          <a:bodyPr wrap="none" lIns="90000" tIns="46800" rIns="90000" bIns="46800" anchor="ctr"/>
          <a:lstStyle/>
          <a:p>
            <a:pPr algn="ctr"/>
            <a:endParaRPr/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73880" y="1600200"/>
            <a:ext cx="4015800" cy="215856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673880" y="3963960"/>
            <a:ext cx="4015800" cy="215856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457200" y="3963960"/>
            <a:ext cx="4015800" cy="215856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27520"/>
            <a:ext cx="8229600" cy="1237320"/>
          </a:xfrm>
          <a:prstGeom prst="rect">
            <a:avLst/>
          </a:prstGeom>
        </p:spPr>
        <p:txBody>
          <a:bodyPr wrap="none" lIns="90000" tIns="46800" rIns="90000" bIns="46800" anchor="ctr"/>
          <a:lstStyle/>
          <a:p>
            <a:pPr algn="ctr"/>
            <a:endParaRPr/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673880" y="1600200"/>
            <a:ext cx="4015800" cy="2158560"/>
          </a:xfrm>
          <a:prstGeom prst="rect">
            <a:avLst/>
          </a:prstGeom>
        </p:spPr>
        <p:txBody>
          <a:bodyPr wrap="none" lIns="90000" tIns="46800" rIns="90000" bIns="46800"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8229600" cy="1143360"/>
          </a:xfrm>
          <a:prstGeom prst="rect">
            <a:avLst/>
          </a:prstGeom>
        </p:spPr>
        <p:txBody>
          <a:bodyPr lIns="90000" tIns="46800" rIns="90000" bIns="46800" anchor="ctr"/>
          <a:lstStyle/>
          <a:p>
            <a:pPr algn="ctr"/>
            <a:r>
              <a:rPr lang="en-US"/>
              <a:t>Click to edit the title text format</a:t>
            </a:r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 lIns="90000" tIns="46800" rIns="90000" bIns="46800"/>
          <a:lstStyle/>
          <a:p>
            <a:pPr>
              <a:buFont typeface="Arial"/>
              <a:buChar char="•"/>
            </a:pPr>
            <a:r>
              <a:rPr lang="en-US"/>
              <a:t>Click to edit the outline text format</a:t>
            </a:r>
            <a:endParaRPr/>
          </a:p>
          <a:p>
            <a:pPr lvl="1">
              <a:buFont typeface="Arial"/>
              <a:buChar char="–"/>
            </a:pPr>
            <a:r>
              <a:rPr lang="en-US"/>
              <a:t>Second Outline Level</a:t>
            </a:r>
            <a:endParaRPr/>
          </a:p>
          <a:p>
            <a:pPr lvl="2">
              <a:buFont typeface="Arial"/>
              <a:buChar char="•"/>
            </a:pPr>
            <a:r>
              <a:rPr lang="en-US"/>
              <a:t>Third Outline Level</a:t>
            </a:r>
            <a:endParaRPr/>
          </a:p>
          <a:p>
            <a:pPr lvl="3">
              <a:buFont typeface="Arial"/>
              <a:buChar char="–"/>
            </a:pPr>
            <a:r>
              <a:rPr lang="en-US"/>
              <a:t>Fourth Outline Level</a:t>
            </a:r>
            <a:endParaRPr/>
          </a:p>
          <a:p>
            <a:pPr lvl="4">
              <a:buFont typeface="Arial"/>
              <a:buChar char="»"/>
            </a:pPr>
            <a:r>
              <a:rPr lang="en-US"/>
              <a:t>Fifth Outline Level</a:t>
            </a:r>
            <a:endParaRPr/>
          </a:p>
          <a:p>
            <a:pPr lvl="5">
              <a:buFont typeface="Arial"/>
              <a:buChar char="»"/>
            </a:pPr>
            <a:r>
              <a:rPr lang="en-US"/>
              <a:t>Sixth Outline Level</a:t>
            </a:r>
            <a:endParaRPr/>
          </a:p>
          <a:p>
            <a:pPr lvl="6">
              <a:buFont typeface="Arial"/>
              <a:buChar char="»"/>
            </a:pPr>
            <a:r>
              <a:rPr lang="en-US"/>
              <a:t>Seventh Outline Level</a:t>
            </a:r>
            <a:endParaRPr/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>
          <a:xfrm>
            <a:off x="456840" y="6355080"/>
            <a:ext cx="2133720" cy="368280"/>
          </a:xfrm>
          <a:prstGeom prst="rect">
            <a:avLst/>
          </a:prstGeom>
        </p:spPr>
        <p:txBody>
          <a:bodyPr lIns="90000" tIns="46800" rIns="90000" bIns="46800" anchor="ctr"/>
          <a:lstStyle/>
          <a:p>
            <a:pPr>
              <a:buFont typeface="Arial"/>
              <a:buChar char="•"/>
            </a:pPr>
            <a:r>
              <a:rPr lang="ru-RU"/>
              <a:t>&lt;date/time&gt;</a:t>
            </a:r>
            <a:endParaRPr/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>
          <a:xfrm>
            <a:off x="3124080" y="6355080"/>
            <a:ext cx="2895840" cy="368280"/>
          </a:xfrm>
          <a:prstGeom prst="rect">
            <a:avLst/>
          </a:prstGeom>
        </p:spPr>
        <p:txBody>
          <a:bodyPr lIns="90000" tIns="46800" rIns="90000" bIns="46800" anchor="ctr"/>
          <a:lstStyle/>
          <a:p>
            <a:pPr>
              <a:buFont typeface="Arial"/>
              <a:buChar char="•"/>
            </a:pPr>
            <a:endParaRPr/>
          </a:p>
        </p:txBody>
      </p:sp>
      <p:sp>
        <p:nvSpPr>
          <p:cNvPr id="4" name="PlaceHolder 5"/>
          <p:cNvSpPr>
            <a:spLocks noGrp="1"/>
          </p:cNvSpPr>
          <p:nvPr>
            <p:ph type="sldNum"/>
          </p:nvPr>
        </p:nvSpPr>
        <p:spPr>
          <a:xfrm>
            <a:off x="6552720" y="6355080"/>
            <a:ext cx="2133720" cy="368280"/>
          </a:xfrm>
          <a:prstGeom prst="rect">
            <a:avLst/>
          </a:prstGeom>
        </p:spPr>
        <p:txBody>
          <a:bodyPr lIns="90000" tIns="46800" rIns="90000" bIns="46800" anchor="ctr"/>
          <a:lstStyle/>
          <a:p>
            <a:pPr>
              <a:buFont typeface="Arial"/>
              <a:buChar char="•"/>
            </a:pPr>
            <a:fld id="{715E65B0-7DDB-44FE-B092-7436BA3E485A}" type="slidenum">
              <a:rPr lang="ru-RU"/>
              <a:pPr>
                <a:buFont typeface="Arial"/>
                <a:buChar char="•"/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8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CustomShape 1"/>
          <p:cNvSpPr/>
          <p:nvPr/>
        </p:nvSpPr>
        <p:spPr>
          <a:xfrm>
            <a:off x="2428875" y="695325"/>
            <a:ext cx="4214813" cy="5382466"/>
          </a:xfrm>
          <a:prstGeom prst="rect">
            <a:avLst/>
          </a:prstGeom>
        </p:spPr>
        <p:txBody>
          <a:bodyPr lIns="90000" tIns="46800" rIns="90000" bIns="46800" anchor="t"/>
          <a:lstStyle/>
          <a:p>
            <a:pPr>
              <a:lnSpc>
                <a:spcPct val="100000"/>
              </a:lnSpc>
            </a:pPr>
            <a:endParaRPr lang="ru-RU" dirty="0"/>
          </a:p>
          <a:p>
            <a:pPr>
              <a:lnSpc>
                <a:spcPct val="100000"/>
              </a:lnSpc>
            </a:pPr>
            <a:r>
              <a:rPr lang="ru-RU" dirty="0">
                <a:latin typeface="Arial"/>
              </a:rPr>
              <a:t>Номинация: </a:t>
            </a:r>
            <a:r>
              <a:rPr lang="ru-RU" b="1" dirty="0">
                <a:solidFill>
                  <a:srgbClr val="454545"/>
                </a:solidFill>
                <a:latin typeface="Arial" charset="0"/>
              </a:rPr>
              <a:t>ЛУЧШЕЕ СВАДЕБНОЕ МЕРОПРИЯТИЕ</a:t>
            </a:r>
          </a:p>
          <a:p>
            <a:pPr algn="ctr">
              <a:lnSpc>
                <a:spcPct val="100000"/>
              </a:lnSpc>
            </a:pPr>
            <a:r>
              <a:rPr lang="ru-RU">
                <a:solidFill>
                  <a:srgbClr val="454545"/>
                </a:solidFill>
                <a:latin typeface="Arial"/>
              </a:rPr>
              <a:t>(свыше 300 </a:t>
            </a:r>
            <a:r>
              <a:rPr lang="ru-RU" dirty="0" err="1">
                <a:solidFill>
                  <a:srgbClr val="454545"/>
                </a:solidFill>
                <a:latin typeface="Arial" charset="0"/>
              </a:rPr>
              <a:t>т.р</a:t>
            </a:r>
            <a:r>
              <a:rPr lang="ru-RU" dirty="0">
                <a:solidFill>
                  <a:srgbClr val="454545"/>
                </a:solidFill>
                <a:latin typeface="Arial"/>
              </a:rPr>
              <a:t>)</a:t>
            </a:r>
          </a:p>
          <a:p>
            <a:pPr algn="ctr">
              <a:lnSpc>
                <a:spcPct val="100000"/>
              </a:lnSpc>
            </a:pPr>
            <a:endParaRPr lang="ru-RU" dirty="0">
              <a:latin typeface="DejaVu Sans"/>
            </a:endParaRPr>
          </a:p>
          <a:p>
            <a:pPr algn="ctr">
              <a:lnSpc>
                <a:spcPct val="100000"/>
              </a:lnSpc>
            </a:pPr>
            <a:r>
              <a:rPr lang="ru-RU" dirty="0">
                <a:solidFill>
                  <a:srgbClr val="454545"/>
                </a:solidFill>
                <a:latin typeface="Arial" charset="0"/>
              </a:rPr>
              <a:t>Название проекта</a:t>
            </a:r>
          </a:p>
          <a:p>
            <a:pPr algn="ctr">
              <a:lnSpc>
                <a:spcPct val="100000"/>
              </a:lnSpc>
            </a:pPr>
            <a:r>
              <a:rPr lang="ru-RU" dirty="0">
                <a:solidFill>
                  <a:srgbClr val="454545"/>
                </a:solidFill>
                <a:latin typeface="Arial" charset="0"/>
              </a:rPr>
              <a:t> "Сила притяжения"</a:t>
            </a:r>
          </a:p>
          <a:p>
            <a:pPr>
              <a:lnSpc>
                <a:spcPct val="100000"/>
              </a:lnSpc>
            </a:pPr>
            <a:endParaRPr lang="ru-RU" dirty="0">
              <a:latin typeface="DejaVu Sans"/>
            </a:endParaRPr>
          </a:p>
        </p:txBody>
      </p:sp>
      <p:pic>
        <p:nvPicPr>
          <p:cNvPr id="40" name="Picture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79280" y="0"/>
            <a:ext cx="1219320" cy="1219320"/>
          </a:xfrm>
          <a:prstGeom prst="rect">
            <a:avLst/>
          </a:prstGeom>
        </p:spPr>
      </p:pic>
      <p:pic>
        <p:nvPicPr>
          <p:cNvPr id="2" name="Рисунок 1" descr="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78842" y="3058905"/>
            <a:ext cx="4104025" cy="30384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CustomShape 1"/>
          <p:cNvSpPr/>
          <p:nvPr/>
        </p:nvSpPr>
        <p:spPr>
          <a:xfrm>
            <a:off x="826920" y="1197000"/>
            <a:ext cx="4131000" cy="368280"/>
          </a:xfrm>
          <a:prstGeom prst="rect">
            <a:avLst/>
          </a:prstGeom>
        </p:spPr>
        <p:txBody>
          <a:bodyPr lIns="90000" tIns="46800" rIns="90000" bIns="46800"/>
          <a:lstStyle/>
          <a:p>
            <a:pPr>
              <a:lnSpc>
                <a:spcPct val="100000"/>
              </a:lnSpc>
              <a:buFont typeface="Calibri"/>
              <a:buChar char="•"/>
            </a:pPr>
            <a:r>
              <a:rPr lang="ru-RU" b="1">
                <a:latin typeface="Calibri"/>
              </a:rPr>
              <a:t>Вводные:</a:t>
            </a:r>
            <a:endParaRPr/>
          </a:p>
        </p:txBody>
      </p:sp>
      <p:sp>
        <p:nvSpPr>
          <p:cNvPr id="42" name="CustomShape 2"/>
          <p:cNvSpPr/>
          <p:nvPr/>
        </p:nvSpPr>
        <p:spPr>
          <a:xfrm>
            <a:off x="642960" y="2214720"/>
            <a:ext cx="7786800" cy="3111480"/>
          </a:xfrm>
          <a:prstGeom prst="rect">
            <a:avLst/>
          </a:prstGeom>
        </p:spPr>
        <p:txBody>
          <a:bodyPr lIns="90000" tIns="46800" rIns="90000" bIns="46800" anchor="t"/>
          <a:lstStyle/>
          <a:p>
            <a:pPr>
              <a:lnSpc>
                <a:spcPct val="100000"/>
              </a:lnSpc>
              <a:buFont typeface="Calibri"/>
              <a:buChar char="•"/>
            </a:pPr>
            <a:r>
              <a:rPr lang="ru-RU" dirty="0">
                <a:latin typeface="Calibri"/>
              </a:rPr>
              <a:t>- </a:t>
            </a:r>
            <a:r>
              <a:rPr lang="ru-RU" sz="1600" dirty="0">
                <a:latin typeface="Georgia"/>
              </a:rPr>
              <a:t>Заказчик : Осипова Ксения (невеста) и </a:t>
            </a:r>
            <a:r>
              <a:rPr lang="ru-RU" sz="1600" dirty="0" err="1">
                <a:latin typeface="Georgia"/>
              </a:rPr>
              <a:t>Швечков</a:t>
            </a:r>
            <a:r>
              <a:rPr lang="ru-RU" dirty="0">
                <a:latin typeface="Georgia"/>
              </a:rPr>
              <a:t> </a:t>
            </a:r>
            <a:r>
              <a:rPr lang="ru-RU" sz="1600" dirty="0">
                <a:latin typeface="Georgia"/>
              </a:rPr>
              <a:t>Никита (жених)</a:t>
            </a:r>
            <a:endParaRPr sz="1600" dirty="0">
              <a:latin typeface="Georgia"/>
            </a:endParaRPr>
          </a:p>
          <a:p>
            <a:pPr>
              <a:lnSpc>
                <a:spcPct val="100000"/>
              </a:lnSpc>
              <a:buFont typeface="Calibri"/>
              <a:buChar char="•"/>
            </a:pPr>
            <a:r>
              <a:rPr lang="ru-RU" sz="1600" dirty="0">
                <a:latin typeface="Georgia"/>
              </a:rPr>
              <a:t>- Тип мероприятия: свадьба</a:t>
            </a:r>
            <a:endParaRPr sz="1600" dirty="0">
              <a:latin typeface="Georgia"/>
            </a:endParaRPr>
          </a:p>
          <a:p>
            <a:pPr>
              <a:lnSpc>
                <a:spcPct val="100000"/>
              </a:lnSpc>
              <a:buFont typeface="Calibri"/>
              <a:buChar char="•"/>
            </a:pPr>
            <a:r>
              <a:rPr lang="ru-RU" sz="1600" dirty="0">
                <a:latin typeface="Georgia"/>
              </a:rPr>
              <a:t>- Количество человек, которые приняли участие в мероприятии: 60 человек</a:t>
            </a:r>
            <a:endParaRPr sz="1600" dirty="0">
              <a:latin typeface="Georgia"/>
            </a:endParaRPr>
          </a:p>
          <a:p>
            <a:pPr>
              <a:lnSpc>
                <a:spcPct val="100000"/>
              </a:lnSpc>
              <a:buFont typeface="Calibri"/>
              <a:buChar char="•"/>
            </a:pPr>
            <a:r>
              <a:rPr lang="ru-RU" sz="1600" dirty="0">
                <a:latin typeface="Georgia"/>
              </a:rPr>
              <a:t>- Место проведения мероприятия: </a:t>
            </a:r>
            <a:r>
              <a:rPr lang="ru-RU" sz="1600" dirty="0" err="1">
                <a:latin typeface="Georgia"/>
              </a:rPr>
              <a:t>г.Владимир</a:t>
            </a:r>
            <a:r>
              <a:rPr lang="ru-RU" sz="1600" dirty="0">
                <a:latin typeface="Georgia"/>
              </a:rPr>
              <a:t>, VS парк "Заячья гора"</a:t>
            </a:r>
            <a:endParaRPr sz="1600" dirty="0">
              <a:latin typeface="Georgia"/>
            </a:endParaRPr>
          </a:p>
          <a:p>
            <a:pPr>
              <a:lnSpc>
                <a:spcPct val="100000"/>
              </a:lnSpc>
              <a:buFont typeface="Calibri"/>
              <a:buChar char="•"/>
            </a:pPr>
            <a:r>
              <a:rPr lang="ru-RU" sz="1600" dirty="0">
                <a:latin typeface="Georgia"/>
              </a:rPr>
              <a:t>- Подрядчики исполнителя, задействованные в реализации проекта:</a:t>
            </a:r>
          </a:p>
          <a:p>
            <a:pPr>
              <a:lnSpc>
                <a:spcPct val="100000"/>
              </a:lnSpc>
            </a:pPr>
            <a:r>
              <a:rPr lang="ru-RU" sz="1600" dirty="0">
                <a:latin typeface="Georgia"/>
              </a:rPr>
              <a:t>организация, декор и флористика: свадебная студия "</a:t>
            </a:r>
            <a:r>
              <a:rPr lang="ru-RU" sz="1600" dirty="0" err="1">
                <a:latin typeface="Georgia"/>
              </a:rPr>
              <a:t>Barbaris</a:t>
            </a:r>
            <a:r>
              <a:rPr lang="ru-RU" sz="1600" dirty="0">
                <a:latin typeface="Georgia"/>
              </a:rPr>
              <a:t>-</a:t>
            </a:r>
            <a:r>
              <a:rPr lang="ru-RU" sz="1600" dirty="0" err="1">
                <a:latin typeface="Georgia"/>
              </a:rPr>
              <a:t>Wedding</a:t>
            </a:r>
            <a:r>
              <a:rPr lang="ru-RU" sz="1600" dirty="0">
                <a:latin typeface="Georgia"/>
              </a:rPr>
              <a:t>",</a:t>
            </a:r>
            <a:r>
              <a:rPr lang="ru-RU" sz="1600" dirty="0" err="1">
                <a:latin typeface="Georgia"/>
              </a:rPr>
              <a:t>cтилист</a:t>
            </a:r>
            <a:r>
              <a:rPr lang="ru-RU" sz="1600" dirty="0">
                <a:latin typeface="Georgia"/>
              </a:rPr>
              <a:t>-визажист: Саша </a:t>
            </a:r>
            <a:r>
              <a:rPr lang="ru-RU" sz="1600" dirty="0" err="1">
                <a:latin typeface="Georgia"/>
              </a:rPr>
              <a:t>Чиркова</a:t>
            </a:r>
            <a:r>
              <a:rPr lang="ru-RU" sz="1600" dirty="0">
                <a:latin typeface="Georgia"/>
              </a:rPr>
              <a:t>, фотограф: Анастасия Смирнова, видеограф: Максим Иванов, ведущий: Евгений Маслов, площадка для выездной церемонии VS парк "Заячья Гора", ресторан "Утёс"</a:t>
            </a:r>
          </a:p>
          <a:p>
            <a:pPr>
              <a:lnSpc>
                <a:spcPct val="100000"/>
              </a:lnSpc>
              <a:buFont typeface="Calibri"/>
              <a:buChar char="•"/>
            </a:pPr>
            <a:r>
              <a:rPr lang="ru-RU" sz="1600" dirty="0">
                <a:latin typeface="Georgia"/>
              </a:rPr>
              <a:t>- Дата проведения мероприятия: 12 сентября 2015 год</a:t>
            </a:r>
          </a:p>
          <a:p>
            <a:pPr>
              <a:lnSpc>
                <a:spcPct val="100000"/>
              </a:lnSpc>
              <a:buFont typeface="Calibri"/>
              <a:buChar char="•"/>
            </a:pPr>
            <a:endParaRPr dirty="0"/>
          </a:p>
        </p:txBody>
      </p:sp>
      <p:pic>
        <p:nvPicPr>
          <p:cNvPr id="43" name="Picture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0920" y="0"/>
            <a:ext cx="1218960" cy="121932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CustomShape 1"/>
          <p:cNvSpPr/>
          <p:nvPr/>
        </p:nvSpPr>
        <p:spPr>
          <a:xfrm>
            <a:off x="2843280" y="1268280"/>
            <a:ext cx="4130640" cy="368280"/>
          </a:xfrm>
          <a:prstGeom prst="rect">
            <a:avLst/>
          </a:prstGeom>
        </p:spPr>
        <p:txBody>
          <a:bodyPr lIns="90000" tIns="46800" rIns="90000" bIns="46800" anchor="t"/>
          <a:lstStyle/>
          <a:p>
            <a:pPr>
              <a:lnSpc>
                <a:spcPct val="100000"/>
              </a:lnSpc>
              <a:buFont typeface="Calibri"/>
              <a:buChar char="•"/>
            </a:pPr>
            <a:r>
              <a:rPr lang="ru-RU" b="1" dirty="0">
                <a:latin typeface="Calibri"/>
              </a:rPr>
              <a:t>Задача/цели:</a:t>
            </a:r>
            <a:endParaRPr dirty="0"/>
          </a:p>
        </p:txBody>
      </p:sp>
      <p:sp>
        <p:nvSpPr>
          <p:cNvPr id="45" name="CustomShape 2"/>
          <p:cNvSpPr/>
          <p:nvPr/>
        </p:nvSpPr>
        <p:spPr>
          <a:xfrm>
            <a:off x="214200" y="2214720"/>
            <a:ext cx="8786880" cy="916920"/>
          </a:xfrm>
          <a:prstGeom prst="rect">
            <a:avLst/>
          </a:prstGeom>
        </p:spPr>
        <p:txBody>
          <a:bodyPr lIns="90000" tIns="46800" rIns="90000" bIns="46800" anchor="t"/>
          <a:lstStyle/>
          <a:p>
            <a:pPr>
              <a:lnSpc>
                <a:spcPct val="100000"/>
              </a:lnSpc>
            </a:pPr>
            <a:r>
              <a:rPr lang="ru-RU" dirty="0">
                <a:solidFill>
                  <a:srgbClr val="000000"/>
                </a:solidFill>
                <a:latin typeface="Calibri" charset="0"/>
              </a:rPr>
              <a:t>На свадьбе должны были собраться гости со многих уголков нашей необъятной страны. И нашей непростой задачей было всех удивить.</a:t>
            </a:r>
            <a:endParaRPr dirty="0">
              <a:solidFill>
                <a:srgbClr val="000000"/>
              </a:solidFill>
              <a:latin typeface="Calibri" charset="0"/>
            </a:endParaRPr>
          </a:p>
        </p:txBody>
      </p:sp>
      <p:pic>
        <p:nvPicPr>
          <p:cNvPr id="46" name="Picture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0920" y="0"/>
            <a:ext cx="1218960" cy="1219320"/>
          </a:xfrm>
          <a:prstGeom prst="rect">
            <a:avLst/>
          </a:prstGeom>
        </p:spPr>
      </p:pic>
      <p:pic>
        <p:nvPicPr>
          <p:cNvPr id="2" name="Рисунок 1" descr="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64625" y="3071813"/>
            <a:ext cx="4966350" cy="348615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CustomShape 1"/>
          <p:cNvSpPr/>
          <p:nvPr/>
        </p:nvSpPr>
        <p:spPr>
          <a:xfrm>
            <a:off x="2627313" y="239713"/>
            <a:ext cx="4130675" cy="516198"/>
          </a:xfrm>
          <a:prstGeom prst="rect">
            <a:avLst/>
          </a:prstGeom>
        </p:spPr>
        <p:txBody>
          <a:bodyPr lIns="90000" tIns="46800" rIns="90000" bIns="46800" anchor="t"/>
          <a:lstStyle/>
          <a:p>
            <a:pPr>
              <a:lnSpc>
                <a:spcPct val="100000"/>
              </a:lnSpc>
              <a:buFont typeface="Calibri"/>
              <a:buChar char="•"/>
            </a:pPr>
            <a:r>
              <a:rPr lang="ru-RU" b="1" dirty="0">
                <a:latin typeface="Calibri"/>
              </a:rPr>
              <a:t>Идея:</a:t>
            </a:r>
            <a:endParaRPr dirty="0"/>
          </a:p>
        </p:txBody>
      </p:sp>
      <p:sp>
        <p:nvSpPr>
          <p:cNvPr id="48" name="CustomShape 2"/>
          <p:cNvSpPr/>
          <p:nvPr/>
        </p:nvSpPr>
        <p:spPr>
          <a:xfrm>
            <a:off x="642960" y="2214720"/>
            <a:ext cx="7786800" cy="368280"/>
          </a:xfrm>
          <a:prstGeom prst="rect">
            <a:avLst/>
          </a:prstGeom>
        </p:spPr>
        <p:txBody>
          <a:bodyPr lIns="90000" tIns="46800" rIns="90000" bIns="46800" anchor="t"/>
          <a:lstStyle/>
          <a:p>
            <a:pPr>
              <a:lnSpc>
                <a:spcPct val="100000"/>
              </a:lnSpc>
              <a:buFont typeface="Calibri"/>
              <a:buChar char="•"/>
            </a:pPr>
            <a:endParaRPr sz="1200" dirty="0"/>
          </a:p>
        </p:txBody>
      </p:sp>
      <p:pic>
        <p:nvPicPr>
          <p:cNvPr id="49" name="Picture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0920" y="0"/>
            <a:ext cx="1218960" cy="121932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39738" y="1563688"/>
            <a:ext cx="8351837" cy="3816429"/>
          </a:xfrm>
          <a:prstGeom prst="rect">
            <a:avLst/>
          </a:prstGeom>
        </p:spPr>
        <p:txBody>
          <a:bodyPr rtlCol="0" anchor="t">
            <a:spAutoFit/>
          </a:bodyPr>
          <a:lstStyle/>
          <a:p>
            <a:r>
              <a:rPr lang="ru-RU" sz="1400" dirty="0">
                <a:solidFill>
                  <a:srgbClr val="000000"/>
                </a:solidFill>
                <a:latin typeface="Georgia"/>
              </a:rPr>
              <a:t>Свадьба планировалась ранней осенью — именно это время поражает буйством красок, когда листва уже приобретает багряный оттенок, а на улице еще по-летнему тепло. Стиль и концепция свадьбы были выбраны молниеносно. Решено было остановиться на одном из популярных оттенков сезона 2015 — цвете марсала. Этот благородный оттенок идеально подошел нашей паре - красивые, импульсивные, молодые, веселые! В оформлении самой свадьбы произошло смешение нескольких стилей в одном: рустик — спилы, лавочки, дерево; </a:t>
            </a:r>
            <a:r>
              <a:rPr lang="ru-RU" sz="1400" dirty="0" err="1">
                <a:solidFill>
                  <a:srgbClr val="000000"/>
                </a:solidFill>
                <a:latin typeface="Georgia"/>
              </a:rPr>
              <a:t>бохо</a:t>
            </a:r>
            <a:r>
              <a:rPr lang="ru-RU" sz="1400" dirty="0">
                <a:solidFill>
                  <a:srgbClr val="000000"/>
                </a:solidFill>
                <a:latin typeface="Georgia"/>
              </a:rPr>
              <a:t> — гирлянды из лампочек, бордовый софт, свечи; классика — сервировка, флористика.</a:t>
            </a:r>
          </a:p>
          <a:p>
            <a:r>
              <a:rPr lang="ru-RU" sz="1400" dirty="0">
                <a:solidFill>
                  <a:srgbClr val="000000"/>
                </a:solidFill>
                <a:latin typeface="Georgia"/>
              </a:rPr>
              <a:t>Тематика— наши жених и невеста по профессии геодезисты и было решено использовать штативы для оборудования, как подставки для цветочных композиций из гортензий и роз;. Благодаря такому сочетанию элементов, присущих различным направлениям, получался цельный и гармоничный декор.</a:t>
            </a:r>
          </a:p>
          <a:p>
            <a:r>
              <a:rPr lang="ru-RU" sz="1400" dirty="0">
                <a:solidFill>
                  <a:srgbClr val="000000"/>
                </a:solidFill>
                <a:latin typeface="km-sans"/>
              </a:rPr>
              <a:t> </a:t>
            </a:r>
            <a:r>
              <a:rPr lang="ru-RU" sz="1400" dirty="0">
                <a:solidFill>
                  <a:srgbClr val="000000"/>
                </a:solidFill>
                <a:latin typeface="Georgia"/>
              </a:rPr>
              <a:t>Для хороших снимков и кадров нам было достаточно найти красивый вид. Но раз уж мы начали экспериментировать в стилях оформления банкета, то и на фотографиях старались совместить и шик, и американский стиль, и красоту русских полей. Чтобы подчеркнуть совершенно разные характеры жениха и невесты, решено было посетить ферму собачек </a:t>
            </a:r>
            <a:r>
              <a:rPr lang="ru-RU" sz="1400" dirty="0" err="1">
                <a:solidFill>
                  <a:srgbClr val="000000"/>
                </a:solidFill>
                <a:latin typeface="Georgia"/>
              </a:rPr>
              <a:t>хаски</a:t>
            </a:r>
            <a:r>
              <a:rPr lang="ru-RU" sz="1400" dirty="0">
                <a:solidFill>
                  <a:srgbClr val="000000"/>
                </a:solidFill>
                <a:latin typeface="Georgia"/>
              </a:rPr>
              <a:t>, ведь они такие же неугомонные и игривые, как жених, и красивые и привередливые, как невеста.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3156" y="1221699"/>
            <a:ext cx="2736376" cy="4114800"/>
          </a:xfrm>
          <a:prstGeom prst="rect">
            <a:avLst/>
          </a:prstGeom>
        </p:spPr>
      </p:pic>
      <p:pic>
        <p:nvPicPr>
          <p:cNvPr id="3" name="Рисунок 2" descr="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91771" y="1221699"/>
            <a:ext cx="2685375" cy="4114800"/>
          </a:xfrm>
          <a:prstGeom prst="rect">
            <a:avLst/>
          </a:prstGeom>
        </p:spPr>
      </p:pic>
      <p:pic>
        <p:nvPicPr>
          <p:cNvPr id="4" name="Рисунок 3" descr="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98433" y="1221699"/>
            <a:ext cx="2743200" cy="407302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593552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CustomShape 1"/>
          <p:cNvSpPr/>
          <p:nvPr/>
        </p:nvSpPr>
        <p:spPr>
          <a:xfrm>
            <a:off x="2124075" y="441325"/>
            <a:ext cx="4130675" cy="631357"/>
          </a:xfrm>
          <a:prstGeom prst="rect">
            <a:avLst/>
          </a:prstGeom>
        </p:spPr>
        <p:txBody>
          <a:bodyPr lIns="90000" tIns="46800" rIns="90000" bIns="46800"/>
          <a:lstStyle/>
          <a:p>
            <a:pPr>
              <a:lnSpc>
                <a:spcPct val="100000"/>
              </a:lnSpc>
              <a:buFont typeface="Calibri"/>
              <a:buChar char="•"/>
            </a:pPr>
            <a:r>
              <a:rPr lang="ru-RU" b="1">
                <a:latin typeface="Calibri"/>
              </a:rPr>
              <a:t>Выполнение</a:t>
            </a:r>
            <a:r>
              <a:rPr lang="ru-RU">
                <a:latin typeface="Calibri"/>
              </a:rPr>
              <a:t>:</a:t>
            </a:r>
            <a:endParaRPr/>
          </a:p>
        </p:txBody>
      </p:sp>
      <p:sp>
        <p:nvSpPr>
          <p:cNvPr id="51" name="CustomShape 2"/>
          <p:cNvSpPr/>
          <p:nvPr/>
        </p:nvSpPr>
        <p:spPr>
          <a:xfrm>
            <a:off x="428625" y="1000125"/>
            <a:ext cx="5184775" cy="5363564"/>
          </a:xfrm>
          <a:prstGeom prst="rect">
            <a:avLst/>
          </a:prstGeom>
        </p:spPr>
        <p:txBody>
          <a:bodyPr lIns="90000" tIns="46800" rIns="90000" bIns="46800" anchor="t"/>
          <a:lstStyle/>
          <a:p>
            <a:r>
              <a:rPr lang="ru-RU" sz="1400" dirty="0">
                <a:solidFill>
                  <a:srgbClr val="282828"/>
                </a:solidFill>
                <a:latin typeface="Georgia"/>
              </a:rPr>
              <a:t>При организации свадьбы мы тщательно распланировали каждый момент, детально разработали концепцию и сценарий, глубоко индивидуальные для нашей пары, и неукоснительно проследили, чтобы всё прошло идеально. </a:t>
            </a:r>
            <a:r>
              <a:rPr lang="ru-RU" sz="1400" dirty="0">
                <a:latin typeface="Georgia"/>
              </a:rPr>
              <a:t>Свадьба проходила в загородном комплексе без переездов, посещения </a:t>
            </a:r>
            <a:r>
              <a:rPr lang="ru-RU" sz="1400" dirty="0" err="1">
                <a:latin typeface="Georgia"/>
              </a:rPr>
              <a:t>ЗАГСа</a:t>
            </a:r>
            <a:r>
              <a:rPr lang="ru-RU" sz="1400" dirty="0">
                <a:latin typeface="Georgia"/>
              </a:rPr>
              <a:t>, изнуряющих пеших прогулок с гостями. Масштаб данного мероприятия определили насыщенность свадебного дня: утро невесты в номере люкс, фотосессия на природе с собаками породы </a:t>
            </a:r>
            <a:r>
              <a:rPr lang="ru-RU" sz="1400" dirty="0" err="1">
                <a:latin typeface="Georgia"/>
              </a:rPr>
              <a:t>Хаски</a:t>
            </a:r>
            <a:r>
              <a:rPr lang="ru-RU" sz="1400" dirty="0">
                <a:latin typeface="Georgia"/>
              </a:rPr>
              <a:t> и брутального оленя Яши, выездная церемония на склоне холма, угощение для гостей в формате фуршета,  банкет с полноценной развлекательной программой.</a:t>
            </a:r>
          </a:p>
          <a:p>
            <a:r>
              <a:rPr lang="ru-RU" sz="1400" dirty="0">
                <a:solidFill>
                  <a:srgbClr val="000000"/>
                </a:solidFill>
                <a:latin typeface="Georgia"/>
              </a:rPr>
              <a:t>Не обошлось и без казусных ситуаций : сначала пошел дождь, и не просто дождь, а ливень в самой середине церемонии, но ведущая, благодаря своему профессионализму, отреагировала молниеносно - она просто продолжила ее, тем самым вызвав бурю эмоций гостей и нашей пары, а потом, на </a:t>
            </a:r>
            <a:r>
              <a:rPr lang="ru-RU" sz="1400" dirty="0" err="1">
                <a:solidFill>
                  <a:srgbClr val="000000"/>
                </a:solidFill>
                <a:latin typeface="Georgia"/>
              </a:rPr>
              <a:t>фотопрогулке</a:t>
            </a:r>
            <a:r>
              <a:rPr lang="ru-RU" sz="1400" dirty="0">
                <a:solidFill>
                  <a:srgbClr val="000000"/>
                </a:solidFill>
                <a:latin typeface="Georgia"/>
              </a:rPr>
              <a:t>, весьма флегматичный олень Яша решил забодать жениха, но хорошо, что все обошлось! Мы не считаем эти моменты какими-то форс-мажорами, все шло так как было запланировано, а в особенные моменты просто реагировали профессионально и без паники!</a:t>
            </a:r>
          </a:p>
          <a:p>
            <a:r>
              <a:rPr lang="ru-RU" sz="1400" dirty="0">
                <a:solidFill>
                  <a:srgbClr val="000000"/>
                </a:solidFill>
                <a:latin typeface="Georgia"/>
              </a:rPr>
              <a:t>Невеста: "Мы очень рады, что на нашем торжестве были реализованы все наши желания и предпочтения, и можем смело отметить, что это свадьба нашей мечты! "</a:t>
            </a:r>
          </a:p>
          <a:p>
            <a:endParaRPr lang="ru-RU" sz="1400" dirty="0">
              <a:solidFill>
                <a:srgbClr val="000000"/>
              </a:solidFill>
              <a:latin typeface="Tahoma" charset="0"/>
            </a:endParaRPr>
          </a:p>
        </p:txBody>
      </p:sp>
      <p:pic>
        <p:nvPicPr>
          <p:cNvPr id="52" name="Picture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4362" y="-145790"/>
            <a:ext cx="1219320" cy="1219320"/>
          </a:xfrm>
          <a:prstGeom prst="rect">
            <a:avLst/>
          </a:prstGeom>
        </p:spPr>
      </p:pic>
      <p:pic>
        <p:nvPicPr>
          <p:cNvPr id="2" name="Рисунок 1" descr="9Gvk6GrI9a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97510" y="1336067"/>
            <a:ext cx="2743200" cy="266186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CustomShape 1"/>
          <p:cNvSpPr/>
          <p:nvPr/>
        </p:nvSpPr>
        <p:spPr>
          <a:xfrm>
            <a:off x="2484438" y="263525"/>
            <a:ext cx="4130675" cy="755677"/>
          </a:xfrm>
          <a:prstGeom prst="rect">
            <a:avLst/>
          </a:prstGeom>
        </p:spPr>
        <p:txBody>
          <a:bodyPr lIns="90000" tIns="46800" rIns="90000" bIns="46800"/>
          <a:lstStyle/>
          <a:p>
            <a:pPr>
              <a:lnSpc>
                <a:spcPct val="100000"/>
              </a:lnSpc>
              <a:buFont typeface="Calibri"/>
              <a:buChar char="•"/>
            </a:pPr>
            <a:r>
              <a:rPr lang="ru-RU" b="1">
                <a:latin typeface="Calibri"/>
              </a:rPr>
              <a:t>Реализация</a:t>
            </a:r>
            <a:r>
              <a:rPr lang="ru-RU">
                <a:latin typeface="Calibri"/>
              </a:rPr>
              <a:t>:</a:t>
            </a:r>
            <a:endParaRPr/>
          </a:p>
        </p:txBody>
      </p:sp>
      <p:sp>
        <p:nvSpPr>
          <p:cNvPr id="57" name="CustomShape 2"/>
          <p:cNvSpPr/>
          <p:nvPr/>
        </p:nvSpPr>
        <p:spPr>
          <a:xfrm>
            <a:off x="357188" y="1093084"/>
            <a:ext cx="8572500" cy="3193166"/>
          </a:xfrm>
          <a:prstGeom prst="rect">
            <a:avLst/>
          </a:prstGeom>
        </p:spPr>
        <p:txBody>
          <a:bodyPr lIns="90000" tIns="46800" rIns="90000" bIns="46800" anchor="t"/>
          <a:lstStyle/>
          <a:p>
            <a:r>
              <a:rPr lang="ru-RU" sz="1400" dirty="0">
                <a:solidFill>
                  <a:srgbClr val="000000"/>
                </a:solidFill>
                <a:latin typeface="Georgia"/>
              </a:rPr>
              <a:t>Благодаря нашим креативным и романтичным парам мы воплощаем в жизнь самые прекрасные и смелые проекты. Свадьба Никиты и Ксении — из их числа. Свадьбу было решено устроить в ярких и сочных тонах, которые, как никакие другие, соответствовали темпераменту и внешности нашей невесты. Во флористических композициях присутствовало большое количество гортензий, роз и георгин с применением сочной зелени эвкалипта. Но главной идеей было создать яркий, но ненавязчивый декор, который не бросался бы в глаза, а просто стал фоном для приятных эмоций. </a:t>
            </a:r>
            <a:r>
              <a:rPr lang="ru-RU" sz="1400" dirty="0">
                <a:solidFill>
                  <a:srgbClr val="000000"/>
                </a:solidFill>
                <a:latin typeface="DejaVu Sans" charset="0"/>
              </a:rPr>
              <a:t/>
            </a:r>
            <a:br>
              <a:rPr lang="ru-RU" sz="1400" dirty="0">
                <a:solidFill>
                  <a:srgbClr val="000000"/>
                </a:solidFill>
                <a:latin typeface="DejaVu Sans" charset="0"/>
              </a:rPr>
            </a:br>
            <a:r>
              <a:rPr lang="ru-RU" sz="1400" dirty="0">
                <a:solidFill>
                  <a:srgbClr val="000000"/>
                </a:solidFill>
                <a:latin typeface="DejaVu Sans" charset="0"/>
              </a:rPr>
              <a:t> </a:t>
            </a:r>
            <a:r>
              <a:rPr lang="ru-RU" sz="1400" dirty="0">
                <a:solidFill>
                  <a:srgbClr val="000000"/>
                </a:solidFill>
                <a:latin typeface="Georgia"/>
              </a:rPr>
              <a:t>Ресторан с панорамными окнами и видом на бескрайние поля, цветы, и проникающие лучи солнца — все это создавало атмосферу легкости и нежности, поэтому праздник получился очень светлым. Особенное внимание уделялось мелочам, которые и смогли создать всю атмосферу. </a:t>
            </a:r>
          </a:p>
          <a:p>
            <a:r>
              <a:rPr lang="ru-RU" sz="1400" dirty="0">
                <a:solidFill>
                  <a:srgbClr val="000000"/>
                </a:solidFill>
                <a:latin typeface="Georgia"/>
              </a:rPr>
              <a:t>Самым значимым и трогательным моментом свадьбы стала выездная церемония на природе с видом на необъятные поля.  Восторженные взгляды родных и близких людей, трогательные клятвы молодых, слезы счастья, искренние эмоции — все эти моменты надолго останутся в памяти Ксении и Никиты. </a:t>
            </a:r>
          </a:p>
          <a:p>
            <a:r>
              <a:rPr lang="ru-RU" sz="1400" dirty="0">
                <a:solidFill>
                  <a:srgbClr val="000000"/>
                </a:solidFill>
                <a:latin typeface="Georgia"/>
              </a:rPr>
              <a:t>Программа вечера была не менее насыщенной и стильной. Эмоциональная режиссура</a:t>
            </a:r>
            <a:r>
              <a:rPr lang="ru-RU" sz="1600" dirty="0">
                <a:solidFill>
                  <a:srgbClr val="000000"/>
                </a:solidFill>
                <a:latin typeface="Georgia"/>
              </a:rPr>
              <a:t> </a:t>
            </a:r>
            <a:r>
              <a:rPr lang="ru-RU" sz="1400" dirty="0">
                <a:solidFill>
                  <a:srgbClr val="000000"/>
                </a:solidFill>
                <a:latin typeface="Georgia"/>
              </a:rPr>
              <a:t>и неожиданные повороты в сценарии объединили ведущего и всех гостей торжества!</a:t>
            </a:r>
          </a:p>
          <a:p>
            <a:r>
              <a:rPr lang="ru-RU" dirty="0">
                <a:solidFill>
                  <a:srgbClr val="555555"/>
                </a:solidFill>
                <a:latin typeface="DejaVu Sans" charset="0"/>
              </a:rPr>
              <a:t/>
            </a:r>
            <a:br>
              <a:rPr lang="ru-RU" dirty="0">
                <a:solidFill>
                  <a:srgbClr val="555555"/>
                </a:solidFill>
                <a:latin typeface="DejaVu Sans" charset="0"/>
              </a:rPr>
            </a:br>
            <a:r>
              <a:rPr lang="ru-RU" dirty="0">
                <a:solidFill>
                  <a:srgbClr val="555555"/>
                </a:solidFill>
                <a:latin typeface="Calibri" charset="0"/>
              </a:rPr>
              <a:t/>
            </a:r>
            <a:br>
              <a:rPr lang="ru-RU" dirty="0">
                <a:solidFill>
                  <a:srgbClr val="555555"/>
                </a:solidFill>
                <a:latin typeface="Calibri" charset="0"/>
              </a:rPr>
            </a:br>
            <a:endParaRPr lang="ru-RU" dirty="0">
              <a:solidFill>
                <a:srgbClr val="555555"/>
              </a:solidFill>
              <a:latin typeface="Calibri" charset="0"/>
            </a:endParaRPr>
          </a:p>
          <a:p>
            <a:endParaRPr lang="ru-RU" dirty="0">
              <a:solidFill>
                <a:srgbClr val="037387"/>
              </a:solidFill>
              <a:latin typeface="DejaVu Sans" charset="0"/>
            </a:endParaRPr>
          </a:p>
        </p:txBody>
      </p:sp>
      <p:pic>
        <p:nvPicPr>
          <p:cNvPr id="58" name="Picture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0920" y="0"/>
            <a:ext cx="1218960" cy="1219320"/>
          </a:xfrm>
          <a:prstGeom prst="rect">
            <a:avLst/>
          </a:prstGeom>
        </p:spPr>
      </p:pic>
      <p:pic>
        <p:nvPicPr>
          <p:cNvPr id="2" name="Рисунок 1" descr="1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288" y="4456113"/>
            <a:ext cx="1571235" cy="2279650"/>
          </a:xfrm>
          <a:prstGeom prst="rect">
            <a:avLst/>
          </a:prstGeom>
        </p:spPr>
      </p:pic>
      <p:pic>
        <p:nvPicPr>
          <p:cNvPr id="3" name="Рисунок 2" descr="1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400300" y="4418013"/>
            <a:ext cx="1707419" cy="2319337"/>
          </a:xfrm>
          <a:prstGeom prst="rect">
            <a:avLst/>
          </a:prstGeom>
        </p:spPr>
      </p:pic>
      <p:pic>
        <p:nvPicPr>
          <p:cNvPr id="4" name="Рисунок 3" descr="1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51363" y="4430713"/>
            <a:ext cx="1631646" cy="2328862"/>
          </a:xfrm>
          <a:prstGeom prst="rect">
            <a:avLst/>
          </a:prstGeom>
        </p:spPr>
      </p:pic>
      <p:pic>
        <p:nvPicPr>
          <p:cNvPr id="5" name="Рисунок 4" descr="14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619875" y="4430713"/>
            <a:ext cx="1925334" cy="230346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CustomShape 1"/>
          <p:cNvSpPr/>
          <p:nvPr/>
        </p:nvSpPr>
        <p:spPr>
          <a:xfrm>
            <a:off x="2627313" y="98425"/>
            <a:ext cx="4130675" cy="529965"/>
          </a:xfrm>
          <a:prstGeom prst="rect">
            <a:avLst/>
          </a:prstGeom>
        </p:spPr>
        <p:txBody>
          <a:bodyPr lIns="90000" tIns="46800" rIns="90000" bIns="46800" anchor="t"/>
          <a:lstStyle/>
          <a:p>
            <a:pPr>
              <a:lnSpc>
                <a:spcPct val="100000"/>
              </a:lnSpc>
              <a:buFont typeface="Calibri"/>
              <a:buChar char="•"/>
            </a:pPr>
            <a:r>
              <a:rPr lang="ru-RU" b="1" dirty="0">
                <a:latin typeface="Calibri"/>
              </a:rPr>
              <a:t>Эффективность:</a:t>
            </a:r>
            <a:endParaRPr dirty="0"/>
          </a:p>
        </p:txBody>
      </p:sp>
      <p:sp>
        <p:nvSpPr>
          <p:cNvPr id="54" name="CustomShape 2"/>
          <p:cNvSpPr/>
          <p:nvPr/>
        </p:nvSpPr>
        <p:spPr>
          <a:xfrm>
            <a:off x="785813" y="1411835"/>
            <a:ext cx="7786687" cy="5873203"/>
          </a:xfrm>
          <a:prstGeom prst="rect">
            <a:avLst/>
          </a:prstGeom>
        </p:spPr>
        <p:txBody>
          <a:bodyPr lIns="90000" tIns="46800" rIns="90000" bIns="46800" anchor="t"/>
          <a:lstStyle/>
          <a:p>
            <a:r>
              <a:rPr lang="ru-RU" sz="1400" dirty="0">
                <a:solidFill>
                  <a:srgbClr val="111111"/>
                </a:solidFill>
                <a:latin typeface="Georgia"/>
              </a:rPr>
              <a:t>Поставленная перед нами задача заказчика была полностью реализована!</a:t>
            </a:r>
          </a:p>
          <a:p>
            <a:r>
              <a:rPr lang="ru-RU" sz="1400" dirty="0">
                <a:solidFill>
                  <a:srgbClr val="111111"/>
                </a:solidFill>
                <a:latin typeface="Georgia"/>
              </a:rPr>
              <a:t>Отзыв заказчика: Начнем с плюсов, так что загибайте пальцы:- Ни одного шарика в оформлении!- Со Светланой нашли общий язык сразу, как только зашли к ней в офис. Чуть ли не при первой встречи начали накидывать эскиз оформления.- За время подготовки это был единственный подрядчик за качество работы, которого ни капельки не переживали. Администратор ресторана знала студию </a:t>
            </a:r>
            <a:r>
              <a:rPr lang="ru-RU" sz="1400" dirty="0" err="1">
                <a:solidFill>
                  <a:srgbClr val="111111"/>
                </a:solidFill>
                <a:latin typeface="Georgia"/>
              </a:rPr>
              <a:t>BarBaris-Wedding</a:t>
            </a:r>
            <a:r>
              <a:rPr lang="ru-RU" sz="1400" dirty="0">
                <a:solidFill>
                  <a:srgbClr val="111111"/>
                </a:solidFill>
                <a:latin typeface="Georgia"/>
              </a:rPr>
              <a:t> и давала о ней положительные отзывы, когда речь заходила об оформлении. - Ни одного шарика в оформлении!!- Выездную регистрацию оформляла и проводила тоже Светлана. Все было на УРА. Не пришлось переживать за организацию гостей. Светлана встретила нас по приезду и сразу объяснила, что и как надо делать. Все прошло без суеты. Было дико красиво и атмосферно, а дождь в заключении церемонии - только усилил впечатления.- Цветов было нереально много! Они были безумно красивые. И </a:t>
            </a:r>
            <a:r>
              <a:rPr lang="ru-RU" sz="1400" dirty="0" err="1">
                <a:solidFill>
                  <a:srgbClr val="111111"/>
                </a:solidFill>
                <a:latin typeface="Georgia"/>
              </a:rPr>
              <a:t>оочень</a:t>
            </a:r>
            <a:r>
              <a:rPr lang="ru-RU" sz="1400" dirty="0">
                <a:solidFill>
                  <a:srgbClr val="111111"/>
                </a:solidFill>
                <a:latin typeface="Georgia"/>
              </a:rPr>
              <a:t> долго простояли после торжества. - Очень атмосферно было в ресторане! Светлана полностью охватила все наши идеи и смогла объединить сразу нескольких стилей в одном (эклектика): Рустик       </a:t>
            </a:r>
          </a:p>
          <a:p>
            <a:r>
              <a:rPr lang="ru-RU" sz="1400" dirty="0">
                <a:solidFill>
                  <a:srgbClr val="111111"/>
                </a:solidFill>
                <a:latin typeface="Georgia"/>
              </a:rPr>
              <a:t>(спилы, лавочки, дерево), </a:t>
            </a:r>
            <a:r>
              <a:rPr lang="ru-RU" sz="1400" dirty="0" err="1">
                <a:solidFill>
                  <a:srgbClr val="111111"/>
                </a:solidFill>
                <a:latin typeface="Georgia"/>
              </a:rPr>
              <a:t>Бохо</a:t>
            </a:r>
            <a:r>
              <a:rPr lang="ru-RU" sz="1400" dirty="0">
                <a:solidFill>
                  <a:srgbClr val="111111"/>
                </a:solidFill>
                <a:latin typeface="Georgia"/>
              </a:rPr>
              <a:t> ( гирлянды из лампочек, бордовый софт, свечи) , Тематическая ( мы с женой по профессии-геодезисты и решили использовать штативы для оборудования) и Классика (сервировка, флористика). Благодаря такому сочетанию элементов, присущих различным направлениям, получилось создание цельного и гармоничного интерьера. За столом президиума сидеть было – одно удовольствие.- Ни одного шарика в оформлении!!!- Все было слишком круто! Аудитория нашей свадьбы была слишком искушенная, но, тем не менее, им все дико понравилось. Даже спустя месяц </a:t>
            </a:r>
            <a:r>
              <a:rPr lang="ru-RU" sz="1400" dirty="0" err="1">
                <a:solidFill>
                  <a:srgbClr val="111111"/>
                </a:solidFill>
                <a:latin typeface="Georgia"/>
              </a:rPr>
              <a:t>инстаграм</a:t>
            </a:r>
            <a:r>
              <a:rPr lang="ru-RU" sz="1400" dirty="0">
                <a:solidFill>
                  <a:srgbClr val="111111"/>
                </a:solidFill>
                <a:latin typeface="Georgia"/>
              </a:rPr>
              <a:t> пестрит фотографиями с нашей свадьбы .Вывод – качественно, красиво, со вкусом, на широкую ногу, без шариков и без лишних </a:t>
            </a:r>
            <a:r>
              <a:rPr lang="ru-RU" sz="1400" dirty="0" err="1">
                <a:solidFill>
                  <a:srgbClr val="111111"/>
                </a:solidFill>
                <a:latin typeface="Georgia"/>
              </a:rPr>
              <a:t>заморочек</a:t>
            </a:r>
            <a:r>
              <a:rPr lang="ru-RU" sz="1400" dirty="0">
                <a:solidFill>
                  <a:srgbClr val="111111"/>
                </a:solidFill>
                <a:latin typeface="Georgia"/>
              </a:rPr>
              <a:t> - Студия декора и флористики "</a:t>
            </a:r>
            <a:r>
              <a:rPr lang="ru-RU" sz="1400" dirty="0" err="1">
                <a:solidFill>
                  <a:srgbClr val="111111"/>
                </a:solidFill>
                <a:latin typeface="Georgia"/>
              </a:rPr>
              <a:t>BarBaris-Wedding</a:t>
            </a:r>
            <a:r>
              <a:rPr lang="ru-RU" sz="1400" dirty="0">
                <a:solidFill>
                  <a:srgbClr val="111111"/>
                </a:solidFill>
                <a:latin typeface="Georgia"/>
              </a:rPr>
              <a:t>" .</a:t>
            </a:r>
          </a:p>
        </p:txBody>
      </p:sp>
      <p:pic>
        <p:nvPicPr>
          <p:cNvPr id="55" name="Picture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0920" y="0"/>
            <a:ext cx="1218960" cy="121932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CustomShape 1"/>
          <p:cNvSpPr/>
          <p:nvPr/>
        </p:nvSpPr>
        <p:spPr>
          <a:xfrm>
            <a:off x="2700338" y="282575"/>
            <a:ext cx="4130675" cy="418892"/>
          </a:xfrm>
          <a:prstGeom prst="rect">
            <a:avLst/>
          </a:prstGeom>
        </p:spPr>
        <p:txBody>
          <a:bodyPr lIns="90000" tIns="46800" rIns="90000" bIns="46800"/>
          <a:lstStyle/>
          <a:p>
            <a:pPr>
              <a:lnSpc>
                <a:spcPct val="100000"/>
              </a:lnSpc>
              <a:buFont typeface="Calibri"/>
              <a:buChar char="•"/>
            </a:pPr>
            <a:r>
              <a:rPr lang="ru-RU" b="1">
                <a:latin typeface="Calibri"/>
              </a:rPr>
              <a:t>Особенности</a:t>
            </a:r>
            <a:r>
              <a:rPr lang="ru-RU">
                <a:latin typeface="Calibri"/>
              </a:rPr>
              <a:t>:</a:t>
            </a:r>
            <a:endParaRPr/>
          </a:p>
        </p:txBody>
      </p:sp>
      <p:sp>
        <p:nvSpPr>
          <p:cNvPr id="60" name="CustomShape 2"/>
          <p:cNvSpPr/>
          <p:nvPr/>
        </p:nvSpPr>
        <p:spPr>
          <a:xfrm>
            <a:off x="285750" y="1188751"/>
            <a:ext cx="5634038" cy="2405349"/>
          </a:xfrm>
          <a:prstGeom prst="rect">
            <a:avLst/>
          </a:prstGeom>
        </p:spPr>
        <p:txBody>
          <a:bodyPr lIns="90000" tIns="46800" rIns="90000" bIns="46800" anchor="t"/>
          <a:lstStyle/>
          <a:p>
            <a:pPr>
              <a:lnSpc>
                <a:spcPct val="100000"/>
              </a:lnSpc>
            </a:pPr>
            <a:r>
              <a:rPr lang="ru-RU" sz="1400" dirty="0">
                <a:latin typeface="Georgia"/>
              </a:rPr>
              <a:t>Основной особенностью нашей свадьбы стало то, что мы смешали в одной концепции несколько стилей и пересекли их с профессией жениха и невесты, чего боятся делать другие организаторы или декораторы. В итоге мы получили яркое, современное, но в тоже время уютное семейное торжество. </a:t>
            </a:r>
          </a:p>
          <a:p>
            <a:pPr>
              <a:lnSpc>
                <a:spcPct val="100000"/>
              </a:lnSpc>
            </a:pPr>
            <a:r>
              <a:rPr lang="ru-RU" sz="1400" dirty="0">
                <a:latin typeface="Georgia"/>
              </a:rPr>
              <a:t>Благородство красок и душевность. Таким стал праздник Никиты и Ксении. Осень нарисовала замечательные картины, которые стали декорациями для торжества, а жених и невеста добавили частичку души и оживили этот день своими чувствами и улыбками.</a:t>
            </a:r>
            <a:endParaRPr sz="1400" dirty="0">
              <a:latin typeface="Georgia"/>
            </a:endParaRPr>
          </a:p>
        </p:txBody>
      </p:sp>
      <p:pic>
        <p:nvPicPr>
          <p:cNvPr id="61" name="Picture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85750" y="0"/>
            <a:ext cx="1219320" cy="1219320"/>
          </a:xfrm>
          <a:prstGeom prst="rect">
            <a:avLst/>
          </a:prstGeom>
        </p:spPr>
      </p:pic>
      <p:pic>
        <p:nvPicPr>
          <p:cNvPr id="2" name="Рисунок 1" descr="svadba_nikity_i_ksenii__4_2_weddywood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98360" y="1163638"/>
            <a:ext cx="2740612" cy="4114800"/>
          </a:xfrm>
          <a:prstGeom prst="rect">
            <a:avLst/>
          </a:prstGeom>
        </p:spPr>
      </p:pic>
      <p:pic>
        <p:nvPicPr>
          <p:cNvPr id="3" name="Рисунок 2" descr="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142926" y="3528191"/>
            <a:ext cx="2743200" cy="315994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vadba_nikity_i_ksenii__4_2_weddywoo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6218" y="1375475"/>
            <a:ext cx="2740612" cy="4114800"/>
          </a:xfrm>
          <a:prstGeom prst="rect">
            <a:avLst/>
          </a:prstGeom>
        </p:spPr>
      </p:pic>
      <p:pic>
        <p:nvPicPr>
          <p:cNvPr id="3" name="Рисунок 2" descr="svadba_nikity_i_ksenii__4_1_weddywood 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99726" y="1350491"/>
            <a:ext cx="2740612" cy="4114800"/>
          </a:xfrm>
          <a:prstGeom prst="rect">
            <a:avLst/>
          </a:prstGeom>
        </p:spPr>
      </p:pic>
      <p:pic>
        <p:nvPicPr>
          <p:cNvPr id="4" name="Рисунок 3" descr="svadba_nikity_i_ksenii__4_0_weddywood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00400" y="1375475"/>
            <a:ext cx="2743200" cy="410705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775746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CustomShape 1"/>
          <p:cNvSpPr/>
          <p:nvPr/>
        </p:nvSpPr>
        <p:spPr>
          <a:xfrm>
            <a:off x="2771775" y="303213"/>
            <a:ext cx="4130675" cy="467766"/>
          </a:xfrm>
          <a:prstGeom prst="rect">
            <a:avLst/>
          </a:prstGeom>
        </p:spPr>
        <p:txBody>
          <a:bodyPr lIns="90000" tIns="46800" rIns="90000" bIns="46800"/>
          <a:lstStyle/>
          <a:p>
            <a:pPr>
              <a:lnSpc>
                <a:spcPct val="100000"/>
              </a:lnSpc>
              <a:buFont typeface="Calibri"/>
              <a:buChar char="•"/>
            </a:pPr>
            <a:r>
              <a:rPr lang="ru-RU" b="1">
                <a:latin typeface="Calibri"/>
              </a:rPr>
              <a:t>Дополнительная информация:</a:t>
            </a:r>
            <a:endParaRPr/>
          </a:p>
        </p:txBody>
      </p:sp>
      <p:sp>
        <p:nvSpPr>
          <p:cNvPr id="63" name="CustomShape 2"/>
          <p:cNvSpPr/>
          <p:nvPr/>
        </p:nvSpPr>
        <p:spPr>
          <a:xfrm>
            <a:off x="714375" y="1942164"/>
            <a:ext cx="2505075" cy="4703111"/>
          </a:xfrm>
          <a:prstGeom prst="rect">
            <a:avLst/>
          </a:prstGeom>
        </p:spPr>
        <p:txBody>
          <a:bodyPr lIns="90000" tIns="46800" rIns="90000" bIns="46800" anchor="t"/>
          <a:lstStyle/>
          <a:p>
            <a:pPr>
              <a:lnSpc>
                <a:spcPct val="100000"/>
              </a:lnSpc>
            </a:pPr>
            <a:r>
              <a:rPr lang="ru-RU" dirty="0">
                <a:solidFill>
                  <a:srgbClr val="555555"/>
                </a:solidFill>
                <a:latin typeface="Georgia"/>
              </a:rPr>
              <a:t>Свадьба наших героев дышит нежностью, воздухом и легкостью — каждый кадр пропитан невероятной романтикой и окрыляет каждого зрителя. Пусть и у вас вырастут крылья!</a:t>
            </a:r>
            <a:endParaRPr dirty="0">
              <a:latin typeface="Georgia"/>
            </a:endParaRPr>
          </a:p>
        </p:txBody>
      </p:sp>
      <p:pic>
        <p:nvPicPr>
          <p:cNvPr id="64" name="Picture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0920" y="0"/>
            <a:ext cx="1218960" cy="1219320"/>
          </a:xfrm>
          <a:prstGeom prst="rect">
            <a:avLst/>
          </a:prstGeom>
        </p:spPr>
      </p:pic>
      <p:pic>
        <p:nvPicPr>
          <p:cNvPr id="2" name="Рисунок 1" descr="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77980" y="1155700"/>
            <a:ext cx="2712677" cy="4114800"/>
          </a:xfrm>
          <a:prstGeom prst="rect">
            <a:avLst/>
          </a:prstGeom>
        </p:spPr>
      </p:pic>
      <p:pic>
        <p:nvPicPr>
          <p:cNvPr id="3" name="Рисунок 2" descr="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66171" y="1155700"/>
            <a:ext cx="2705100" cy="41148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CustomShape 1"/>
          <p:cNvSpPr/>
          <p:nvPr/>
        </p:nvSpPr>
        <p:spPr>
          <a:xfrm>
            <a:off x="2556000" y="1700280"/>
            <a:ext cx="4130640" cy="368280"/>
          </a:xfrm>
          <a:prstGeom prst="rect">
            <a:avLst/>
          </a:prstGeom>
        </p:spPr>
        <p:txBody>
          <a:bodyPr lIns="90000" tIns="46800" rIns="90000" bIns="46800"/>
          <a:lstStyle/>
          <a:p>
            <a:pPr>
              <a:lnSpc>
                <a:spcPct val="100000"/>
              </a:lnSpc>
              <a:buFont typeface="Calibri"/>
              <a:buChar char="•"/>
            </a:pPr>
            <a:r>
              <a:rPr lang="ru-RU" b="1">
                <a:latin typeface="Calibri"/>
              </a:rPr>
              <a:t>Контакты</a:t>
            </a:r>
            <a:r>
              <a:rPr lang="ru-RU">
                <a:latin typeface="Calibri"/>
              </a:rPr>
              <a:t>:</a:t>
            </a:r>
            <a:endParaRPr/>
          </a:p>
        </p:txBody>
      </p:sp>
      <p:sp>
        <p:nvSpPr>
          <p:cNvPr id="66" name="CustomShape 2"/>
          <p:cNvSpPr/>
          <p:nvPr/>
        </p:nvSpPr>
        <p:spPr>
          <a:xfrm>
            <a:off x="642938" y="2933700"/>
            <a:ext cx="7786687" cy="1617115"/>
          </a:xfrm>
          <a:prstGeom prst="rect">
            <a:avLst/>
          </a:prstGeom>
        </p:spPr>
        <p:txBody>
          <a:bodyPr lIns="90000" tIns="46800" rIns="90000" bIns="46800" anchor="t"/>
          <a:lstStyle/>
          <a:p>
            <a:pPr>
              <a:lnSpc>
                <a:spcPct val="100000"/>
              </a:lnSpc>
            </a:pPr>
            <a:r>
              <a:rPr lang="ru-RU" dirty="0"/>
              <a:t>Смирнова Светлана, руководитель многофункциональной свадебной студии "</a:t>
            </a:r>
            <a:r>
              <a:rPr lang="ru-RU" dirty="0" err="1"/>
              <a:t>Barbaris-Wedding</a:t>
            </a:r>
            <a:r>
              <a:rPr lang="ru-RU" dirty="0"/>
              <a:t>"</a:t>
            </a:r>
          </a:p>
          <a:p>
            <a:pPr>
              <a:lnSpc>
                <a:spcPct val="100000"/>
              </a:lnSpc>
            </a:pPr>
            <a:r>
              <a:rPr lang="ru-RU" dirty="0"/>
              <a:t>www.barbaris-wedding.com</a:t>
            </a:r>
          </a:p>
          <a:p>
            <a:pPr>
              <a:lnSpc>
                <a:spcPct val="100000"/>
              </a:lnSpc>
            </a:pPr>
            <a:r>
              <a:rPr lang="ru-RU" dirty="0">
                <a:latin typeface="DejaVu Sans"/>
              </a:rPr>
              <a:t>8-915-765-12-52</a:t>
            </a:r>
          </a:p>
          <a:p>
            <a:pPr>
              <a:lnSpc>
                <a:spcPct val="100000"/>
              </a:lnSpc>
            </a:pPr>
            <a:r>
              <a:rPr lang="ru-RU" dirty="0">
                <a:latin typeface="DejaVu Sans"/>
              </a:rPr>
              <a:t>8-930-832-42-07</a:t>
            </a:r>
          </a:p>
        </p:txBody>
      </p:sp>
      <p:pic>
        <p:nvPicPr>
          <p:cNvPr id="67" name="Picture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79280" y="0"/>
            <a:ext cx="1219320" cy="121932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>
          <a:xfrm>
            <a:off x="1447800" y="227520"/>
            <a:ext cx="7239000" cy="1237320"/>
          </a:xfrm>
        </p:spPr>
        <p:txBody>
          <a:bodyPr/>
          <a:lstStyle/>
          <a:p>
            <a:pPr algn="ctr"/>
            <a:r>
              <a:rPr lang="ru-RU" sz="2000" b="1" dirty="0" smtClean="0"/>
              <a:t>Информация для жюри конкурса </a:t>
            </a:r>
            <a:r>
              <a:rPr lang="en-US" sz="2000" b="1" dirty="0" smtClean="0"/>
              <a:t>Event-</a:t>
            </a:r>
            <a:r>
              <a:rPr lang="ru-RU" sz="2000" b="1" dirty="0" smtClean="0"/>
              <a:t>Прорыв</a:t>
            </a:r>
            <a:endParaRPr lang="ru-RU" sz="2000" b="1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 </a:t>
            </a:r>
            <a:r>
              <a:rPr lang="en-US" b="1" dirty="0" smtClean="0">
                <a:solidFill>
                  <a:srgbClr val="FF0000"/>
                </a:solidFill>
              </a:rPr>
              <a:t>T5</a:t>
            </a:r>
            <a:r>
              <a:rPr lang="ru-RU" b="1" dirty="0" smtClean="0">
                <a:solidFill>
                  <a:srgbClr val="FF0000"/>
                </a:solidFill>
              </a:rPr>
              <a:t>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1259</Words>
  <Application>Microsoft Office PowerPoint</Application>
  <PresentationFormat>Экран (4:3)</PresentationFormat>
  <Paragraphs>64</Paragraphs>
  <Slides>13</Slides>
  <Notes>12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Сергей</dc:creator>
  <cp:lastModifiedBy>Сергей</cp:lastModifiedBy>
  <cp:revision>85</cp:revision>
  <dcterms:modified xsi:type="dcterms:W3CDTF">2016-03-05T08:21:22Z</dcterms:modified>
</cp:coreProperties>
</file>