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80" r:id="rId3"/>
    <p:sldId id="290" r:id="rId4"/>
    <p:sldId id="298" r:id="rId5"/>
    <p:sldId id="292" r:id="rId6"/>
    <p:sldId id="282" r:id="rId7"/>
    <p:sldId id="301" r:id="rId8"/>
    <p:sldId id="283" r:id="rId9"/>
    <p:sldId id="295" r:id="rId10"/>
    <p:sldId id="299" r:id="rId11"/>
    <p:sldId id="302" r:id="rId12"/>
    <p:sldId id="284" r:id="rId13"/>
    <p:sldId id="286" r:id="rId14"/>
    <p:sldId id="287" r:id="rId15"/>
    <p:sldId id="281" r:id="rId16"/>
    <p:sldId id="291" r:id="rId17"/>
    <p:sldId id="288" r:id="rId18"/>
    <p:sldId id="304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E1623"/>
    <a:srgbClr val="3D3D3B"/>
    <a:srgbClr val="FBC326"/>
    <a:srgbClr val="E9ECF3"/>
    <a:srgbClr val="FFF4E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70" autoAdjust="0"/>
    <p:restoredTop sz="78378" autoAdjust="0"/>
  </p:normalViewPr>
  <p:slideViewPr>
    <p:cSldViewPr>
      <p:cViewPr>
        <p:scale>
          <a:sx n="81" d="100"/>
          <a:sy n="81" d="100"/>
        </p:scale>
        <p:origin x="-19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7ECB8-6EA3-47EB-8CC3-0BFA2BB844E2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35B99-63DA-4436-A2D2-3ECF1D9F36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F58CE-2D8C-43EB-BBF6-57D3D6163166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1C092-0696-4392-9461-EA61B0C60FD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9CFAD-BB30-4E06-8910-5D19C8119958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D1794-EFF6-4649-B8E3-C762DF601E4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981EC-3D69-4523-AABA-88F28AFCD6B7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CCB69-1BCE-4129-AF56-E33414E726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83F52-7C7E-4DF8-A3D5-57A45722E4B0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EF147-B88F-496E-AE8B-AF785EF65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C693C-A065-4748-980A-C421B04B4D1F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18E44-EDCE-4EDD-A4B5-D41DA14CD3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ADF9F-F9C6-4970-8C5D-E80D4384C9EA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13621-A4AA-4356-A2AE-AD4F0EC05C8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4287A-AD7A-4255-898E-F95E7B29D60A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3218-0A90-4EC7-926E-EFBADB9C9C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AB6AF-052C-49FC-8960-2A660A9152BD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981BC-0637-494D-B406-475A656D8C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1C436-E758-4D82-8A6E-7C791EAB93D0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7D46D-C207-4EE9-8F79-F6B55D2C4E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8D27B-135E-47E5-B99F-BF6AFC2EF606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41308-0EC6-434E-AEF1-31500EF133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FDC3FF3-9663-4382-A758-2DF0B8CACD6F}" type="datetimeFigureOut">
              <a:rPr lang="ru-RU" altLang="ru-RU"/>
              <a:pPr>
                <a:defRPr/>
              </a:pPr>
              <a:t>05.03.2016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83BF799-FB9F-479D-A261-90F574BE906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fundzs.ru/" TargetMode="External"/><Relationship Id="rId13" Type="http://schemas.openxmlformats.org/officeDocument/2006/relationships/hyperlink" Target="http://federationfund.ru/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://ligazn.ru/" TargetMode="External"/><Relationship Id="rId12" Type="http://schemas.openxmlformats.org/officeDocument/2006/relationships/hyperlink" Target="http://l.facebook.com/l.php?u=http://www.ms2002.ru/&amp;h=PAQFeyvzT&amp;enc=AZPeb3inS80vY9i-2VLqMgpY5jO51Xfob41TPuXScmHtQeua95YssyPxWbm-qzIjiN8&amp;s=1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obro.mail.ru/" TargetMode="External"/><Relationship Id="rId11" Type="http://schemas.openxmlformats.org/officeDocument/2006/relationships/hyperlink" Target="http://www.humanhealth.ru/" TargetMode="External"/><Relationship Id="rId5" Type="http://schemas.openxmlformats.org/officeDocument/2006/relationships/hyperlink" Target="https://mosvolonter.ru/e/GOuwRE" TargetMode="External"/><Relationship Id="rId10" Type="http://schemas.openxmlformats.org/officeDocument/2006/relationships/hyperlink" Target="http://azaz3.narod.ru/Fond.htm" TargetMode="External"/><Relationship Id="rId4" Type="http://schemas.openxmlformats.org/officeDocument/2006/relationships/hyperlink" Target="http://ddd-life.ru/" TargetMode="External"/><Relationship Id="rId9" Type="http://schemas.openxmlformats.org/officeDocument/2006/relationships/hyperlink" Target="http://www.redcross.ru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l.facebook.com/l.php?u=http%3A%2F%2Fparkouracademy.ru%2F&amp;h=iAQF26eGO&amp;enc=AZNX6ND96msYMu--zbv8vel17F8UTg9fVg_WraFmdWzKbwJHupQq1V32E7Ky5UCv6yg&amp;s=1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://l.facebook.com/l.php?u=http%3A%2F%2Fgeometria.ru%2Fmsk%2F&amp;h=uAQERrEMF&amp;enc=AZN4A-ZkCg_t2VubFKhmxznSEfCNVanfBI3aPJFfQHOKKYZrcRvks59gBIi_kTSHtFk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.facebook.com/l.php?u=http%3A%2F%2Fvademec.ru%2F&amp;h=2AQGB_SbT&amp;enc=AZPQXzjGufi_tzDvO9nc5vXnil7so1xR1VSNQFlUObg38HBmz5_O1cqODfs3T_Gy09o&amp;s=1" TargetMode="External"/><Relationship Id="rId5" Type="http://schemas.openxmlformats.org/officeDocument/2006/relationships/hyperlink" Target="http://l.facebook.com/l.php?u=http%3A%2F%2Fwww.mgzt.ru%2F&amp;h=nAQEChY2f&amp;enc=AZPmInZOOM6honiAjkOb6fUkJf9XVFgdrBgH34iS2Vqcq04GiKdldaZ-X_4auM1Vf_c&amp;s=1" TargetMode="External"/><Relationship Id="rId10" Type="http://schemas.openxmlformats.org/officeDocument/2006/relationships/hyperlink" Target="http://streetkit.ru/" TargetMode="External"/><Relationship Id="rId4" Type="http://schemas.openxmlformats.org/officeDocument/2006/relationships/hyperlink" Target="http://www.pharmvestnik.ru/" TargetMode="External"/><Relationship Id="rId9" Type="http://schemas.openxmlformats.org/officeDocument/2006/relationships/hyperlink" Target="http://schoolskate.ru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a.starykh@marketingdivision.r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39863" y="0"/>
            <a:ext cx="7704137" cy="8651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>
          <a:xfrm>
            <a:off x="1619250" y="179388"/>
            <a:ext cx="6261100" cy="320675"/>
          </a:xfrm>
        </p:spPr>
        <p:txBody>
          <a:bodyPr/>
          <a:lstStyle/>
          <a:p>
            <a:pPr algn="l" defTabSz="912813"/>
            <a:r>
              <a:rPr lang="ru-RU" altLang="ru-RU" sz="1800" b="1" dirty="0" err="1" smtClean="0">
                <a:cs typeface="Tahoma" pitchFamily="34" charset="0"/>
              </a:rPr>
              <a:t>Стрит-арт</a:t>
            </a:r>
            <a:r>
              <a:rPr lang="ru-RU" altLang="ru-RU" sz="1800" b="1" dirty="0" smtClean="0">
                <a:cs typeface="Tahoma" pitchFamily="34" charset="0"/>
              </a:rPr>
              <a:t> фестиваль  «Ради себя. Ради свободы»</a:t>
            </a:r>
          </a:p>
        </p:txBody>
      </p:sp>
      <p:sp>
        <p:nvSpPr>
          <p:cNvPr id="205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431800"/>
            <a:ext cx="2809875" cy="288925"/>
          </a:xfrm>
        </p:spPr>
        <p:txBody>
          <a:bodyPr/>
          <a:lstStyle/>
          <a:p>
            <a:pPr algn="l"/>
            <a:r>
              <a:rPr lang="ru-RU" altLang="ru-RU" sz="1400" smtClean="0">
                <a:solidFill>
                  <a:srgbClr val="404040"/>
                </a:solidFill>
                <a:latin typeface="Calibri Light" pitchFamily="34" charset="0"/>
                <a:cs typeface="Tahoma" pitchFamily="34" charset="0"/>
              </a:rPr>
              <a:t>Лучшее массовое мероприятие</a:t>
            </a:r>
          </a:p>
        </p:txBody>
      </p:sp>
      <p:pic>
        <p:nvPicPr>
          <p:cNvPr id="2053" name="Picture 5" descr="\\server\public\!КЛИЕНТЫ\!ФАРМА\TEVA\!SPECIALTY CARE\КОПАКСОН_Симонова Вероника\PR-мероприятия по рассеянному склерозу\Фото пост релиз\Для публикации\fot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313"/>
            <a:ext cx="9144000" cy="537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39863" y="1219200"/>
            <a:ext cx="7704137" cy="4513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1547813" y="1341438"/>
            <a:ext cx="64801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Площадка: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парк искусств МУЗЕОН (г.Москва).</a:t>
            </a:r>
          </a:p>
          <a:p>
            <a:pPr eaLnBrk="1" hangingPunct="1">
              <a:spcAft>
                <a:spcPts val="400"/>
              </a:spcAft>
            </a:pPr>
            <a:endParaRPr lang="ru-RU" altLang="ru-RU" sz="1500">
              <a:latin typeface="Calibri Light" pitchFamily="34" charset="0"/>
              <a:cs typeface="Tahoma" pitchFamily="34" charset="0"/>
            </a:endParaRPr>
          </a:p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Дата мероприятия: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23 мая 2015 года.</a:t>
            </a:r>
          </a:p>
          <a:p>
            <a:pPr eaLnBrk="1" hangingPunct="1">
              <a:spcAft>
                <a:spcPts val="400"/>
              </a:spcAft>
            </a:pPr>
            <a:endParaRPr lang="ru-RU" altLang="ru-RU" sz="1500">
              <a:latin typeface="Calibri Light" pitchFamily="34" charset="0"/>
              <a:cs typeface="Tahoma" pitchFamily="34" charset="0"/>
            </a:endParaRPr>
          </a:p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Инициаторы: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пациентские общества рассеянного склероза.</a:t>
            </a:r>
          </a:p>
          <a:p>
            <a:pPr eaLnBrk="1" hangingPunct="1">
              <a:spcAft>
                <a:spcPts val="400"/>
              </a:spcAft>
            </a:pPr>
            <a:endParaRPr lang="ru-RU" altLang="ru-RU" sz="1500">
              <a:latin typeface="Calibri Light" pitchFamily="34" charset="0"/>
              <a:cs typeface="Tahoma" pitchFamily="34" charset="0"/>
            </a:endParaRPr>
          </a:p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Основная поддержка и Клиент агентства: </a:t>
            </a:r>
            <a:r>
              <a:rPr lang="en-US" altLang="ru-RU" sz="1500">
                <a:latin typeface="Calibri Light" pitchFamily="34" charset="0"/>
                <a:cs typeface="Tahoma" pitchFamily="34" charset="0"/>
              </a:rPr>
              <a:t>Teva Pharmaceutical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 </a:t>
            </a:r>
            <a:r>
              <a:rPr lang="en-US" altLang="ru-RU" sz="1500">
                <a:latin typeface="Calibri Light" pitchFamily="34" charset="0"/>
                <a:cs typeface="Tahoma" pitchFamily="34" charset="0"/>
              </a:rPr>
              <a:t>Industries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 (международная фармацевтическая компания).</a:t>
            </a:r>
          </a:p>
          <a:p>
            <a:pPr eaLnBrk="1" hangingPunct="1">
              <a:spcAft>
                <a:spcPts val="400"/>
              </a:spcAft>
            </a:pPr>
            <a:endParaRPr lang="en-US" altLang="ru-RU" sz="1500">
              <a:latin typeface="Calibri Light" pitchFamily="34" charset="0"/>
              <a:cs typeface="Tahoma" pitchFamily="34" charset="0"/>
            </a:endParaRPr>
          </a:p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Формат: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социальная инициатива в формате стрит-арт фестиваля.</a:t>
            </a:r>
          </a:p>
          <a:p>
            <a:pPr eaLnBrk="1" hangingPunct="1">
              <a:spcAft>
                <a:spcPts val="400"/>
              </a:spcAft>
            </a:pPr>
            <a:endParaRPr lang="ru-RU" altLang="ru-RU" sz="1500">
              <a:latin typeface="Calibri Light" pitchFamily="34" charset="0"/>
              <a:cs typeface="Tahoma" pitchFamily="34" charset="0"/>
            </a:endParaRPr>
          </a:p>
          <a:p>
            <a:pPr eaLnBrk="1" hangingPunct="1">
              <a:spcAft>
                <a:spcPts val="400"/>
              </a:spcAft>
            </a:pPr>
            <a:r>
              <a:rPr lang="ru-RU" altLang="ru-RU" sz="1500" b="1">
                <a:latin typeface="Calibri" pitchFamily="34" charset="0"/>
                <a:cs typeface="Tahoma" pitchFamily="34" charset="0"/>
              </a:rPr>
              <a:t>Количество участников: </a:t>
            </a:r>
            <a:r>
              <a:rPr lang="ru-RU" altLang="ru-RU" sz="1500" b="1">
                <a:latin typeface="Calibri Light" pitchFamily="34" charset="0"/>
                <a:cs typeface="Tahoma" pitchFamily="34" charset="0"/>
              </a:rPr>
              <a:t>≈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1000 – это люди, которые принимали участие в организации и проходящие через площадку фестиваля; </a:t>
            </a:r>
            <a:r>
              <a:rPr lang="ru-RU" altLang="ru-RU" sz="1500" b="1">
                <a:latin typeface="Calibri Light" pitchFamily="34" charset="0"/>
                <a:cs typeface="Tahoma" pitchFamily="34" charset="0"/>
              </a:rPr>
              <a:t>≈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600 000 человек, которые услышали о мероприятии из анонсов (цифра взята исходя из аудиторий прессы и других каналов коммуникации). </a:t>
            </a:r>
          </a:p>
        </p:txBody>
      </p:sp>
      <p:pic>
        <p:nvPicPr>
          <p:cNvPr id="3076" name="Рисунок 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0" y="1219200"/>
            <a:ext cx="112713" cy="4513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3078" name="Прямоугольник 2"/>
          <p:cNvSpPr>
            <a:spLocks noChangeArrowheads="1"/>
          </p:cNvSpPr>
          <p:nvPr/>
        </p:nvSpPr>
        <p:spPr bwMode="auto">
          <a:xfrm>
            <a:off x="1468438" y="5876925"/>
            <a:ext cx="5048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Aft>
                <a:spcPts val="400"/>
              </a:spcAft>
            </a:pPr>
            <a:r>
              <a:rPr lang="ru-RU" altLang="ru-RU" sz="1600" b="1">
                <a:solidFill>
                  <a:srgbClr val="BE1623"/>
                </a:solidFill>
                <a:latin typeface="Calibri" pitchFamily="34" charset="0"/>
                <a:cs typeface="Tahoma" pitchFamily="34" charset="0"/>
              </a:rPr>
              <a:t>Проект был разработан и реализован силами агентства, без привлечения сторонних подрядчиков. </a:t>
            </a:r>
          </a:p>
        </p:txBody>
      </p:sp>
      <p:pic>
        <p:nvPicPr>
          <p:cNvPr id="307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219200"/>
            <a:ext cx="123825" cy="2070100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4100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  <a:cs typeface="Tahoma" pitchFamily="34" charset="0"/>
              </a:rPr>
              <a:t>Общие задачи и цели:</a:t>
            </a:r>
          </a:p>
        </p:txBody>
      </p:sp>
      <p:sp>
        <p:nvSpPr>
          <p:cNvPr id="4101" name="Прямоугольник 6"/>
          <p:cNvSpPr>
            <a:spLocks noChangeArrowheads="1"/>
          </p:cNvSpPr>
          <p:nvPr/>
        </p:nvSpPr>
        <p:spPr bwMode="auto">
          <a:xfrm>
            <a:off x="1547813" y="1319213"/>
            <a:ext cx="66960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500" b="1">
                <a:latin typeface="Calibri" pitchFamily="34" charset="0"/>
                <a:cs typeface="Tahoma" pitchFamily="34" charset="0"/>
              </a:rPr>
              <a:t>Проблематика:  </a:t>
            </a:r>
            <a:r>
              <a:rPr lang="ru-RU" altLang="ru-RU" sz="1500">
                <a:latin typeface="Calibri Light" pitchFamily="34" charset="0"/>
                <a:cs typeface="Tahoma" pitchFamily="34" charset="0"/>
              </a:rPr>
              <a:t>Россияне входят в группу потенциально высокого риска заболевания рассеянным склерозом. Более того, РС «молодеет» – в последние годы заболевание всё чаще диагностируется у молодых людей (от 18 лет) и даже у детей. Информированность населения об этом заболевании ничтожно низка, на симптомы часто не обращают внимания. Пациенты с РС, которые могли бы рассказать о заболевании, не социализированы.</a:t>
            </a:r>
          </a:p>
        </p:txBody>
      </p:sp>
      <p:sp>
        <p:nvSpPr>
          <p:cNvPr id="4102" name="AutoShape 7" descr="https://mdagroup.megaplan.ru/attach/SdfFileM_Multiupload/Files/100/34/1/58af2077b8b0f8c0f53e8f29f30ef59b.jpg/PC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 eaLnBrk="1" hangingPunct="1"/>
            <a:endParaRPr lang="ru-RU" altLang="ru-RU"/>
          </a:p>
        </p:txBody>
      </p:sp>
      <p:sp>
        <p:nvSpPr>
          <p:cNvPr id="4103" name="AutoShape 9" descr="https://mdagroup.megaplan.ru/attach/SdfFileM_Multiupload/Files/100/34/1/58af2077b8b0f8c0f53e8f29f30ef59b.jpg/PC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2813" eaLnBrk="1" hangingPunct="1"/>
            <a:endParaRPr lang="ru-RU" altLang="ru-RU"/>
          </a:p>
        </p:txBody>
      </p:sp>
      <p:pic>
        <p:nvPicPr>
          <p:cNvPr id="4104" name="Picture 11" descr="\\server\public\!КЛИЕНТЫ\!ФАРМА\TEVA\!SPECIALTY CARE\КОПАКСОН_Симонова Вероника\PR-мероприятия по рассеянному склерозу\Фото пост релиз\2015-05-23_ВСЕ\High\foto-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750" y="3276600"/>
            <a:ext cx="1812925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2" descr="\\server\public\!КЛИЕНТЫ\!ФАРМА\TEVA\!SPECIALTY CARE\КОПАКСОН_Симонова Вероника\PR-мероприятия по рассеянному склерозу\Фото пост релиз\2015-05-23_ВСЕ\High\foto-1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5100" y="3276600"/>
            <a:ext cx="1808163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4" descr="\\server\public\!КЛИЕНТЫ\!ФАРМА\TEVA\!SPECIALTY CARE\КОПАКСОН_Симонова Вероника\PR-мероприятия по рассеянному склерозу\Фото пост релиз\2015-05-23_ВСЕ\High\foto-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6925" y="3289300"/>
            <a:ext cx="387985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0" y="3282950"/>
            <a:ext cx="123825" cy="2708275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0" y="3276600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-4763" y="5991225"/>
            <a:ext cx="91440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Рисунок 19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Рисунок 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963" y="2776538"/>
            <a:ext cx="1562100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1219200"/>
            <a:ext cx="123825" cy="2738438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3957638"/>
            <a:ext cx="123825" cy="2408237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125" name="Прямоугольник 6"/>
          <p:cNvSpPr>
            <a:spLocks noChangeArrowheads="1"/>
          </p:cNvSpPr>
          <p:nvPr/>
        </p:nvSpPr>
        <p:spPr bwMode="auto">
          <a:xfrm>
            <a:off x="1568450" y="1322388"/>
            <a:ext cx="7283450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500" b="1">
                <a:latin typeface="Calibri" pitchFamily="34" charset="0"/>
              </a:rPr>
              <a:t>Главная цель: </a:t>
            </a:r>
            <a:r>
              <a:rPr lang="ru-RU" altLang="ru-RU" sz="1500">
                <a:latin typeface="Calibri Light" pitchFamily="34" charset="0"/>
              </a:rPr>
              <a:t>повысить информированность молодого поколения, входящего в группу риска, о заболевании и его симптомах, актуализировать проблему ранней диагностики РС. </a:t>
            </a:r>
          </a:p>
          <a:p>
            <a:pPr eaLnBrk="1" hangingPunct="1"/>
            <a:endParaRPr lang="ru-RU" altLang="ru-RU" sz="1500" b="1">
              <a:latin typeface="Calibri Light" pitchFamily="34" charset="0"/>
              <a:cs typeface="Times New Roman" pitchFamily="18" charset="0"/>
            </a:endParaRPr>
          </a:p>
          <a:p>
            <a:pPr eaLnBrk="1" hangingPunct="1"/>
            <a:r>
              <a:rPr lang="ru-RU" altLang="ru-RU" sz="1500" b="1">
                <a:latin typeface="Calibri" pitchFamily="34" charset="0"/>
                <a:cs typeface="Times New Roman" pitchFamily="18" charset="0"/>
              </a:rPr>
              <a:t>Задачи: 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altLang="ru-RU" sz="1500">
                <a:latin typeface="Calibri Light" pitchFamily="34" charset="0"/>
                <a:cs typeface="Times New Roman" pitchFamily="18" charset="0"/>
              </a:rPr>
              <a:t>Провести массовое мероприятие в поддержку </a:t>
            </a:r>
            <a:r>
              <a:rPr lang="ru-RU" altLang="ru-RU" sz="1500">
                <a:latin typeface="Calibri Light" pitchFamily="34" charset="0"/>
              </a:rPr>
              <a:t>Всемирного дня борьбы с рассеянным склерозом (27 мая 2015 года);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altLang="ru-RU" sz="1500">
                <a:latin typeface="Calibri Light" pitchFamily="34" charset="0"/>
              </a:rPr>
              <a:t>Объединить на мероприятии разные аудитории: пациентов с РС (преимущественно молодых) и общественность;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altLang="ru-RU" sz="1500">
                <a:latin typeface="Calibri Light" pitchFamily="34" charset="0"/>
              </a:rPr>
              <a:t>Вовлечь в проблематику ненавязчиво и креативно.</a:t>
            </a:r>
          </a:p>
        </p:txBody>
      </p:sp>
      <p:pic>
        <p:nvPicPr>
          <p:cNvPr id="5126" name="Picture 3" descr="\\server\public\!КЛИЕНТЫ\!ФАРМА\TEVA\!SPECIALTY CARE\КОПАКСОН_Симонова Вероника\PR-мероприятия по рассеянному склерозу\Фото пост релиз\2015-05-23_ВСЕ\High\foto-1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388" y="3959225"/>
            <a:ext cx="3665537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4" descr="\\server\public\!КЛИЕНТЫ\!ФАРМА\TEVA\!SPECIALTY CARE\КОПАКСОН_Симонова Вероника\PR-мероприятия по рассеянному склерозу\Фото пост релиз\2015-05-23_ВСЕ\High\foto-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7238" y="3959225"/>
            <a:ext cx="4157662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  <a:cs typeface="Tahoma" pitchFamily="34" charset="0"/>
              </a:rPr>
              <a:t>Общие задачи и цели: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0" y="395922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-4763" y="6357938"/>
            <a:ext cx="914400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31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1450" y="3141663"/>
            <a:ext cx="2203450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Рисунок 18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39863" y="1219200"/>
            <a:ext cx="7704137" cy="4513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219200"/>
            <a:ext cx="112713" cy="4513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1692275" y="1349375"/>
            <a:ext cx="705643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Разработка концепции и фирменного стиля мероприятия;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Разработка активностей на мероприятии;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Дизайн полиграфической и сувенирной продукции; 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Изготовление промо-материалов: воздушные шары с логотипом, печенье с ключевыми сообщениями, флажки, футболки, сумки;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Подготовка места проведения: клининг, охрана, техническая поддержка, парковка, дежурство кареты скорой помощи, питание;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Подбор и организация работы персонала: ведущие, промоутеры,</a:t>
            </a:r>
            <a:br>
              <a:rPr lang="ru-RU" altLang="ru-RU">
                <a:latin typeface="Calibri Light" pitchFamily="34" charset="0"/>
              </a:rPr>
            </a:br>
            <a:r>
              <a:rPr lang="ru-RU" altLang="ru-RU">
                <a:latin typeface="Calibri Light" pitchFamily="34" charset="0"/>
              </a:rPr>
              <a:t>фотограф, художники, танцоры, звукорежиссёры, волонтёры;</a:t>
            </a:r>
          </a:p>
          <a:p>
            <a:pPr marL="250825" indent="-250825" defTabSz="912813" eaLnBrk="1" hangingPunct="1">
              <a:spcAft>
                <a:spcPts val="1200"/>
              </a:spcAft>
              <a:buClr>
                <a:srgbClr val="BE1623"/>
              </a:buClr>
              <a:buSzPct val="120000"/>
              <a:buFont typeface="Arial" charset="0"/>
              <a:buChar char="•"/>
            </a:pPr>
            <a:r>
              <a:rPr lang="ru-RU" altLang="ru-RU">
                <a:latin typeface="Calibri Light" pitchFamily="34" charset="0"/>
              </a:rPr>
              <a:t>Реализация проекта.</a:t>
            </a:r>
          </a:p>
        </p:txBody>
      </p:sp>
      <p:pic>
        <p:nvPicPr>
          <p:cNvPr id="614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  <a:cs typeface="Tahoma" pitchFamily="34" charset="0"/>
              </a:rPr>
              <a:t>Конкретные задачи агентства:</a:t>
            </a:r>
          </a:p>
        </p:txBody>
      </p:sp>
      <p:pic>
        <p:nvPicPr>
          <p:cNvPr id="6151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39863" y="1219200"/>
            <a:ext cx="7704137" cy="4513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1547813" y="1341438"/>
            <a:ext cx="71278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500" b="1" dirty="0" smtClean="0">
                <a:latin typeface="+mj-lt"/>
              </a:rPr>
              <a:t>Основная идея: </a:t>
            </a:r>
            <a:r>
              <a:rPr lang="ru-RU" altLang="ru-RU" sz="1500" dirty="0" smtClean="0">
                <a:latin typeface="Calibri Light" panose="020F0302020204030204" pitchFamily="34" charset="0"/>
              </a:rPr>
              <a:t>проведение стрит-арт фестиваля в общественном парке искусств МУЗЕОН с привлечением не только стрит-арт художников, но и представителей современных направлений в спорте, таких как скейтбординг и паркур. </a:t>
            </a:r>
          </a:p>
          <a:p>
            <a:pPr eaLnBrk="1" hangingPunct="1">
              <a:defRPr/>
            </a:pPr>
            <a:r>
              <a:rPr lang="ru-RU" altLang="ru-RU" sz="1500" b="1" dirty="0" smtClean="0">
                <a:latin typeface="+mj-lt"/>
              </a:rPr>
              <a:t>Название: </a:t>
            </a:r>
            <a:r>
              <a:rPr lang="ru-RU" altLang="ru-RU" sz="1500" dirty="0" smtClean="0">
                <a:latin typeface="Calibri Light" panose="020F0302020204030204" pitchFamily="34" charset="0"/>
              </a:rPr>
              <a:t>«Ради Себя. Ради Свободы.»  нацелено на ЦА и говорит с ней на одном языке. </a:t>
            </a:r>
          </a:p>
          <a:p>
            <a:pPr eaLnBrk="1" hangingPunct="1">
              <a:defRPr/>
            </a:pPr>
            <a:r>
              <a:rPr lang="ru-RU" altLang="ru-RU" sz="1500" b="1" dirty="0" smtClean="0">
                <a:latin typeface="+mj-lt"/>
              </a:rPr>
              <a:t>Визуальный имидж: </a:t>
            </a:r>
            <a:r>
              <a:rPr lang="ru-RU" altLang="ru-RU" sz="1500" dirty="0" smtClean="0">
                <a:latin typeface="Calibri Light" panose="020F0302020204030204" pitchFamily="34" charset="0"/>
              </a:rPr>
              <a:t>выполнен в технике граффити, что отражает саму суть стрит-арт фестиваля.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1219200"/>
            <a:ext cx="112713" cy="19351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717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Решение задач и достижение целей: </a:t>
            </a:r>
          </a:p>
        </p:txBody>
      </p:sp>
      <p:pic>
        <p:nvPicPr>
          <p:cNvPr id="7175" name="Рисунок 1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\\server\public\!КЛИЕНТЫ\!ФАРМА\TEVA\!SPECIALTY CARE\КОПАКСОН_Симонова Вероника\PR-мероприятия по рассеянному склерозу\Фото пост релиз\Фото для поста\foto-1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150" y="3154363"/>
            <a:ext cx="3095625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6" descr="\\server\public\!КЛИЕНТЫ\!ФАРМА\TEVA\!SPECIALTY CARE\КОПАКСОН_Симонова Вероника\PR-мероприятия по рассеянному склерозу\Фото пост релиз\Фото для поста\foto-1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95725" y="3154363"/>
            <a:ext cx="3197225" cy="310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3140075"/>
            <a:ext cx="112713" cy="3098800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0" y="3141663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180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9763" y="2833688"/>
            <a:ext cx="24384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0" y="62388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39863" y="1268413"/>
            <a:ext cx="7704137" cy="45132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 dirty="0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219200"/>
            <a:ext cx="107950" cy="4513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8196" name="Рисунок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Прямоугольник 3"/>
          <p:cNvSpPr>
            <a:spLocks noChangeArrowheads="1"/>
          </p:cNvSpPr>
          <p:nvPr/>
        </p:nvSpPr>
        <p:spPr bwMode="auto">
          <a:xfrm>
            <a:off x="1547813" y="1349375"/>
            <a:ext cx="431958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sz="1500" b="1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 подготовку мероприятия понадобилось 30 дней после получения брифа. </a:t>
            </a:r>
          </a:p>
        </p:txBody>
      </p:sp>
      <p:sp>
        <p:nvSpPr>
          <p:cNvPr id="8198" name="Прямоугольник 6"/>
          <p:cNvSpPr>
            <a:spLocks noChangeArrowheads="1"/>
          </p:cNvSpPr>
          <p:nvPr/>
        </p:nvSpPr>
        <p:spPr bwMode="auto">
          <a:xfrm>
            <a:off x="1547813" y="2033588"/>
            <a:ext cx="7200900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50825" indent="-250825" defTabSz="912813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  <a:ea typeface="Calibri" pitchFamily="34" charset="0"/>
                <a:cs typeface="Times New Roman" pitchFamily="18" charset="0"/>
              </a:rPr>
              <a:t>Исходя из поставленных целей и задач была выбрана подходящая по всем параметрам площадка. Чтобы максимально вовлечь прохожих, точек активности было несколько.</a:t>
            </a:r>
          </a:p>
          <a:p>
            <a:pPr marL="250825" indent="-250825" defTabSz="912813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  <a:ea typeface="Calibri" pitchFamily="34" charset="0"/>
                <a:cs typeface="Times New Roman" pitchFamily="18" charset="0"/>
              </a:rPr>
              <a:t>Была разработана концепция, название и визуальный имидж, которые сразу были адаптированы под оформление площадки. </a:t>
            </a:r>
          </a:p>
          <a:p>
            <a:pPr marL="250825" indent="-250825" defTabSz="912813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  <a:ea typeface="Calibri" pitchFamily="34" charset="0"/>
                <a:cs typeface="Times New Roman" pitchFamily="18" charset="0"/>
              </a:rPr>
              <a:t>При разработке наполнения были учтены возможные неблагоприятные погодные условия. </a:t>
            </a:r>
          </a:p>
          <a:p>
            <a:pPr marL="250825" indent="-250825" defTabSz="912813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  <a:ea typeface="Calibri" pitchFamily="34" charset="0"/>
                <a:cs typeface="Times New Roman" pitchFamily="18" charset="0"/>
              </a:rPr>
              <a:t>Были разосланы мотивационные письма сотрудникам компании Клиента, благотворительным и общественным организациям и тематическим сообществам.  Был сформирован пул партнеров и волонтеров. </a:t>
            </a:r>
          </a:p>
          <a:p>
            <a:pPr marL="250825" indent="-250825" defTabSz="912813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  <a:ea typeface="Calibri" pitchFamily="34" charset="0"/>
                <a:cs typeface="Times New Roman" pitchFamily="18" charset="0"/>
              </a:rPr>
              <a:t>Застройка площадки проходила в ночь перед мероприятием. </a:t>
            </a:r>
          </a:p>
        </p:txBody>
      </p:sp>
      <p:sp>
        <p:nvSpPr>
          <p:cNvPr id="8199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752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Описание</a:t>
            </a:r>
            <a:r>
              <a:rPr lang="ru-RU" altLang="ru-RU">
                <a:latin typeface="Calibri" pitchFamily="34" charset="0"/>
              </a:rPr>
              <a:t> </a:t>
            </a:r>
            <a:r>
              <a:rPr lang="ru-RU" altLang="ru-RU" b="1">
                <a:latin typeface="Calibri" pitchFamily="34" charset="0"/>
              </a:rPr>
              <a:t>плана выполнения мероприятия</a:t>
            </a:r>
          </a:p>
        </p:txBody>
      </p:sp>
      <p:pic>
        <p:nvPicPr>
          <p:cNvPr id="82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219200"/>
            <a:ext cx="7524750" cy="532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752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altLang="ru-RU" b="1">
                <a:latin typeface="Calibri" pitchFamily="34" charset="0"/>
              </a:rPr>
              <a:t>Реализация</a:t>
            </a: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1219200"/>
            <a:ext cx="107950" cy="5322888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323850" y="1628775"/>
            <a:ext cx="86407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endParaRPr lang="ru-RU" altLang="ru-RU">
              <a:latin typeface="Calibri" pitchFamily="34" charset="0"/>
            </a:endParaRPr>
          </a:p>
          <a:p>
            <a:pPr defTabSz="912813" eaLnBrk="1" hangingPunct="1"/>
            <a:endParaRPr lang="ru-RU" altLang="ru-RU">
              <a:latin typeface="Calibri" pitchFamily="34" charset="0"/>
            </a:endParaRPr>
          </a:p>
        </p:txBody>
      </p:sp>
      <p:sp>
        <p:nvSpPr>
          <p:cNvPr id="10244" name="Прямоугольник 5"/>
          <p:cNvSpPr>
            <a:spLocks noChangeArrowheads="1"/>
          </p:cNvSpPr>
          <p:nvPr/>
        </p:nvSpPr>
        <p:spPr bwMode="auto">
          <a:xfrm>
            <a:off x="1547813" y="681038"/>
            <a:ext cx="4752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altLang="ru-RU" b="1">
                <a:latin typeface="Calibri" pitchFamily="34" charset="0"/>
              </a:rPr>
              <a:t>Реализация</a:t>
            </a:r>
          </a:p>
        </p:txBody>
      </p:sp>
      <p:pic>
        <p:nvPicPr>
          <p:cNvPr id="1024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0" y="1219200"/>
            <a:ext cx="107950" cy="4513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0247" name="Рисунок 9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220788"/>
            <a:ext cx="273050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439863" y="1184275"/>
            <a:ext cx="7704137" cy="346075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0249" name="Прямоугольник 11"/>
          <p:cNvSpPr>
            <a:spLocks noChangeArrowheads="1"/>
          </p:cNvSpPr>
          <p:nvPr/>
        </p:nvSpPr>
        <p:spPr bwMode="auto">
          <a:xfrm>
            <a:off x="2916238" y="1173163"/>
            <a:ext cx="4751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2813"/>
            <a:r>
              <a:rPr lang="ru-RU" altLang="ru-RU" b="1">
                <a:solidFill>
                  <a:schemeClr val="bg1"/>
                </a:solidFill>
                <a:latin typeface="Calibri" pitchFamily="34" charset="0"/>
              </a:rPr>
              <a:t>Наполнение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47813" y="1530350"/>
          <a:ext cx="7021512" cy="4403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1323"/>
                <a:gridCol w="5780189"/>
              </a:tblGrid>
              <a:tr h="2752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12:00-18:00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Работа ведущего (анонс мероприятия, </a:t>
                      </a:r>
                      <a:r>
                        <a:rPr lang="ru-RU" sz="1200" b="0" dirty="0" err="1" smtClean="0">
                          <a:solidFill>
                            <a:schemeClr val="tx1"/>
                          </a:solidFill>
                        </a:rPr>
                        <a:t>интерактивы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 с гостями)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12:00-18:00</a:t>
                      </a: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Детские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</a:rPr>
                        <a:t>интерактивы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12:00-12:04</a:t>
                      </a: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Показательные выступления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</a:rPr>
                        <a:t>Паркур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 Академии +  тренировка (7-12 чел.)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12:05 – 12:10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Выступление танцевального коллектива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12:20 – 12:30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Выступление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музыканта Дмитрия Буренина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12:30-13:00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по скейтборду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13:00-13:05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Показательные выступления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</a:rPr>
                        <a:t>Паркур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Академии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13:05-13:15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танцевального коллектива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13:30-14:00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по скейтборду</a:t>
                      </a:r>
                      <a:endParaRPr lang="ru-RU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solidFill>
                            <a:schemeClr val="tx1"/>
                          </a:solidFill>
                        </a:rPr>
                        <a:t>14:00-14:30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solidFill>
                            <a:schemeClr val="tx1"/>
                          </a:solidFill>
                        </a:rPr>
                        <a:t>Торжественное открытие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 на арт-площадке</a:t>
                      </a:r>
                      <a:endParaRPr lang="ru-RU" sz="1200" b="1" i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14:20-14:30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 танцевального коллектива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14:30-14:35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Показательные выступления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</a:rPr>
                        <a:t>Паркур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Академии</a:t>
                      </a: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14:30-15:00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 по скейтборду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15:30-16:05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Мастер-класс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танцевального коллектива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16:05-16:10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Показательные выступления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</a:rPr>
                        <a:t>Паркур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Академии 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23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</a:rPr>
                        <a:t>16:30-17:00</a:t>
                      </a:r>
                      <a:endParaRPr lang="ru-RU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Музыкальное сопровождение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49" marR="91449" marT="45712" marB="4571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219200"/>
            <a:ext cx="123825" cy="1855788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074988"/>
            <a:ext cx="123825" cy="3290887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0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b="1" dirty="0">
                <a:latin typeface="+mj-lt"/>
              </a:rPr>
              <a:t>Решение самой сложной задачи. </a:t>
            </a:r>
          </a:p>
        </p:txBody>
      </p:sp>
      <p:pic>
        <p:nvPicPr>
          <p:cNvPr id="112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Рисунок 1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2" name="Прямоугольник 6"/>
          <p:cNvSpPr>
            <a:spLocks noChangeArrowheads="1"/>
          </p:cNvSpPr>
          <p:nvPr/>
        </p:nvSpPr>
        <p:spPr bwMode="auto">
          <a:xfrm>
            <a:off x="1547813" y="1339850"/>
            <a:ext cx="6985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sz="1500">
                <a:latin typeface="Calibri Light" pitchFamily="34" charset="0"/>
              </a:rPr>
              <a:t>Одной из важных и сложных задач было </a:t>
            </a:r>
            <a:r>
              <a:rPr lang="ru-RU" altLang="ru-RU" sz="1500" b="1">
                <a:latin typeface="Calibri" pitchFamily="34" charset="0"/>
              </a:rPr>
              <a:t>объединение пациентов с рассеянным склерозом  и общественности. </a:t>
            </a:r>
            <a:r>
              <a:rPr lang="ru-RU" altLang="ru-RU" sz="1500">
                <a:latin typeface="Calibri Light" pitchFamily="34" charset="0"/>
              </a:rPr>
              <a:t>Поэтому всю программу фестиваля мы построили на взаимодействии в мастер-классах и неформальном общении. Очень важную роль играла и сама среда – общественный парк. Эта территория помогает социализироваться пациентам и чувствовать себя комфортно в доступной им среде, благоприятствует неформальному общению.</a:t>
            </a:r>
          </a:p>
        </p:txBody>
      </p:sp>
      <p:pic>
        <p:nvPicPr>
          <p:cNvPr id="11273" name="Picture 2" descr="\\server\public\!КЛИЕНТЫ\!ФАРМА\TEVA\!SPECIALTY CARE\КОПАКСОН_Симонова Вероника\PR-мероприятия по рассеянному склерозу\Фото пост релиз\2015-05-23_ВСЕ\High\foto-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3074988"/>
            <a:ext cx="4333875" cy="329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3" descr="\\server\public\!КЛИЕНТЫ\!ФАРМА\TEVA\!SPECIALTY CARE\КОПАКСОН_Симонова Вероника\PR-мероприятия по рассеянному склерозу\Фото пост релиз\2015-05-23_ВСЕ\High\foto-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2825" y="3074988"/>
            <a:ext cx="4321175" cy="329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0" y="3074988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0" y="63658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277" name="Рисунок 1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5913" y="2466975"/>
            <a:ext cx="2201862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219200"/>
            <a:ext cx="123825" cy="2306638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525838"/>
            <a:ext cx="123825" cy="2840037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229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Рисунок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0" y="3525838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0" y="63658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97" name="Прямоугольник 6"/>
          <p:cNvSpPr>
            <a:spLocks noChangeArrowheads="1"/>
          </p:cNvSpPr>
          <p:nvPr/>
        </p:nvSpPr>
        <p:spPr bwMode="auto">
          <a:xfrm>
            <a:off x="1592263" y="1327150"/>
            <a:ext cx="7275512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>
              <a:spcAft>
                <a:spcPts val="600"/>
              </a:spcAft>
            </a:pPr>
            <a:r>
              <a:rPr lang="ru-RU" altLang="ru-RU" sz="1600">
                <a:latin typeface="Calibri Light" pitchFamily="34" charset="0"/>
              </a:rPr>
              <a:t>Например, на площадке был установлен арт-объект в виде куба. В реальном времени на нем создавалась граффити-работа, посвященная фестивалю. </a:t>
            </a:r>
          </a:p>
          <a:p>
            <a:pPr defTabSz="912813" eaLnBrk="1" hangingPunct="1">
              <a:spcAft>
                <a:spcPts val="600"/>
              </a:spcAft>
            </a:pPr>
            <a:r>
              <a:rPr lang="ru-RU" altLang="ru-RU" sz="1600">
                <a:latin typeface="Calibri Light" pitchFamily="34" charset="0"/>
              </a:rPr>
              <a:t>Всегда очень интересно наблюдать за созданием предмета искусства, но что важнее, часть  самого рисунка мог взять каждый участник, пожертвовав любую сумму в фонд помощи пациентам с рассеянным склерозом. </a:t>
            </a:r>
          </a:p>
        </p:txBody>
      </p:sp>
      <p:pic>
        <p:nvPicPr>
          <p:cNvPr id="12298" name="Picture 2" descr="\\server\public\!КЛИЕНТЫ\!ФАРМА\TEVA\!SPECIALTY CARE\КОПАКСОН_Симонова Вероника\PR-мероприятия по рассеянному склерозу\Фото пост релиз\2015-05-23_ВСЕ\High\foto-126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350" y="3525838"/>
            <a:ext cx="4265613" cy="284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3" descr="\\server\public\!КЛИЕНТЫ\!ФАРМА\TEVA\!SPECIALTY CARE\КОПАКСОН_Симонова Вероника\PR-мероприятия по рассеянному склерозу\Фото пост релиз\2015-05-23_ВСЕ\High\foto-1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4750" y="3525838"/>
            <a:ext cx="4151313" cy="284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b="1" dirty="0">
                <a:latin typeface="+mj-lt"/>
              </a:rPr>
              <a:t>Решение самой сложной задачи. </a:t>
            </a:r>
          </a:p>
        </p:txBody>
      </p:sp>
      <p:pic>
        <p:nvPicPr>
          <p:cNvPr id="12301" name="Рисунок 1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3073400"/>
            <a:ext cx="13430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23825" y="3525838"/>
            <a:ext cx="9020175" cy="270668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39863" y="1219200"/>
            <a:ext cx="7704137" cy="1968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900113" y="5645150"/>
            <a:ext cx="6985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sz="1500">
                <a:latin typeface="Calibri Light" pitchFamily="34" charset="0"/>
              </a:rPr>
              <a:t>87 пост-релизов в общественных (ЭХО МОСКВЫ, Рамблер, </a:t>
            </a:r>
            <a:r>
              <a:rPr lang="en-US" altLang="ru-RU" sz="1500">
                <a:latin typeface="Calibri Light" pitchFamily="34" charset="0"/>
              </a:rPr>
              <a:t>Geometria</a:t>
            </a:r>
            <a:r>
              <a:rPr lang="ru-RU" altLang="ru-RU" sz="1500">
                <a:latin typeface="Calibri Light" pitchFamily="34" charset="0"/>
              </a:rPr>
              <a:t>, Афиша и т.д.) и специализированных СМИ.</a:t>
            </a:r>
            <a:endParaRPr lang="ru-RU" altLang="ru-RU" sz="1500">
              <a:solidFill>
                <a:srgbClr val="000000"/>
              </a:solidFill>
              <a:latin typeface="Calibri Light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219200"/>
            <a:ext cx="120650" cy="1968500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3318" name="Рисунок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altLang="ru-RU" b="1">
                <a:latin typeface="Calibri" pitchFamily="34" charset="0"/>
              </a:rPr>
              <a:t>Эффективность</a:t>
            </a:r>
          </a:p>
        </p:txBody>
      </p:sp>
      <p:sp>
        <p:nvSpPr>
          <p:cNvPr id="13321" name="Прямоугольник 1"/>
          <p:cNvSpPr>
            <a:spLocks noChangeArrowheads="1"/>
          </p:cNvSpPr>
          <p:nvPr/>
        </p:nvSpPr>
        <p:spPr bwMode="auto">
          <a:xfrm>
            <a:off x="1547813" y="1219200"/>
            <a:ext cx="72009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500">
                <a:latin typeface="Calibri Light" pitchFamily="34" charset="0"/>
              </a:rPr>
              <a:t>Основной целью фестиваля являлось </a:t>
            </a: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</a:rPr>
              <a:t>повышение информированности молодого поколения.  В данном случае эффективность можно было выявить исходя из количества </a:t>
            </a:r>
            <a:r>
              <a:rPr lang="ru-RU" altLang="ru-RU" sz="1500" b="1">
                <a:solidFill>
                  <a:srgbClr val="000000"/>
                </a:solidFill>
                <a:latin typeface="Calibri" pitchFamily="34" charset="0"/>
              </a:rPr>
              <a:t>публикаций анонсов, пресс-релизов и пост-релизов, а так же количества вовлеченных в проект крупных компаний, общественных организаций и тематических сообществ, </a:t>
            </a:r>
            <a:r>
              <a:rPr lang="ru-RU" altLang="ru-RU" sz="1500">
                <a:solidFill>
                  <a:srgbClr val="000000"/>
                </a:solidFill>
                <a:latin typeface="Calibri Light" pitchFamily="34" charset="0"/>
              </a:rPr>
              <a:t>которые участвовали в мероприятии на волонтерской основе. Свое участие они транслировали через собственные каналы коммуникаций (граффити-художники, паркур-сообщества и скейт-сообщества), что в конечном счете увеличило информационный резонанс проекта в разы.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00113" y="3629025"/>
            <a:ext cx="7920037" cy="5540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altLang="ru-RU" sz="1500" dirty="0">
                <a:latin typeface="Calibri Light" panose="020F0302020204030204" pitchFamily="34" charset="0"/>
              </a:rPr>
              <a:t>Рекламная кампания </a:t>
            </a:r>
            <a:r>
              <a:rPr lang="ru-RU" altLang="ru-RU" sz="1500" dirty="0" err="1">
                <a:latin typeface="Calibri Light" panose="020F0302020204030204" pitchFamily="34" charset="0"/>
              </a:rPr>
              <a:t>VKontakte</a:t>
            </a:r>
            <a:r>
              <a:rPr lang="ru-RU" altLang="ru-RU" sz="1500" dirty="0">
                <a:latin typeface="Calibri Light" panose="020F0302020204030204" pitchFamily="34" charset="0"/>
              </a:rPr>
              <a:t>: 1660 переходов заинтересованной аудитории на страницу мероприятия; размещение публикаций в VK с охватом аудитории </a:t>
            </a:r>
            <a:r>
              <a:rPr lang="ru-RU" altLang="ru-RU" sz="1500" b="1" dirty="0">
                <a:latin typeface="+mj-lt"/>
              </a:rPr>
              <a:t>437 541 человек</a:t>
            </a:r>
            <a:r>
              <a:rPr lang="ru-RU" altLang="ru-RU" sz="1500" dirty="0">
                <a:latin typeface="+mj-lt"/>
              </a:rPr>
              <a:t>. </a:t>
            </a:r>
          </a:p>
        </p:txBody>
      </p:sp>
      <p:sp>
        <p:nvSpPr>
          <p:cNvPr id="13323" name="Прямоугольник 3"/>
          <p:cNvSpPr>
            <a:spLocks noChangeArrowheads="1"/>
          </p:cNvSpPr>
          <p:nvPr/>
        </p:nvSpPr>
        <p:spPr bwMode="auto">
          <a:xfrm>
            <a:off x="900113" y="4400550"/>
            <a:ext cx="63214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500">
                <a:latin typeface="Calibri Light" pitchFamily="34" charset="0"/>
              </a:rPr>
              <a:t>Рекламная кампания в Facebook - 13 686 человек увидели публикацию. </a:t>
            </a:r>
          </a:p>
        </p:txBody>
      </p:sp>
      <p:sp>
        <p:nvSpPr>
          <p:cNvPr id="13324" name="Прямоугольник 9"/>
          <p:cNvSpPr>
            <a:spLocks noChangeArrowheads="1"/>
          </p:cNvSpPr>
          <p:nvPr/>
        </p:nvSpPr>
        <p:spPr bwMode="auto">
          <a:xfrm>
            <a:off x="900113" y="5078413"/>
            <a:ext cx="7272337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500">
                <a:latin typeface="Calibri Light" pitchFamily="34" charset="0"/>
              </a:rPr>
              <a:t>65 анонсов в СМИ (радио, печать, специализированные журналы и т.д.)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0" y="3525838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0" y="4203700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0" y="48799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0" y="5556250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0" y="623252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0" y="3525838"/>
            <a:ext cx="123825" cy="677862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-1588" y="4202113"/>
            <a:ext cx="122238" cy="677862"/>
          </a:xfrm>
          <a:prstGeom prst="rect">
            <a:avLst/>
          </a:prstGeom>
          <a:solidFill>
            <a:srgbClr val="3D3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0" y="4878388"/>
            <a:ext cx="123825" cy="677862"/>
          </a:xfrm>
          <a:prstGeom prst="rect">
            <a:avLst/>
          </a:prstGeom>
          <a:solidFill>
            <a:srgbClr val="BE1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1588" y="5554663"/>
            <a:ext cx="122238" cy="67786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219200"/>
            <a:ext cx="123825" cy="1997075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216275"/>
            <a:ext cx="123825" cy="3149600"/>
          </a:xfrm>
          <a:prstGeom prst="rect">
            <a:avLst/>
          </a:prstGeom>
          <a:solidFill>
            <a:srgbClr val="FBC3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434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Рисунок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Прямоугольник 3"/>
          <p:cNvSpPr>
            <a:spLocks noChangeArrowheads="1"/>
          </p:cNvSpPr>
          <p:nvPr/>
        </p:nvSpPr>
        <p:spPr bwMode="auto">
          <a:xfrm>
            <a:off x="1547813" y="1300163"/>
            <a:ext cx="74168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sz="1500">
                <a:latin typeface="Calibri Light" pitchFamily="34" charset="0"/>
              </a:rPr>
              <a:t>Мы уверены, что главной особенностью стрит-арт фестиваля «Ради Себя. Ради Свободы.»  стал именно сам формат события. Формат, при котором о серьезной проблеме говорят на языке целевой аудитории. </a:t>
            </a:r>
          </a:p>
          <a:p>
            <a:pPr defTabSz="912813" eaLnBrk="1" hangingPunct="1"/>
            <a:r>
              <a:rPr lang="ru-RU" altLang="ru-RU" sz="1500">
                <a:latin typeface="Calibri Light" pitchFamily="34" charset="0"/>
              </a:rPr>
              <a:t>Когда это не назидательный устрашающий монолог, а простой и понятный диалог. Мы говорили на языке современного искусства и уличного спорта; посредством радости общения и совместного дела; с помощью созерцания и вовлечения в процесс. И главное, доступно донесли важную информацию для нашей ЦА. А это, пожалуй, всегда самое сложное. </a:t>
            </a:r>
          </a:p>
        </p:txBody>
      </p:sp>
      <p:pic>
        <p:nvPicPr>
          <p:cNvPr id="14344" name="Picture 5" descr="\\server\public\!КЛИЕНТЫ\!ФАРМА\TEVA\!SPECIALTY CARE\КОПАКСОН_Симонова Вероника\PR-мероприятия по рассеянному склерозу\Фото пост релиз\2015-05-23_ВСЕ\High\foto-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3221038"/>
            <a:ext cx="4491037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6" descr="\\server\public\!КЛИЕНТЫ\!ФАРМА\TEVA\!SPECIALTY CARE\КОПАКСОН_Симонова Вероника\PR-мероприятия по рассеянному склерозу\Фото пост релиз\2015-05-23_ВСЕ\High\foto-2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54600" y="3221038"/>
            <a:ext cx="4086225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6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/>
            <a:r>
              <a:rPr lang="ru-RU" altLang="ru-RU" b="1">
                <a:latin typeface="Calibri" pitchFamily="34" charset="0"/>
              </a:rPr>
              <a:t>Особенности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0" y="32162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0" y="6365875"/>
            <a:ext cx="91440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219200"/>
            <a:ext cx="107950" cy="4767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536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9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Прямоугольник 6"/>
          <p:cNvSpPr>
            <a:spLocks noChangeArrowheads="1"/>
          </p:cNvSpPr>
          <p:nvPr/>
        </p:nvSpPr>
        <p:spPr bwMode="auto">
          <a:xfrm>
            <a:off x="1547813" y="1484313"/>
            <a:ext cx="67691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50825" indent="-250825" defTabSz="912813" eaLnBrk="1" hangingPunct="1">
              <a:spcAft>
                <a:spcPts val="1200"/>
              </a:spcAft>
              <a:buFont typeface="Calibri" pitchFamily="34" charset="0"/>
              <a:buAutoNum type="arabicPeriod"/>
            </a:pPr>
            <a:r>
              <a:rPr lang="ru-RU" altLang="ru-RU">
                <a:latin typeface="Calibri Light" pitchFamily="34" charset="0"/>
              </a:rPr>
              <a:t>Мы считаем, что массовое мероприятие – это не только количество людей, которые пришли и стали участниками самого фестиваля, но и те люди, кто прочитал, услышал и увидел информацию. Поэтому мы подали заявку именно в этой номинации. </a:t>
            </a:r>
          </a:p>
          <a:p>
            <a:pPr marL="250825" indent="-250825" defTabSz="912813" eaLnBrk="1" hangingPunct="1">
              <a:spcAft>
                <a:spcPts val="1200"/>
              </a:spcAft>
              <a:buFont typeface="Calibri" pitchFamily="34" charset="0"/>
              <a:buAutoNum type="arabicPeriod"/>
            </a:pPr>
            <a:r>
              <a:rPr lang="ru-RU" altLang="ru-RU">
                <a:latin typeface="Calibri Light" pitchFamily="34" charset="0"/>
              </a:rPr>
              <a:t>Работая над проектом, мы частично стали спонсорами, выполнив ряд задач бесплатно. </a:t>
            </a:r>
          </a:p>
          <a:p>
            <a:pPr marL="250825" indent="-250825" defTabSz="912813" eaLnBrk="1" hangingPunct="1">
              <a:spcAft>
                <a:spcPts val="1200"/>
              </a:spcAft>
              <a:buFont typeface="Calibri" pitchFamily="34" charset="0"/>
              <a:buAutoNum type="arabicPeriod"/>
            </a:pPr>
            <a:r>
              <a:rPr lang="ru-RU" altLang="ru-RU">
                <a:latin typeface="Calibri Light" pitchFamily="34" charset="0"/>
              </a:rPr>
              <a:t>На протяжение всего фестиваля на площадке можно было в свободной форме пообщаться с врачами. Общение было ненавязчивым: только когда  у участников появлялись вопросы, они получали ответы на них. </a:t>
            </a:r>
          </a:p>
          <a:p>
            <a:pPr marL="250825" indent="-250825" defTabSz="912813" eaLnBrk="1" hangingPunct="1">
              <a:spcAft>
                <a:spcPts val="1200"/>
              </a:spcAft>
              <a:buFont typeface="Calibri" pitchFamily="34" charset="0"/>
              <a:buAutoNum type="arabicPeriod"/>
            </a:pPr>
            <a:r>
              <a:rPr lang="ru-RU" altLang="ru-RU">
                <a:latin typeface="Calibri Light" pitchFamily="34" charset="0"/>
              </a:rPr>
              <a:t>Аналогов данного проекта в России нет. </a:t>
            </a:r>
          </a:p>
        </p:txBody>
      </p:sp>
      <p:sp>
        <p:nvSpPr>
          <p:cNvPr id="15367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Дополнительная информация: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219200"/>
            <a:ext cx="107950" cy="4767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638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Партнеры и волонтеры мероприятия: </a:t>
            </a:r>
          </a:p>
        </p:txBody>
      </p:sp>
      <p:sp>
        <p:nvSpPr>
          <p:cNvPr id="16391" name="Прямоугольник 4"/>
          <p:cNvSpPr>
            <a:spLocks noChangeArrowheads="1"/>
          </p:cNvSpPr>
          <p:nvPr/>
        </p:nvSpPr>
        <p:spPr bwMode="auto">
          <a:xfrm>
            <a:off x="1619250" y="1341438"/>
            <a:ext cx="6913563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Движение Добрых Дел: </a:t>
            </a:r>
            <a:r>
              <a:rPr lang="ru-RU" altLang="ru-RU" sz="1500">
                <a:latin typeface="Calibri" pitchFamily="34" charset="0"/>
                <a:hlinkClick r:id="rId4"/>
              </a:rPr>
              <a:t>http://ddd-life.ru/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Мосволонтёр: </a:t>
            </a:r>
            <a:r>
              <a:rPr lang="ru-RU" altLang="ru-RU" sz="1500">
                <a:latin typeface="Calibri" pitchFamily="34" charset="0"/>
                <a:hlinkClick r:id="rId5"/>
              </a:rPr>
              <a:t>https://mosvolonter.ru/e/GOuwRE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Добро mail.ru: </a:t>
            </a:r>
            <a:r>
              <a:rPr lang="ru-RU" altLang="ru-RU" sz="1500">
                <a:latin typeface="Calibri" pitchFamily="34" charset="0"/>
                <a:hlinkClick r:id="rId6"/>
              </a:rPr>
              <a:t>http://dobro.mail.ru/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Благотворительный фонд Лига здоровой нации: </a:t>
            </a:r>
            <a:r>
              <a:rPr lang="ru-RU" altLang="ru-RU" sz="1500">
                <a:latin typeface="Calibri" pitchFamily="34" charset="0"/>
                <a:hlinkClick r:id="rId7"/>
              </a:rPr>
              <a:t>http://ligazn.ru/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Некоммерческий фонд Здоровая страна: </a:t>
            </a:r>
            <a:r>
              <a:rPr lang="ru-RU" altLang="ru-RU" sz="1500">
                <a:latin typeface="Calibri" pitchFamily="34" charset="0"/>
                <a:hlinkClick r:id="rId8"/>
              </a:rPr>
              <a:t>http://fundzs.ru/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Российский Красный Крест: </a:t>
            </a:r>
            <a:r>
              <a:rPr lang="ru-RU" altLang="ru-RU" sz="1500">
                <a:latin typeface="Calibri" pitchFamily="34" charset="0"/>
                <a:hlinkClick r:id="rId9"/>
              </a:rPr>
              <a:t>http://www.redcross.ru/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Общества и фонды рассеянного склероза в России:</a:t>
            </a:r>
            <a:r>
              <a:rPr lang="ru-RU" altLang="ru-RU" sz="1500">
                <a:latin typeface="Calibri" pitchFamily="34" charset="0"/>
              </a:rPr>
              <a:t/>
            </a:r>
            <a:br>
              <a:rPr lang="ru-RU" altLang="ru-RU" sz="1500">
                <a:latin typeface="Calibri" pitchFamily="34" charset="0"/>
              </a:rPr>
            </a:br>
            <a:r>
              <a:rPr lang="ru-RU" altLang="ru-RU" sz="1500">
                <a:latin typeface="Calibri" pitchFamily="34" charset="0"/>
                <a:hlinkClick r:id="rId10"/>
              </a:rPr>
              <a:t>http://azaz3.narod.ru/Fond.htm</a:t>
            </a:r>
            <a:endParaRPr lang="ru-RU" altLang="ru-RU" sz="150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solidFill>
                  <a:srgbClr val="000000"/>
                </a:solidFill>
                <a:latin typeface="Calibri" pitchFamily="34" charset="0"/>
              </a:rPr>
              <a:t>РООИ Здоровье Человека: </a:t>
            </a:r>
            <a:r>
              <a:rPr lang="ru-RU" altLang="ru-RU" sz="1500">
                <a:solidFill>
                  <a:srgbClr val="000000"/>
                </a:solidFill>
                <a:latin typeface="Calibri" pitchFamily="34" charset="0"/>
                <a:hlinkClick r:id="rId11"/>
              </a:rPr>
              <a:t>http://www.humanhealth.ru/</a:t>
            </a:r>
            <a:endParaRPr lang="ru-RU" altLang="ru-RU" sz="15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solidFill>
                  <a:srgbClr val="000000"/>
                </a:solidFill>
                <a:latin typeface="Calibri" pitchFamily="34" charset="0"/>
              </a:rPr>
              <a:t>Межрегиональная Общественная Организация Инвалидов </a:t>
            </a:r>
            <a:br>
              <a:rPr lang="ru-RU" altLang="ru-RU" sz="1500" b="1">
                <a:solidFill>
                  <a:srgbClr val="000000"/>
                </a:solidFill>
                <a:latin typeface="Calibri" pitchFamily="34" charset="0"/>
              </a:rPr>
            </a:br>
            <a:r>
              <a:rPr lang="ru-RU" altLang="ru-RU" sz="1500">
                <a:solidFill>
                  <a:srgbClr val="000000"/>
                </a:solidFill>
                <a:latin typeface="Calibri" pitchFamily="34" charset="0"/>
              </a:rPr>
              <a:t>«Московское Общество Рассеянного Склероза»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solidFill>
                  <a:srgbClr val="000000"/>
                </a:solidFill>
                <a:latin typeface="Calibri" pitchFamily="34" charset="0"/>
              </a:rPr>
              <a:t>Общероссийская общественная организация инвалидов-больных рассеянным склерозом: </a:t>
            </a:r>
            <a:r>
              <a:rPr lang="ru-RU" altLang="ru-RU" sz="1500">
                <a:solidFill>
                  <a:srgbClr val="000000"/>
                </a:solidFill>
                <a:latin typeface="Calibri" pitchFamily="34" charset="0"/>
                <a:hlinkClick r:id="rId12"/>
              </a:rPr>
              <a:t>http://www.ms2002.ru/</a:t>
            </a:r>
            <a:r>
              <a:rPr lang="ru-RU" altLang="ru-RU" sz="1500">
                <a:solidFill>
                  <a:srgbClr val="000000"/>
                </a:solidFill>
                <a:latin typeface="Calibri" pitchFamily="34" charset="0"/>
              </a:rPr>
              <a:t> 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500" b="1">
                <a:latin typeface="Calibri" pitchFamily="34" charset="0"/>
              </a:rPr>
              <a:t>Благотворительный фонд федерация: </a:t>
            </a:r>
            <a:r>
              <a:rPr lang="ru-RU" altLang="ru-RU" sz="1500">
                <a:latin typeface="Calibri" pitchFamily="34" charset="0"/>
                <a:hlinkClick r:id="rId13"/>
              </a:rPr>
              <a:t>http://federationfund.ru/</a:t>
            </a:r>
            <a:endParaRPr lang="ru-RU" altLang="ru-RU" sz="15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39863" y="1219200"/>
            <a:ext cx="7704137" cy="47672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219200"/>
            <a:ext cx="107950" cy="4767263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pic>
        <p:nvPicPr>
          <p:cNvPr id="1741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1349375"/>
            <a:ext cx="2730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Прямоугольник 4"/>
          <p:cNvSpPr>
            <a:spLocks noChangeArrowheads="1"/>
          </p:cNvSpPr>
          <p:nvPr/>
        </p:nvSpPr>
        <p:spPr bwMode="auto">
          <a:xfrm>
            <a:off x="1566863" y="1349375"/>
            <a:ext cx="7127875" cy="38623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Calibri" pitchFamily="34" charset="0"/>
              </a:rPr>
              <a:t>Информационно-аналитическая газета Фармацевтический Вестник: </a:t>
            </a:r>
            <a:r>
              <a:rPr lang="ru-RU" altLang="ru-RU" sz="1500" dirty="0">
                <a:latin typeface="Calibri" pitchFamily="34" charset="0"/>
                <a:hlinkClick r:id="rId4"/>
              </a:rPr>
              <a:t>http://www.pharmvestnik.ru/</a:t>
            </a:r>
            <a:r>
              <a:rPr lang="ru-RU" altLang="ru-RU" sz="1500" dirty="0">
                <a:latin typeface="Calibri" pitchFamily="34" charset="0"/>
              </a:rPr>
              <a:t> 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Calibri" pitchFamily="34" charset="0"/>
              </a:rPr>
              <a:t>Медицинская Газета: </a:t>
            </a:r>
            <a:r>
              <a:rPr lang="ru-RU" altLang="ru-RU" sz="1500" dirty="0">
                <a:latin typeface="Calibri" pitchFamily="34" charset="0"/>
                <a:hlinkClick r:id="rId5"/>
              </a:rPr>
              <a:t>http://www.mgzt.ru/</a:t>
            </a:r>
            <a:r>
              <a:rPr lang="ru-RU" altLang="ru-RU" sz="1500" dirty="0">
                <a:latin typeface="Calibri" pitchFamily="34" charset="0"/>
              </a:rPr>
              <a:t> </a:t>
            </a: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Calibri" pitchFamily="34" charset="0"/>
              </a:rPr>
              <a:t>Журнал </a:t>
            </a:r>
            <a:r>
              <a:rPr lang="ru-RU" altLang="ru-RU" sz="1500" b="1" dirty="0" err="1">
                <a:latin typeface="Calibri" pitchFamily="34" charset="0"/>
              </a:rPr>
              <a:t>Vademecum</a:t>
            </a:r>
            <a:r>
              <a:rPr lang="ru-RU" altLang="ru-RU" sz="1500" b="1" dirty="0">
                <a:latin typeface="Calibri" pitchFamily="34" charset="0"/>
              </a:rPr>
              <a:t>: </a:t>
            </a:r>
            <a:r>
              <a:rPr lang="ru-RU" altLang="ru-RU" sz="1500" dirty="0">
                <a:latin typeface="Calibri" pitchFamily="34" charset="0"/>
                <a:hlinkClick r:id="rId6"/>
              </a:rPr>
              <a:t>http://vademec.ru/</a:t>
            </a:r>
            <a:endParaRPr lang="ru-RU" altLang="ru-RU" sz="1500" dirty="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 err="1">
                <a:latin typeface="Calibri" pitchFamily="34" charset="0"/>
              </a:rPr>
              <a:t>Geometria</a:t>
            </a:r>
            <a:r>
              <a:rPr lang="ru-RU" altLang="ru-RU" sz="1500" b="1" dirty="0">
                <a:latin typeface="Calibri" pitchFamily="34" charset="0"/>
              </a:rPr>
              <a:t>:</a:t>
            </a:r>
            <a:r>
              <a:rPr lang="ru-RU" altLang="ru-RU" sz="1500" dirty="0">
                <a:latin typeface="Calibri" pitchFamily="34" charset="0"/>
              </a:rPr>
              <a:t> </a:t>
            </a:r>
            <a:r>
              <a:rPr lang="ru-RU" altLang="ru-RU" sz="1500" dirty="0">
                <a:latin typeface="Calibri" pitchFamily="34" charset="0"/>
                <a:hlinkClick r:id="rId7"/>
              </a:rPr>
              <a:t>http://geometria.ru/msk/</a:t>
            </a:r>
            <a:endParaRPr lang="ru-RU" altLang="ru-RU" sz="1500" dirty="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 err="1">
                <a:latin typeface="Calibri" pitchFamily="34" charset="0"/>
              </a:rPr>
              <a:t>Паркур</a:t>
            </a:r>
            <a:r>
              <a:rPr lang="ru-RU" altLang="ru-RU" sz="1500" b="1" dirty="0">
                <a:latin typeface="Calibri" pitchFamily="34" charset="0"/>
              </a:rPr>
              <a:t> Академия: </a:t>
            </a:r>
            <a:r>
              <a:rPr lang="ru-RU" altLang="ru-RU" sz="1500" dirty="0">
                <a:latin typeface="Calibri" pitchFamily="34" charset="0"/>
                <a:hlinkClick r:id="rId8"/>
              </a:rPr>
              <a:t>http://parkouracademy.ru/</a:t>
            </a:r>
            <a:endParaRPr lang="ru-RU" altLang="ru-RU" sz="1500" dirty="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Calibri" pitchFamily="34" charset="0"/>
              </a:rPr>
              <a:t>Первая </a:t>
            </a:r>
            <a:r>
              <a:rPr lang="ru-RU" altLang="ru-RU" sz="1500" b="1" dirty="0" err="1">
                <a:latin typeface="Calibri" pitchFamily="34" charset="0"/>
              </a:rPr>
              <a:t>скейт</a:t>
            </a:r>
            <a:r>
              <a:rPr lang="ru-RU" altLang="ru-RU" sz="1500" b="1" dirty="0">
                <a:latin typeface="Calibri" pitchFamily="34" charset="0"/>
              </a:rPr>
              <a:t> школа в Москве </a:t>
            </a:r>
            <a:r>
              <a:rPr lang="ru-RU" altLang="ru-RU" sz="1500" b="1" dirty="0" err="1">
                <a:latin typeface="Calibri" pitchFamily="34" charset="0"/>
              </a:rPr>
              <a:t>SchoolSkate</a:t>
            </a:r>
            <a:r>
              <a:rPr lang="ru-RU" altLang="ru-RU" sz="1500" b="1" dirty="0">
                <a:latin typeface="Calibri" pitchFamily="34" charset="0"/>
              </a:rPr>
              <a:t>: </a:t>
            </a:r>
            <a:r>
              <a:rPr lang="ru-RU" altLang="ru-RU" sz="1500" dirty="0">
                <a:latin typeface="Calibri" pitchFamily="34" charset="0"/>
                <a:hlinkClick r:id="rId9"/>
              </a:rPr>
              <a:t>http://schoolskate.ru/</a:t>
            </a:r>
            <a:endParaRPr lang="ru-RU" altLang="ru-RU" sz="1500" dirty="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Calibri" pitchFamily="34" charset="0"/>
              </a:rPr>
              <a:t>Галерея </a:t>
            </a:r>
            <a:r>
              <a:rPr lang="ru-RU" altLang="ru-RU" sz="1500" b="1" dirty="0" err="1">
                <a:latin typeface="Calibri" pitchFamily="34" charset="0"/>
              </a:rPr>
              <a:t>Street</a:t>
            </a:r>
            <a:r>
              <a:rPr lang="ru-RU" altLang="ru-RU" sz="1500" b="1" dirty="0">
                <a:latin typeface="Calibri" pitchFamily="34" charset="0"/>
              </a:rPr>
              <a:t> </a:t>
            </a:r>
            <a:r>
              <a:rPr lang="ru-RU" altLang="ru-RU" sz="1500" b="1" dirty="0" err="1">
                <a:latin typeface="Calibri" pitchFamily="34" charset="0"/>
              </a:rPr>
              <a:t>Kit</a:t>
            </a:r>
            <a:r>
              <a:rPr lang="ru-RU" altLang="ru-RU" sz="1500" b="1" dirty="0">
                <a:latin typeface="Calibri" pitchFamily="34" charset="0"/>
              </a:rPr>
              <a:t>: </a:t>
            </a:r>
            <a:r>
              <a:rPr lang="ru-RU" altLang="ru-RU" sz="1500" dirty="0">
                <a:latin typeface="Calibri" pitchFamily="34" charset="0"/>
                <a:hlinkClick r:id="rId10"/>
              </a:rPr>
              <a:t>http://streetkit.ru/</a:t>
            </a:r>
            <a:endParaRPr lang="ru-RU" altLang="ru-RU" sz="1500" dirty="0">
              <a:latin typeface="Calibri" pitchFamily="34" charset="0"/>
            </a:endParaRPr>
          </a:p>
          <a:p>
            <a:pPr eaLnBrk="1" hangingPunct="1">
              <a:spcAft>
                <a:spcPts val="600"/>
              </a:spcAft>
              <a:defRPr/>
            </a:pPr>
            <a:r>
              <a:rPr lang="ru-RU" altLang="ru-RU" sz="1500" b="1" dirty="0">
                <a:latin typeface="+mn-lt"/>
              </a:rPr>
              <a:t>А так же: </a:t>
            </a:r>
            <a:r>
              <a:rPr lang="ru-RU" altLang="ru-RU" sz="1500" dirty="0">
                <a:latin typeface="+mn-lt"/>
              </a:rPr>
              <a:t>художник и </a:t>
            </a:r>
            <a:r>
              <a:rPr lang="ru-RU" altLang="ru-RU" sz="1500" dirty="0" err="1">
                <a:latin typeface="+mn-lt"/>
              </a:rPr>
              <a:t>цветотерапевт</a:t>
            </a:r>
            <a:r>
              <a:rPr lang="ru-RU" altLang="ru-RU" sz="1500" dirty="0">
                <a:latin typeface="+mn-lt"/>
              </a:rPr>
              <a:t>  Мария Гусева, художник Никита </a:t>
            </a:r>
            <a:r>
              <a:rPr lang="ru-RU" altLang="ru-RU" sz="1500" dirty="0" err="1">
                <a:latin typeface="+mn-lt"/>
              </a:rPr>
              <a:t>Nomerz</a:t>
            </a:r>
            <a:r>
              <a:rPr lang="ru-RU" altLang="ru-RU" sz="1500" dirty="0">
                <a:latin typeface="+mn-lt"/>
              </a:rPr>
              <a:t>, Успенская Ольга Алексеевна (</a:t>
            </a:r>
            <a:r>
              <a:rPr lang="ru-RU" altLang="ru-RU" sz="1500" dirty="0">
                <a:solidFill>
                  <a:srgbClr val="000000"/>
                </a:solidFill>
                <a:latin typeface="+mn-lt"/>
              </a:rPr>
              <a:t>школа творческого развития личности),</a:t>
            </a:r>
            <a:r>
              <a:rPr lang="ru-RU" altLang="ru-RU" sz="1500" dirty="0">
                <a:latin typeface="+mn-lt"/>
              </a:rPr>
              <a:t> музыкант Дмитрий Буренин, </a:t>
            </a:r>
            <a:r>
              <a:rPr lang="ru-RU" altLang="ru-RU" sz="1500" dirty="0" err="1">
                <a:latin typeface="+mn-lt"/>
              </a:rPr>
              <a:t>Гюлоян</a:t>
            </a:r>
            <a:r>
              <a:rPr lang="ru-RU" altLang="ru-RU" sz="1500" dirty="0">
                <a:latin typeface="+mn-lt"/>
              </a:rPr>
              <a:t> Армен (</a:t>
            </a:r>
            <a:r>
              <a:rPr lang="ru-RU" altLang="ru-RU" sz="1500" dirty="0" err="1">
                <a:latin typeface="+mn-lt"/>
              </a:rPr>
              <a:t>Moscow</a:t>
            </a:r>
            <a:r>
              <a:rPr lang="ru-RU" altLang="ru-RU" sz="1500" dirty="0">
                <a:latin typeface="+mn-lt"/>
              </a:rPr>
              <a:t> </a:t>
            </a:r>
            <a:r>
              <a:rPr lang="ru-RU" altLang="ru-RU" sz="1500" dirty="0" err="1">
                <a:latin typeface="+mn-lt"/>
              </a:rPr>
              <a:t>Parkour</a:t>
            </a:r>
            <a:r>
              <a:rPr lang="ru-RU" altLang="ru-RU" sz="1500" dirty="0">
                <a:latin typeface="+mn-lt"/>
              </a:rPr>
              <a:t> </a:t>
            </a:r>
            <a:r>
              <a:rPr lang="ru-RU" altLang="ru-RU" sz="1500" dirty="0" err="1">
                <a:latin typeface="+mn-lt"/>
              </a:rPr>
              <a:t>Academy</a:t>
            </a:r>
            <a:r>
              <a:rPr lang="ru-RU" altLang="ru-RU" sz="1500" dirty="0">
                <a:latin typeface="+mn-lt"/>
              </a:rPr>
              <a:t>), </a:t>
            </a:r>
            <a:r>
              <a:rPr lang="ru-RU" altLang="ru-RU" sz="1500" dirty="0" err="1">
                <a:latin typeface="+mn-lt"/>
              </a:rPr>
              <a:t>Резван</a:t>
            </a:r>
            <a:r>
              <a:rPr lang="ru-RU" altLang="ru-RU" sz="1500" dirty="0">
                <a:latin typeface="+mn-lt"/>
              </a:rPr>
              <a:t> Эдуард (</a:t>
            </a:r>
            <a:r>
              <a:rPr lang="ru-RU" altLang="ru-RU" sz="1500" dirty="0">
                <a:solidFill>
                  <a:srgbClr val="000000"/>
                </a:solidFill>
                <a:latin typeface="+mn-lt"/>
              </a:rPr>
              <a:t>Скейтпарк «РАД»), </a:t>
            </a:r>
            <a:r>
              <a:rPr lang="ru-RU" altLang="ru-RU" sz="1500" dirty="0" err="1">
                <a:latin typeface="+mn-lt"/>
              </a:rPr>
              <a:t>Ермишин</a:t>
            </a:r>
            <a:r>
              <a:rPr lang="ru-RU" altLang="ru-RU" sz="1500" dirty="0">
                <a:latin typeface="+mn-lt"/>
              </a:rPr>
              <a:t> Дмитрий (танцевальный коллектив  «</a:t>
            </a:r>
            <a:r>
              <a:rPr lang="en-US" altLang="ru-RU" sz="1500" dirty="0">
                <a:latin typeface="+mn-lt"/>
              </a:rPr>
              <a:t>SNOVA»)</a:t>
            </a:r>
            <a:r>
              <a:rPr lang="ru-RU" altLang="ru-RU" sz="1500" dirty="0">
                <a:latin typeface="+mn-lt"/>
              </a:rPr>
              <a:t>, художники Байков Анатолий, </a:t>
            </a:r>
            <a:r>
              <a:rPr lang="ru-RU" altLang="ru-RU" sz="1500" dirty="0" err="1">
                <a:latin typeface="+mn-lt"/>
              </a:rPr>
              <a:t>Адиев</a:t>
            </a:r>
            <a:r>
              <a:rPr lang="ru-RU" altLang="ru-RU" sz="1500" dirty="0">
                <a:latin typeface="+mn-lt"/>
              </a:rPr>
              <a:t> Руслан, Кузнецов Сергей, Борисов Клим, </a:t>
            </a:r>
            <a:r>
              <a:rPr lang="ru-RU" altLang="ru-RU" sz="1500" dirty="0" err="1">
                <a:latin typeface="+mn-lt"/>
              </a:rPr>
              <a:t>Жулев</a:t>
            </a:r>
            <a:r>
              <a:rPr lang="ru-RU" altLang="ru-RU" sz="1500" dirty="0">
                <a:latin typeface="+mn-lt"/>
              </a:rPr>
              <a:t> Вячеслав</a:t>
            </a:r>
          </a:p>
        </p:txBody>
      </p:sp>
      <p:sp>
        <p:nvSpPr>
          <p:cNvPr id="17415" name="Прямоугольник 6"/>
          <p:cNvSpPr>
            <a:spLocks noChangeArrowheads="1"/>
          </p:cNvSpPr>
          <p:nvPr/>
        </p:nvSpPr>
        <p:spPr bwMode="auto">
          <a:xfrm>
            <a:off x="1547813" y="68103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Партнеры и волонтеры мероприятия: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39863" y="2492375"/>
            <a:ext cx="7704137" cy="213518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492375"/>
            <a:ext cx="107950" cy="2135188"/>
          </a:xfrm>
          <a:prstGeom prst="rect">
            <a:avLst/>
          </a:prstGeom>
          <a:solidFill>
            <a:srgbClr val="9A19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1547813" y="3044825"/>
            <a:ext cx="60483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ru-RU">
                <a:latin typeface="Calibri" pitchFamily="34" charset="0"/>
                <a:cs typeface="Arial" charset="0"/>
              </a:rPr>
              <a:t>Pr-</a:t>
            </a:r>
            <a:r>
              <a:rPr lang="ru-RU" altLang="ru-RU">
                <a:latin typeface="Calibri" pitchFamily="34" charset="0"/>
                <a:cs typeface="Arial" charset="0"/>
              </a:rPr>
              <a:t>менеджер Анастасия Старых</a:t>
            </a:r>
          </a:p>
          <a:p>
            <a:r>
              <a:rPr lang="ru-RU" altLang="ru-RU">
                <a:latin typeface="Calibri" pitchFamily="34" charset="0"/>
                <a:cs typeface="Arial" charset="0"/>
              </a:rPr>
              <a:t>+7 930 817-08-97 </a:t>
            </a:r>
            <a:endParaRPr lang="ru-RU" altLang="ru-RU">
              <a:latin typeface="Calibri" pitchFamily="34" charset="0"/>
            </a:endParaRPr>
          </a:p>
          <a:p>
            <a:r>
              <a:rPr lang="ru-RU" altLang="ru-RU">
                <a:latin typeface="Calibri" pitchFamily="34" charset="0"/>
                <a:cs typeface="Arial" charset="0"/>
              </a:rPr>
              <a:t> </a:t>
            </a:r>
            <a:r>
              <a:rPr lang="ru-RU" altLang="ru-RU">
                <a:latin typeface="Calibri" pitchFamily="34" charset="0"/>
                <a:cs typeface="Arial" charset="0"/>
                <a:hlinkClick r:id="rId2"/>
              </a:rPr>
              <a:t>a.starykh@marketingdivision.ru</a:t>
            </a:r>
            <a:endParaRPr lang="ru-RU" altLang="ru-RU">
              <a:latin typeface="Calibri" pitchFamily="34" charset="0"/>
            </a:endParaRPr>
          </a:p>
        </p:txBody>
      </p:sp>
      <p:pic>
        <p:nvPicPr>
          <p:cNvPr id="18437" name="Рисунок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3141663"/>
            <a:ext cx="27305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Прямоугольник 6"/>
          <p:cNvSpPr>
            <a:spLocks noChangeArrowheads="1"/>
          </p:cNvSpPr>
          <p:nvPr/>
        </p:nvSpPr>
        <p:spPr bwMode="auto">
          <a:xfrm>
            <a:off x="1547813" y="201295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 eaLnBrk="1" hangingPunct="1"/>
            <a:r>
              <a:rPr lang="ru-RU" altLang="ru-RU" b="1">
                <a:latin typeface="Calibri" pitchFamily="34" charset="0"/>
              </a:rPr>
              <a:t>Контакты</a:t>
            </a:r>
          </a:p>
        </p:txBody>
      </p:sp>
      <p:pic>
        <p:nvPicPr>
          <p:cNvPr id="184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0"/>
            <a:ext cx="10080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I8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1195</Words>
  <Application>Microsoft Office PowerPoint</Application>
  <PresentationFormat>Экран (4:3)</PresentationFormat>
  <Paragraphs>130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Tahoma</vt:lpstr>
      <vt:lpstr>Calibri Light</vt:lpstr>
      <vt:lpstr>Times New Roman</vt:lpstr>
      <vt:lpstr>Тема Office</vt:lpstr>
      <vt:lpstr>Стрит-арт фестиваль  «Ради себя. Ради свободы»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Стрит-арт фестиваль  «Ради себя. Ради свободы»</dc:title>
  <dc:creator>Балакин Георгий</dc:creator>
  <cp:lastModifiedBy>Сергей</cp:lastModifiedBy>
  <cp:revision>22</cp:revision>
  <dcterms:created xsi:type="dcterms:W3CDTF">2016-02-24T16:30:09Z</dcterms:created>
  <dcterms:modified xsi:type="dcterms:W3CDTF">2016-03-05T08:40:13Z</dcterms:modified>
</cp:coreProperties>
</file>