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9" r:id="rId4"/>
    <p:sldId id="281" r:id="rId5"/>
    <p:sldId id="282" r:id="rId6"/>
    <p:sldId id="300" r:id="rId7"/>
    <p:sldId id="283" r:id="rId8"/>
    <p:sldId id="296" r:id="rId9"/>
    <p:sldId id="290" r:id="rId10"/>
    <p:sldId id="293" r:id="rId11"/>
    <p:sldId id="297" r:id="rId12"/>
    <p:sldId id="291" r:id="rId13"/>
    <p:sldId id="292" r:id="rId14"/>
    <p:sldId id="298" r:id="rId15"/>
    <p:sldId id="284" r:id="rId16"/>
    <p:sldId id="285" r:id="rId17"/>
    <p:sldId id="294" r:id="rId18"/>
    <p:sldId id="295" r:id="rId19"/>
    <p:sldId id="286" r:id="rId20"/>
    <p:sldId id="288" r:id="rId21"/>
    <p:sldId id="301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87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F3C13-065C-4CEF-A9F8-B18C522AD5D7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56F5A-8958-4562-BA25-DC0386991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DE17A-6FB9-4D32-98A4-831CDB701236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0C7C8-589E-4357-BFCF-D5979E5F64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CBF6C-3872-4854-A7EF-2BC588373ACD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9B7C3-2A63-4162-AA8E-231A09D64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EBBB3-F12A-4A43-8C68-932C483FF7F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61D75-3FBD-44BF-A772-E0F38C2FA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D5DFC-BBF0-4796-8D6D-2838AF9CACE8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9A0E-69C2-4F05-8FC5-35DFE5FCF5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5CE68-DA64-483C-8D43-A1C7DEBDD016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3E524-4507-4CCF-B795-E8BA74DD6C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0A081-BE4C-461C-BA44-871C3693F3A9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F8A68-F7DA-478A-9A25-CF1CC51130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76B9C-C690-43A4-A9CC-18ABF7A885E1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84761-6004-4547-B9F2-7386B818F4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1918F-734F-4A04-8A93-161E73C03B18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2E20F-D83E-449D-8D45-6F43531260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7B71D-26FB-44C1-89F0-FBC8134D4487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D9BD9-BB55-4A94-B514-DBD1DDD20A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E3B15-2A0F-42AD-A78A-86AA64CFF80B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9A8FF-CEB9-4933-B972-4F48AFBFA2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86577B-D86D-46FC-B115-6490F30516A7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EE80AE-6F6A-431E-AE85-05A32BDE4C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0" y="2276475"/>
            <a:ext cx="9144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latin typeface="Calibri" pitchFamily="34" charset="0"/>
              </a:rPr>
              <a:t>Дружеская вечеринка в честь 50-летия </a:t>
            </a:r>
          </a:p>
          <a:p>
            <a:pPr algn="ctr"/>
            <a:r>
              <a:rPr lang="ru-RU" sz="4400" b="1" dirty="0">
                <a:latin typeface="Calibri" pitchFamily="34" charset="0"/>
              </a:rPr>
              <a:t>«Клуб Путешественников». </a:t>
            </a:r>
            <a:endParaRPr lang="ru-RU" sz="3200" b="1" dirty="0">
              <a:latin typeface="Calibri" pitchFamily="34" charset="0"/>
            </a:endParaRPr>
          </a:p>
          <a:p>
            <a:pPr algn="ctr"/>
            <a:r>
              <a:rPr lang="ru-RU" sz="3200" b="1" dirty="0">
                <a:latin typeface="Calibri" pitchFamily="34" charset="0"/>
              </a:rPr>
              <a:t>Лучшее частное мероприятие свыше 200 т.р.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3"/>
          <p:cNvSpPr>
            <a:spLocks noChangeArrowheads="1"/>
          </p:cNvSpPr>
          <p:nvPr/>
        </p:nvSpPr>
        <p:spPr bwMode="auto">
          <a:xfrm>
            <a:off x="642938" y="1373188"/>
            <a:ext cx="7786687" cy="477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- Заказчик: Катков Борис Владимирович;</a:t>
            </a:r>
          </a:p>
          <a:p>
            <a:r>
              <a:rPr lang="ru-RU" sz="1600">
                <a:latin typeface="Calibri" pitchFamily="34" charset="0"/>
              </a:rPr>
              <a:t>- Тип мероприятия: Юбилей;</a:t>
            </a:r>
          </a:p>
          <a:p>
            <a:r>
              <a:rPr lang="ru-RU" sz="1600">
                <a:latin typeface="Calibri" pitchFamily="34" charset="0"/>
              </a:rPr>
              <a:t>- Количество человек, которые приняли участие в мероприятии: 60;</a:t>
            </a:r>
          </a:p>
          <a:p>
            <a:r>
              <a:rPr lang="ru-RU" sz="1600">
                <a:latin typeface="Calibri" pitchFamily="34" charset="0"/>
              </a:rPr>
              <a:t>- Место проведения мероприятия: Ресторан «Рояль» г. Нижний Новгород;</a:t>
            </a:r>
          </a:p>
          <a:p>
            <a:pPr>
              <a:buFontTx/>
              <a:buChar char="-"/>
            </a:pPr>
            <a:r>
              <a:rPr lang="ru-RU" sz="1600">
                <a:latin typeface="Calibri" pitchFamily="34" charset="0"/>
              </a:rPr>
              <a:t> Подрядчики исполнителя, задействованные в реализации проекта: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Техническое сопровождение (звук, свет, видео): «Авант-Медиа» и Владимир Мичасов;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Печать полиграфии:  Типография А 52;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Видеограф: Вячеслав Кириллов («</a:t>
            </a:r>
            <a:r>
              <a:rPr lang="en-US" sz="1600">
                <a:latin typeface="Calibri" pitchFamily="34" charset="0"/>
              </a:rPr>
              <a:t>NICEPIC studio</a:t>
            </a:r>
            <a:r>
              <a:rPr lang="ru-RU" sz="1600">
                <a:latin typeface="Calibri" pitchFamily="34" charset="0"/>
              </a:rPr>
              <a:t>»</a:t>
            </a:r>
            <a:r>
              <a:rPr lang="en-US" sz="1600">
                <a:latin typeface="Calibri" pitchFamily="34" charset="0"/>
              </a:rPr>
              <a:t>)</a:t>
            </a:r>
            <a:r>
              <a:rPr lang="ru-RU" sz="1600">
                <a:latin typeface="Calibri" pitchFamily="34" charset="0"/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Фотограф: Павел Скворцов;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Запись песен: студии «</a:t>
            </a:r>
            <a:r>
              <a:rPr lang="en-US" sz="1600">
                <a:latin typeface="Calibri" pitchFamily="34" charset="0"/>
              </a:rPr>
              <a:t>Music NN</a:t>
            </a:r>
            <a:r>
              <a:rPr lang="ru-RU" sz="1600">
                <a:latin typeface="Calibri" pitchFamily="34" charset="0"/>
              </a:rPr>
              <a:t>»</a:t>
            </a:r>
            <a:r>
              <a:rPr lang="en-US" sz="1600">
                <a:latin typeface="Calibri" pitchFamily="34" charset="0"/>
              </a:rPr>
              <a:t> </a:t>
            </a:r>
            <a:r>
              <a:rPr lang="ru-RU" sz="1600">
                <a:latin typeface="Calibri" pitchFamily="34" charset="0"/>
              </a:rPr>
              <a:t>и «</a:t>
            </a:r>
            <a:r>
              <a:rPr lang="en-US" sz="1600">
                <a:latin typeface="Calibri" pitchFamily="34" charset="0"/>
              </a:rPr>
              <a:t>DAR Production</a:t>
            </a:r>
            <a:r>
              <a:rPr lang="ru-RU" sz="1600">
                <a:latin typeface="Calibri" pitchFamily="34" charset="0"/>
              </a:rPr>
              <a:t>»;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Мультипликация: Илья Мирошниченко;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Флористика: «Элит-букет»;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Артисты: иллюзионист Илья Яничев, выездная киностудия «Зеленка»,  струнное трио «Гран-При», танцевальный коллектив «Ракета», группа «</a:t>
            </a:r>
            <a:r>
              <a:rPr lang="en-US" sz="1600">
                <a:latin typeface="Calibri" pitchFamily="34" charset="0"/>
              </a:rPr>
              <a:t>Vis-a-Vis</a:t>
            </a:r>
            <a:r>
              <a:rPr lang="ru-RU" sz="1600">
                <a:latin typeface="Calibri" pitchFamily="34" charset="0"/>
              </a:rPr>
              <a:t>», группа «Технология»;</a:t>
            </a:r>
          </a:p>
          <a:p>
            <a:pPr>
              <a:buFont typeface="Wingdings" pitchFamily="2" charset="2"/>
              <a:buChar char="Ø"/>
            </a:pPr>
            <a:r>
              <a:rPr lang="ru-RU" sz="1600">
                <a:latin typeface="Calibri" pitchFamily="34" charset="0"/>
              </a:rPr>
              <a:t>Ведущий: Владимир Маркин.</a:t>
            </a:r>
          </a:p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- Дата проведения мероприятия: 07.10.2015 </a:t>
            </a:r>
          </a:p>
        </p:txBody>
      </p:sp>
      <p:pic>
        <p:nvPicPr>
          <p:cNvPr id="307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Вводные: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Задача/цели: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642938" y="1779588"/>
            <a:ext cx="8001000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Юбиляр и часть его близких друзей – постоянные клиенты «Ангажемента», для них было организовано уже 3 корпоративных и 6 частных праздников. Гости мероприятия – семейные пары 40-50 лет, состоявшиеся люди с доходами выше среднего. Друзей юбиляра можно назвать взыскательной публикой, поскольку традиции обращаться к профессионалам для организации праздничных событий, сложившейся в компании, больше 10 лет.</a:t>
            </a:r>
          </a:p>
          <a:p>
            <a:r>
              <a:rPr lang="ru-RU" sz="1600">
                <a:latin typeface="Calibri" pitchFamily="34" charset="0"/>
              </a:rPr>
              <a:t>Специфика организации дней рождений для представителей этой дружеской компании состоит так же в том, что каждый из них хотел бы, чтобы лично его праздник отличался и «затмевал» все предыдущие и виновник данного события  не стал исключением. </a:t>
            </a:r>
          </a:p>
          <a:p>
            <a:r>
              <a:rPr lang="ru-RU" sz="1600">
                <a:latin typeface="Calibri" pitchFamily="34" charset="0"/>
              </a:rPr>
              <a:t>В компании сложились и другие праздничные традиции, например, однажды предложенные нами и прижившиеся обязательные творческие поздравления для именинника, розыгрыши и сюрпризы для гостей и виновников торжества, обязательное участие в программе приглашенных звездных артистов. </a:t>
            </a: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Задача/цели:</a:t>
            </a:r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642938" y="2581275"/>
            <a:ext cx="8001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Таким образом цели и задачи этого юбилейного торжества можно сформулировать так:</a:t>
            </a:r>
          </a:p>
          <a:p>
            <a:r>
              <a:rPr lang="ru-RU" sz="1600">
                <a:latin typeface="Calibri" pitchFamily="34" charset="0"/>
              </a:rPr>
              <a:t>-Создание и реализация концепции дружеской вечеринки, посвященной 50-летию юбиляра, с весёлой неформальной атмосферой, без обязательных тостов, по содержанию отличающейся от предыдущих праздничных мероприятий этой компании. Подбор площадки, артистов, декорирование праздника.</a:t>
            </a:r>
          </a:p>
          <a:p>
            <a:r>
              <a:rPr lang="ru-RU" sz="1600">
                <a:latin typeface="Calibri" pitchFamily="34" charset="0"/>
              </a:rPr>
              <a:t>-Создание и режиссура традиционных творческих поздравлений от друзей и семьи.</a:t>
            </a:r>
          </a:p>
          <a:p>
            <a:r>
              <a:rPr lang="ru-RU" sz="1600">
                <a:latin typeface="Calibri" pitchFamily="34" charset="0"/>
              </a:rPr>
              <a:t>-Бюджет мероприятия не должен был превышать 500.000 рублей, без учета аренды ресторана, приглашенного звездного ведущего и группы «Технология».</a:t>
            </a: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642938" y="2286000"/>
            <a:ext cx="80391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Именинник – страстный путешественник, посетил уже более 100 стран и не собирается останавливаться на достигнутом. Его любовь к путешествиям и было решено сделать краеугольным камнем концепции. Поскольку гости праздника – давно сложившаяся компания друзей, свой «клуб», состоявшихся людей, средний возраст которых – около 50 лет, то вечеринка была названа так же, как и известная в прошлом телепередача – «Клуб Путешественников».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Формат мероприятия был заявлен самим юбиляром и был традиционен – банкет с шоу-программой.</a:t>
            </a:r>
          </a:p>
          <a:p>
            <a:pPr>
              <a:defRPr/>
            </a:pPr>
            <a:endParaRPr lang="ru-RU" sz="1400" dirty="0">
              <a:latin typeface="+mj-lt"/>
            </a:endParaRPr>
          </a:p>
        </p:txBody>
      </p:sp>
      <p:pic>
        <p:nvPicPr>
          <p:cNvPr id="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Идея: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642938" y="1143000"/>
            <a:ext cx="80391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Исходя из этих вводных и поставленной задачи «удивить гостей», возникли следующие идеи: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-Организация отдельной зоны «</a:t>
            </a:r>
            <a:r>
              <a:rPr lang="en-US" sz="1600" dirty="0">
                <a:latin typeface="+mj-lt"/>
              </a:rPr>
              <a:t>pre-party</a:t>
            </a:r>
            <a:r>
              <a:rPr lang="ru-RU" sz="1600" dirty="0">
                <a:latin typeface="+mj-lt"/>
              </a:rPr>
              <a:t>», предваряющей основной банкет. Создание в этой зоне нескольких интерактивных точек в концепции мероприятия, результаты работы которых войдут в шоу-программу и послужат общей цели вовлечения гостей в происходящее.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-Отказ от обязательных тостов по списку, формат поздравления «свободный микрофон». 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</a:t>
            </a:r>
            <a:r>
              <a:rPr lang="en-US" sz="1600" dirty="0">
                <a:latin typeface="+mj-lt"/>
              </a:rPr>
              <a:t>On-line</a:t>
            </a:r>
            <a:r>
              <a:rPr lang="ru-RU" sz="1600" dirty="0">
                <a:latin typeface="+mj-lt"/>
              </a:rPr>
              <a:t> трансляция на экраны по периметру зала происходящего на сцене и за столами во время шоу-программы.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-Создание мультипликационных заставок в концепции мероприятия.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-Появление звездного ведущего на мероприятии должно было стать сюрпризом для публики. 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-Практический отказ от отдельных номеров приглашенных артистов. Всё действие должно было состоять из творческих поздравлений гостей, нескольких концептуальных активностей и выступления приглашенных звезд.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 Подготовка творческих подарков-сюрпризов от гостей, среди которых наряду с вокальными номерами, было создано 3 музыкальных клипа, действующими лицами которых стали семья и близкие друзья именинника.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-Привлечение нижегородских артистов в качестве поддержки творческих номеров гостей (</a:t>
            </a:r>
            <a:r>
              <a:rPr lang="ru-RU" sz="1600" dirty="0" err="1">
                <a:latin typeface="+mj-lt"/>
              </a:rPr>
              <a:t>подтанцовка</a:t>
            </a:r>
            <a:r>
              <a:rPr lang="ru-RU" sz="1600" dirty="0">
                <a:latin typeface="+mj-lt"/>
              </a:rPr>
              <a:t> и </a:t>
            </a:r>
            <a:r>
              <a:rPr lang="ru-RU" sz="1600" dirty="0" err="1">
                <a:latin typeface="+mj-lt"/>
              </a:rPr>
              <a:t>бэк-вокал</a:t>
            </a:r>
            <a:r>
              <a:rPr lang="ru-RU" sz="1600" dirty="0">
                <a:latin typeface="+mj-lt"/>
              </a:rPr>
              <a:t>) 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-Создание вокального номера от юбиляра для гостей, который заменил бы традиционные слова приветствия хозяина торжества, и задал бы неформальный  тон мероприятия.</a:t>
            </a:r>
          </a:p>
        </p:txBody>
      </p:sp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Идея: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642938" y="1166813"/>
            <a:ext cx="7897812" cy="477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</a:rPr>
              <a:t>В качестве места проведения мероприятия был выбран ресторан «Рояль», находящийся на 11 этаже гостиницы «Ока». Ресторан удобно </a:t>
            </a:r>
            <a:r>
              <a:rPr lang="ru-RU" sz="1600" dirty="0" err="1">
                <a:latin typeface="+mn-lt"/>
              </a:rPr>
              <a:t>зонируется</a:t>
            </a:r>
            <a:r>
              <a:rPr lang="ru-RU" sz="1600" dirty="0">
                <a:latin typeface="+mn-lt"/>
              </a:rPr>
              <a:t> на два просторных зала, что отвечает поставленным задачам: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latin typeface="+mn-lt"/>
              </a:rPr>
              <a:t>создание богатой событиями и активностями  зоны «</a:t>
            </a:r>
            <a:r>
              <a:rPr lang="en-US" sz="1600" dirty="0">
                <a:latin typeface="+mn-lt"/>
              </a:rPr>
              <a:t>pre-party</a:t>
            </a:r>
            <a:r>
              <a:rPr lang="ru-RU" sz="1600" dirty="0">
                <a:latin typeface="+mn-lt"/>
              </a:rPr>
              <a:t>», которая потом трансформировалась в «</a:t>
            </a:r>
            <a:r>
              <a:rPr lang="en-US" sz="1600" dirty="0">
                <a:latin typeface="+mn-lt"/>
              </a:rPr>
              <a:t>chill-out</a:t>
            </a:r>
            <a:r>
              <a:rPr lang="ru-RU" sz="1600" dirty="0">
                <a:latin typeface="+mn-lt"/>
              </a:rPr>
              <a:t>» 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latin typeface="+mn-lt"/>
              </a:rPr>
              <a:t>Зонирование площадки основного действия – банкета, отвечающее идеи неформальной дружеской встречи, столики  равноудаленные от сцены и стола юбиляра, объединение сценической площадки для приглашенных звезд и зоны </a:t>
            </a:r>
            <a:r>
              <a:rPr lang="ru-RU" sz="1600" dirty="0" err="1">
                <a:latin typeface="+mn-lt"/>
              </a:rPr>
              <a:t>танцпола</a:t>
            </a:r>
            <a:r>
              <a:rPr lang="ru-RU" sz="1600" dirty="0">
                <a:latin typeface="+mn-lt"/>
              </a:rPr>
              <a:t>.</a:t>
            </a:r>
          </a:p>
          <a:p>
            <a:pPr>
              <a:defRPr/>
            </a:pP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dirty="0">
                <a:latin typeface="+mn-lt"/>
              </a:rPr>
              <a:t> Еще одно преимущество этой площадки –красивый панорамный вид на город. Эмоциональное воздействие от местоположения ресторана отлично вписывалось в концепцию путешествий и открытия «новых горизонтов». </a:t>
            </a:r>
          </a:p>
          <a:p>
            <a:pPr>
              <a:defRPr/>
            </a:pP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dirty="0">
                <a:latin typeface="+mn-lt"/>
              </a:rPr>
              <a:t>В качестве звездного ведущего вечера был выбран автор и исполнитель, телеведущий Владимир Маркин. Песни Маркина – известны и любимы поколением юбиляра, а «дружеский» стиль ведения отлично подходил для создания неформальной атмосферы. </a:t>
            </a:r>
          </a:p>
          <a:p>
            <a:pPr>
              <a:defRPr/>
            </a:pPr>
            <a:endParaRPr lang="ru-RU" sz="1600" dirty="0">
              <a:latin typeface="+mn-lt"/>
            </a:endParaRPr>
          </a:p>
          <a:p>
            <a:pPr>
              <a:defRPr/>
            </a:pPr>
            <a:r>
              <a:rPr lang="ru-RU" sz="1600" dirty="0">
                <a:latin typeface="+mn-lt"/>
              </a:rPr>
              <a:t>Звездную группу выбрал лично виновник  торжества, ей стала группа «Технология».</a:t>
            </a:r>
          </a:p>
          <a:p>
            <a:pPr>
              <a:defRPr/>
            </a:pPr>
            <a:endParaRPr lang="ru-RU" sz="1600" dirty="0">
              <a:latin typeface="+mn-lt"/>
            </a:endParaRPr>
          </a:p>
        </p:txBody>
      </p:sp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5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57188" y="1120775"/>
            <a:ext cx="4357687" cy="600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</a:rPr>
              <a:t>За два месяца до мероприятия гости получили от юбиляра необычные  посылки, со штампами и марками  почтовых отделений разных стран, внутри которых было приглашение, карта города со схемой проезда, и бумажный самолетик из старинного атласа – лотерейный билет, который гостей просили взять с собой на мероприятие.</a:t>
            </a:r>
          </a:p>
          <a:p>
            <a:pPr>
              <a:defRPr/>
            </a:pPr>
            <a:endParaRPr lang="ru-RU" sz="1600" dirty="0">
              <a:latin typeface="+mj-lt"/>
            </a:endParaRPr>
          </a:p>
          <a:p>
            <a:pPr>
              <a:defRPr/>
            </a:pPr>
            <a:r>
              <a:rPr lang="ru-RU" sz="1600" dirty="0">
                <a:latin typeface="+mj-lt"/>
              </a:rPr>
              <a:t>В качестве интерактивных развлечений на </a:t>
            </a:r>
            <a:r>
              <a:rPr lang="en-US" sz="1600" dirty="0">
                <a:latin typeface="+mj-lt"/>
              </a:rPr>
              <a:t>Pre-party </a:t>
            </a:r>
            <a:r>
              <a:rPr lang="ru-RU" sz="1600" dirty="0">
                <a:latin typeface="+mj-lt"/>
              </a:rPr>
              <a:t>были выбраны:</a:t>
            </a:r>
          </a:p>
          <a:p>
            <a:pPr>
              <a:defRPr/>
            </a:pPr>
            <a:endParaRPr lang="ru-RU" sz="1600" dirty="0">
              <a:latin typeface="+mj-lt"/>
            </a:endParaRPr>
          </a:p>
          <a:p>
            <a:pPr>
              <a:defRPr/>
            </a:pPr>
            <a:r>
              <a:rPr lang="ru-RU" sz="1600" dirty="0">
                <a:latin typeface="+mj-lt"/>
              </a:rPr>
              <a:t>-Иллюзионист в образе охранника, проверяющий на входе в «Клуб путешественников» приглашения и устраивающий обыск-розыгрыш с нахождением у гостей пакетиков с различными веществами, незаконно ввезенными на территорию  дня рождения. Этот </a:t>
            </a:r>
            <a:r>
              <a:rPr lang="ru-RU" sz="1600" dirty="0" err="1">
                <a:latin typeface="+mj-lt"/>
              </a:rPr>
              <a:t>интерактив</a:t>
            </a:r>
            <a:r>
              <a:rPr lang="ru-RU" sz="1600" dirty="0">
                <a:latin typeface="+mj-lt"/>
              </a:rPr>
              <a:t> помогал уже с порога</a:t>
            </a:r>
            <a:r>
              <a:rPr lang="en-US" sz="1600" dirty="0">
                <a:latin typeface="+mj-lt"/>
              </a:rPr>
              <a:t> </a:t>
            </a:r>
            <a:r>
              <a:rPr lang="ru-RU" sz="1600" dirty="0">
                <a:latin typeface="+mj-lt"/>
              </a:rPr>
              <a:t>задать правильный настрой, отмечать пришедших гостей, а так же создать ощущение закрытой вечеринки, «клуба для своих».</a:t>
            </a:r>
          </a:p>
          <a:p>
            <a:pPr>
              <a:defRPr/>
            </a:pPr>
            <a:endParaRPr lang="ru-RU" sz="1600" dirty="0">
              <a:latin typeface="+mn-lt"/>
            </a:endParaRPr>
          </a:p>
        </p:txBody>
      </p:sp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8850" y="1262063"/>
            <a:ext cx="4089400" cy="545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57188" y="1357313"/>
            <a:ext cx="307181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600" dirty="0">
                <a:latin typeface="+mn-lt"/>
              </a:rPr>
              <a:t>-Бар «Алкогольная карта мира» в котором были представлены коктейли и напитки стран 5ти континентов.</a:t>
            </a: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5" y="1357313"/>
            <a:ext cx="471487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357188" y="2809875"/>
            <a:ext cx="3071812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-Выездная киностудия с </a:t>
            </a:r>
            <a:r>
              <a:rPr lang="ru-RU" sz="1600" dirty="0" err="1">
                <a:latin typeface="+mj-lt"/>
              </a:rPr>
              <a:t>хромакеем</a:t>
            </a:r>
            <a:r>
              <a:rPr lang="ru-RU" sz="1600" dirty="0">
                <a:latin typeface="+mj-lt"/>
              </a:rPr>
              <a:t>, куда гостей приглашали для съемок в специально подготовленных к мероприятию скетчах ,объединённых общей концепцией «Вокруг света за 360 секунд». В процессе мероприятия из снятого материала монтировался ролик, который показывался на банкете.</a:t>
            </a:r>
          </a:p>
          <a:p>
            <a:pPr algn="just">
              <a:defRPr/>
            </a:pPr>
            <a:endParaRPr lang="ru-RU" sz="1400" dirty="0">
              <a:latin typeface="+mn-lt"/>
            </a:endParaRPr>
          </a:p>
        </p:txBody>
      </p:sp>
      <p:sp>
        <p:nvSpPr>
          <p:cNvPr id="10246" name="Прямоугольник 9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428625" y="1141413"/>
            <a:ext cx="4357688" cy="575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-Интерактивное соревнование-лотерея «Авиапутешествие». Те самые бумажные самолетики, которые содержались в приглашениях, гости забрасывали в </a:t>
            </a:r>
            <a:r>
              <a:rPr lang="ru-RU" sz="1600" dirty="0" err="1">
                <a:latin typeface="+mj-lt"/>
              </a:rPr>
              <a:t>лототрон</a:t>
            </a:r>
            <a:r>
              <a:rPr lang="ru-RU" sz="1600" dirty="0">
                <a:latin typeface="+mj-lt"/>
              </a:rPr>
              <a:t>. Кроме того каждый из гостей мог увеличить свои шансы на выигрыш, поучаствовав в мини-соревновании по запусканию бумажных самолетиков. Если бумажный самолетик долетал до определенного, обозначенного на специальном поле, рубежа, то гость получал возможность закинуть в </a:t>
            </a:r>
            <a:r>
              <a:rPr lang="ru-RU" sz="1600" dirty="0" err="1">
                <a:latin typeface="+mj-lt"/>
              </a:rPr>
              <a:t>лототрон</a:t>
            </a:r>
            <a:r>
              <a:rPr lang="ru-RU" sz="1600" dirty="0">
                <a:latin typeface="+mj-lt"/>
              </a:rPr>
              <a:t> еще один, выполняющий роль бочонка, самолет. Сама лотерея должна была стать кульминационным моментом шоу-программы. Призом лотереи стала путевка в один из загородных клубов нижегородской области.</a:t>
            </a:r>
          </a:p>
          <a:p>
            <a:pPr>
              <a:defRPr/>
            </a:pPr>
            <a:endParaRPr lang="ru-RU" sz="1600" dirty="0">
              <a:latin typeface="+mj-lt"/>
            </a:endParaRPr>
          </a:p>
          <a:p>
            <a:pPr>
              <a:defRPr/>
            </a:pPr>
            <a:r>
              <a:rPr lang="ru-RU" sz="1600" dirty="0">
                <a:latin typeface="+mj-lt"/>
              </a:rPr>
              <a:t>-Фото-зона «Всегда на чемоданах». В этой фото-зоне каждому гостю предлагалось «присесть на дорожку» на огромный чемодан, витая при этом в облаках с миниатюрной фигурой именинника в образе пилота самолета.</a:t>
            </a:r>
          </a:p>
        </p:txBody>
      </p:sp>
      <p:pic>
        <p:nvPicPr>
          <p:cNvPr id="1126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1214438"/>
            <a:ext cx="3643312" cy="533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Прямоугольник 8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57188" y="1135063"/>
            <a:ext cx="4214812" cy="575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За месяц до мероприятия нами были поставлены следующие творческие выступления: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-Вокальный номер  виновника торжества для гостей. В качестве </a:t>
            </a:r>
            <a:r>
              <a:rPr lang="ru-RU" sz="1600" dirty="0" err="1">
                <a:latin typeface="+mj-lt"/>
              </a:rPr>
              <a:t>подтанцовки</a:t>
            </a:r>
            <a:r>
              <a:rPr lang="ru-RU" sz="1600" dirty="0">
                <a:latin typeface="+mj-lt"/>
              </a:rPr>
              <a:t> и </a:t>
            </a:r>
            <a:r>
              <a:rPr lang="ru-RU" sz="1600" dirty="0" err="1">
                <a:latin typeface="+mj-lt"/>
              </a:rPr>
              <a:t>бэк-вокалисток</a:t>
            </a:r>
            <a:r>
              <a:rPr lang="ru-RU" sz="1600" dirty="0">
                <a:latin typeface="+mj-lt"/>
              </a:rPr>
              <a:t> были привлечены участницы поп-группы «</a:t>
            </a:r>
            <a:r>
              <a:rPr lang="en-US" sz="1600" dirty="0">
                <a:latin typeface="+mj-lt"/>
              </a:rPr>
              <a:t>Vis-a-Vis</a:t>
            </a:r>
            <a:r>
              <a:rPr lang="ru-RU" sz="1600" dirty="0">
                <a:latin typeface="+mj-lt"/>
              </a:rPr>
              <a:t>»;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-Четыре песни-поздравления от гостей.  В качестве </a:t>
            </a:r>
            <a:r>
              <a:rPr lang="ru-RU" sz="1600" dirty="0" err="1">
                <a:latin typeface="+mj-lt"/>
              </a:rPr>
              <a:t>подтанцовки</a:t>
            </a:r>
            <a:r>
              <a:rPr lang="ru-RU" sz="1600" dirty="0">
                <a:latin typeface="+mj-lt"/>
              </a:rPr>
              <a:t> для трех из этих номеров был привлечен танцевальный коллектив «Ракета»;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-На одну из песен был снят клип на звукозаписывающей студии, который составил дополнительную визуальную поддержку номеру;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-Было снято видео-поздравление «От семьи», в основу которого были положены частушки, написанные женой и дочкой юбиляра.</a:t>
            </a:r>
          </a:p>
          <a:p>
            <a:pPr>
              <a:defRPr/>
            </a:pPr>
            <a:r>
              <a:rPr lang="ru-RU" sz="1600" dirty="0">
                <a:latin typeface="+mj-lt"/>
              </a:rPr>
              <a:t>-С компанией друзей была записана  песня  об увлечениях именинника, и на неё снят клип  на базе Нижегородского аэроклуб им. П. И. Баранова, основное действие которого происходило в самолете. </a:t>
            </a:r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1212850"/>
            <a:ext cx="4071938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4" descr="D:\Громов\Ивент-прорыв\Новая папка (1)\Новая папка\День Рождения 290_re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9800" y="4000500"/>
            <a:ext cx="4037013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Прямоугольник 8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500063" y="4500563"/>
            <a:ext cx="4929187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Разработанный декор ненавязчиво подчеркивал выбранную концепцию «Клуба путешественников». Он включал в себя цветочные композиции, доминантой в которых выступали глобусы с бумажными корабликами,  полиграфию в единой стилистике, отдельные элементы оформления – указатели сторон света, флаги стран, украшали бар «алкогольная карта мира».</a:t>
            </a:r>
          </a:p>
          <a:p>
            <a:pPr>
              <a:defRPr/>
            </a:pPr>
            <a:endParaRPr lang="ru-RU" sz="1200" dirty="0">
              <a:latin typeface="+mj-lt"/>
            </a:endParaRPr>
          </a:p>
        </p:txBody>
      </p:sp>
      <p:pic>
        <p:nvPicPr>
          <p:cNvPr id="1331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D:\Громов\Ивент-прорыв\Новая папка (1)\Новая папка\День Рождения 558_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1166813"/>
            <a:ext cx="4786313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D:\Громов\Ивент-прорыв\Новая папка (1)\Новая папка\День Рождения 546_re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88" y="1143000"/>
            <a:ext cx="3429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Прямоугольник 8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57188" y="1214438"/>
            <a:ext cx="842962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Для шоу-программы :</a:t>
            </a:r>
          </a:p>
          <a:p>
            <a:pPr>
              <a:defRPr/>
            </a:pPr>
            <a:endParaRPr lang="ru-RU" sz="1600" dirty="0">
              <a:latin typeface="+mj-lt"/>
            </a:endParaRPr>
          </a:p>
          <a:p>
            <a:pPr>
              <a:defRPr/>
            </a:pPr>
            <a:r>
              <a:rPr lang="ru-RU" sz="1600" dirty="0">
                <a:latin typeface="+mj-lt"/>
              </a:rPr>
              <a:t>-Для наиболее эффектного появления звёздного ведущего был придуман розыгрыш «</a:t>
            </a:r>
            <a:r>
              <a:rPr lang="ru-RU" sz="1600" dirty="0" err="1">
                <a:latin typeface="+mj-lt"/>
              </a:rPr>
              <a:t>Афроведущий</a:t>
            </a:r>
            <a:r>
              <a:rPr lang="ru-RU" sz="1600" dirty="0">
                <a:latin typeface="+mj-lt"/>
              </a:rPr>
              <a:t>». С началом программы на сцене появлялся чернокожий ведущий, который, с сильным акцентом, рассказывал легенду о своем знакомстве с именинником в далеком Камеруне (в подтверждении, демонстрируя свои детские фотографии с ним), и о том, как юбиляр помог ему приехать в Россию, поступить в ГИТИС и стать артистом. В продолжении  он предлагает исполнить одну из любимейших песен юбиляра – «Сиреневый туман». После первых двух строчек песню чернокожего ведущего подхватывал, войдя в зал, уже настоящий ведущий этого вечера и автор этой песни – Владимир Маркин.</a:t>
            </a: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D:\Громов\Ивент-прорыв\Новая папка (1)\Новая папка\День Рождения 138_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024313"/>
            <a:ext cx="3929063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D:\Громов\Ивент-прорыв\Новая папка (1)\Новая папка\День Рождения 145_re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0" y="4024313"/>
            <a:ext cx="3894138" cy="259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Прямоугольник 8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57188" y="1462088"/>
            <a:ext cx="81438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</a:rPr>
              <a:t>-Были созданы короткие мультипликационные заставки в концепции мероприятия, персонажами которых стали </a:t>
            </a:r>
            <a:r>
              <a:rPr lang="ru-RU" sz="1600" dirty="0" err="1">
                <a:latin typeface="+mj-lt"/>
              </a:rPr>
              <a:t>мультяшные</a:t>
            </a:r>
            <a:r>
              <a:rPr lang="ru-RU" sz="1600" dirty="0">
                <a:latin typeface="+mj-lt"/>
              </a:rPr>
              <a:t> прототипы гостей праздника.</a:t>
            </a:r>
          </a:p>
          <a:p>
            <a:pPr>
              <a:defRPr/>
            </a:pPr>
            <a:endParaRPr lang="ru-RU" sz="1600" dirty="0">
              <a:latin typeface="+mj-lt"/>
            </a:endParaRPr>
          </a:p>
          <a:p>
            <a:pPr>
              <a:defRPr/>
            </a:pPr>
            <a:r>
              <a:rPr lang="ru-RU" sz="1600" dirty="0">
                <a:latin typeface="+mj-lt"/>
              </a:rPr>
              <a:t>-Была создана видео-викторина «По следам Тура Хейердала» с каверзными и забавными вопросами о разных странах и главным призом – 50% от стоимости трансатлантического путешествия. В качестве этого приза вручалось одно весло. Остальные 50% путешествия, то есть лодку, предлагалось добыть самостоятельно.</a:t>
            </a: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D:\Громов\Ивент-прорыв\Новая папка (1)\Новая папка\День Рождения 279_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3857625"/>
            <a:ext cx="3786188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D:\Громов\Ивент-прорыв\Новая папка (1)\Новая папка\День Рождения 308_re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" y="3857625"/>
            <a:ext cx="3786187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285750" y="1103313"/>
            <a:ext cx="85010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</a:rPr>
              <a:t>В итоге нам удалось достигнуть основных целей: создать веселую неформальную атмосферу и удивить повидавших многое в индустрии развлечения гостей. Поток творческих поздравлений настолько увлек их, что в процессе  праздника нашим режиссерам пришлось перестраивать действие, вставляя еще несколько номеров, родившихся экспромтом. 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D:\Громов\Ивент-прорыв\Новая папка (1)\Новая папка\День Рождения 347_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214563"/>
            <a:ext cx="3786187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Прямоугольник 3"/>
          <p:cNvSpPr>
            <a:spLocks noChangeArrowheads="1"/>
          </p:cNvSpPr>
          <p:nvPr/>
        </p:nvSpPr>
        <p:spPr bwMode="auto">
          <a:xfrm>
            <a:off x="214313" y="4724400"/>
            <a:ext cx="84296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Гости с  азартом  следили за выступлениями друг друга. Их номера смотрелись профессионально, благодаря грамотной постановке,  и поддержке профессиональных артистов. </a:t>
            </a:r>
          </a:p>
          <a:p>
            <a:r>
              <a:rPr lang="ru-RU" sz="1600">
                <a:latin typeface="Calibri" pitchFamily="34" charset="0"/>
              </a:rPr>
              <a:t>Такой формат мероприятия дал возможность с одной стороны  уделить максимум внимания виновнику торжества, с другой поддерживать постоянную вовлеченность  и заинтересованность в происходящем его гостей. </a:t>
            </a:r>
          </a:p>
          <a:p>
            <a:r>
              <a:rPr lang="ru-RU" sz="1600">
                <a:latin typeface="Calibri" pitchFamily="34" charset="0"/>
              </a:rPr>
              <a:t>Благодаря тому, что, фактически, шоу-программа была создана усилиями самих гостей, удалось снизить финансовые затраты заказчика.</a:t>
            </a:r>
          </a:p>
        </p:txBody>
      </p:sp>
      <p:sp>
        <p:nvSpPr>
          <p:cNvPr id="16390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Эффективность: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3"/>
          <p:cNvSpPr>
            <a:spLocks noChangeArrowheads="1"/>
          </p:cNvSpPr>
          <p:nvPr/>
        </p:nvSpPr>
        <p:spPr bwMode="auto">
          <a:xfrm>
            <a:off x="357188" y="1058863"/>
            <a:ext cx="85725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Попадая на площадку, гости сразу же встречались лицом к лицу с улыбчивым охранником, которые проверял их приглашения, отмечая пришедших в списке, а далее проводил шуточный досмотр, непременно находя у гостей пакетики с подозрительными веществами.</a:t>
            </a:r>
          </a:p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После этого, перемещаясь по зоне «</a:t>
            </a:r>
            <a:r>
              <a:rPr lang="en-US" sz="1600">
                <a:latin typeface="Calibri" pitchFamily="34" charset="0"/>
              </a:rPr>
              <a:t>pre-party</a:t>
            </a:r>
            <a:r>
              <a:rPr lang="ru-RU" sz="1600">
                <a:latin typeface="Calibri" pitchFamily="34" charset="0"/>
              </a:rPr>
              <a:t>», гости могли:</a:t>
            </a:r>
          </a:p>
          <a:p>
            <a:r>
              <a:rPr lang="ru-RU" sz="1600">
                <a:latin typeface="Calibri" pitchFamily="34" charset="0"/>
              </a:rPr>
              <a:t>-Попробовать коктейли разных стран мира в баре «Алкогольная карта мира»</a:t>
            </a:r>
          </a:p>
          <a:p>
            <a:r>
              <a:rPr lang="ru-RU" sz="1600">
                <a:latin typeface="Calibri" pitchFamily="34" charset="0"/>
              </a:rPr>
              <a:t>-Поучаствовать в съемках видеоролика «Вокруг света за 60 секунд»</a:t>
            </a:r>
          </a:p>
          <a:p>
            <a:r>
              <a:rPr lang="ru-RU" sz="1600">
                <a:latin typeface="Calibri" pitchFamily="34" charset="0"/>
              </a:rPr>
              <a:t>-Сфотографироваться на гигантском чемодане в фото-зоне «Всегда на чемоданах»</a:t>
            </a:r>
          </a:p>
          <a:p>
            <a:r>
              <a:rPr lang="ru-RU" sz="1600">
                <a:latin typeface="Calibri" pitchFamily="34" charset="0"/>
              </a:rPr>
              <a:t>-Зарегистрироваться для участия в лотерее, забросив самолетик из своего приглашения в лототрон, а так же получить в шуточном соревновании на дальность полета бумажного самолетика еще несколько дополнительных шансов на выигрыш в лотерее.</a:t>
            </a:r>
          </a:p>
        </p:txBody>
      </p:sp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</a:t>
            </a:r>
            <a:r>
              <a:rPr lang="ru-RU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357188" y="642938"/>
            <a:ext cx="85725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Основное действие праздника началось с розыгрыша «Афроведущий», задавшего общее весёлое настроение праздника и позволившего наиболее оригинально ввести в действие звездного ведущего вечера – Владимир Маркина.</a:t>
            </a:r>
          </a:p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Далее общий неформальный тон праздника поддержал вокально-хореографический номер юбиляра совместно с группой </a:t>
            </a:r>
            <a:r>
              <a:rPr lang="en-US" sz="1600">
                <a:latin typeface="Calibri" pitchFamily="34" charset="0"/>
              </a:rPr>
              <a:t>“Vis-à-Vis”</a:t>
            </a:r>
            <a:r>
              <a:rPr lang="ru-RU" sz="1600">
                <a:latin typeface="Calibri" pitchFamily="34" charset="0"/>
              </a:rPr>
              <a:t>.</a:t>
            </a:r>
          </a:p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В дальнейшем основу действия составили творческие поздравления от гостей, в которые входили клипы, вокальные и вокально-хореографические номера.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8436" name="Picture 5" descr="D:\Громов\Ивент-прорыв\Новая папка (1)\Новая папка\День Рождения 233_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813" y="3333750"/>
            <a:ext cx="5072062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Реализация: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6"/>
          <p:cNvSpPr>
            <a:spLocks noChangeArrowheads="1"/>
          </p:cNvSpPr>
          <p:nvPr/>
        </p:nvSpPr>
        <p:spPr bwMode="auto">
          <a:xfrm>
            <a:off x="2484438" y="5000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pic>
        <p:nvPicPr>
          <p:cNvPr id="1945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Прямоугольник 3"/>
          <p:cNvSpPr>
            <a:spLocks noChangeArrowheads="1"/>
          </p:cNvSpPr>
          <p:nvPr/>
        </p:nvSpPr>
        <p:spPr bwMode="auto">
          <a:xfrm>
            <a:off x="357188" y="754063"/>
            <a:ext cx="3714750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Для освещения всех деталей и нюансов действия и поддержания темпоритма праздника на основной проекционный экран и плазменные панели осуществлялись прямые включения онлайн-трансляций того, что происходит на сцене и в зале. Для смысловых переходов к той или иной части праздника на экраны выводились специально созданные мультипликационные ролики. </a:t>
            </a:r>
          </a:p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Отдельными элементами программы стали интерактивная видео-викторина «По следам Тура Хейердала» с шуточным призом в размере 50% от Трансатлантического путешествия (роль которого выполняло весло) и розыгрыш лотереи с подарком от юбиляра. </a:t>
            </a:r>
          </a:p>
          <a:p>
            <a:endParaRPr lang="ru-RU" sz="1600">
              <a:latin typeface="Calibri" pitchFamily="34" charset="0"/>
            </a:endParaRPr>
          </a:p>
          <a:p>
            <a:r>
              <a:rPr lang="ru-RU" sz="1600">
                <a:latin typeface="Calibri" pitchFamily="34" charset="0"/>
              </a:rPr>
              <a:t>Дискотечный блоки прошли под выступления Владимира Маркина и группы «Технология».</a:t>
            </a:r>
          </a:p>
        </p:txBody>
      </p:sp>
      <p:pic>
        <p:nvPicPr>
          <p:cNvPr id="19461" name="Picture 5" descr="D:\Громов\Ивент-прорыв\Новая папка (1)\Новая папка\День Рождения 502_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3714750"/>
            <a:ext cx="450056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D:\Громов\Ивент-прорыв\Новая папка (1)\Новая папка\День Рождения 452_re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0" y="571500"/>
            <a:ext cx="450056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3"/>
          <p:cNvSpPr>
            <a:spLocks noChangeArrowheads="1"/>
          </p:cNvSpPr>
          <p:nvPr/>
        </p:nvSpPr>
        <p:spPr bwMode="auto">
          <a:xfrm>
            <a:off x="285750" y="1068388"/>
            <a:ext cx="864393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Творческие выступления гостей на мероприятиях зрелище нередкое. Однако шоу-программа, полностью составленная из номеров гостей, объединенных в единое сценическое действие, особенно на частных праздниках – скорее исключение из правил.  </a:t>
            </a:r>
          </a:p>
          <a:p>
            <a:r>
              <a:rPr lang="ru-RU">
                <a:latin typeface="Calibri" pitchFamily="34" charset="0"/>
              </a:rPr>
              <a:t>Именно таким – исключительным, и получился наш праздник. При этом удержание внимания и интереса зрителя к сценическому действию достигалось за счет многожанровости номеров, привлечения для постановки номеров профессиональных артистов, совмещения живого плана и видео-инсталляций.</a:t>
            </a:r>
          </a:p>
          <a:p>
            <a:endParaRPr lang="ru-RU">
              <a:latin typeface="Calibri" pitchFamily="34" charset="0"/>
            </a:endParaRPr>
          </a:p>
          <a:p>
            <a:r>
              <a:rPr lang="ru-RU">
                <a:latin typeface="Calibri" pitchFamily="34" charset="0"/>
              </a:rPr>
              <a:t>Нам приятно осознавать, что за несколько мероприятий удалось создать добрую традицию творческих поздравлений в этой компании. Благодаря пройденной, в процессе подготовки к этим мероприятиям, своеобразной «школы артиста» под нашим руководством, их выступления раз от раза становятся все интереснее, сложнее и профессиональнее. И прошедший юбилей задал новую уровень, который мы совместно будем поднимать еще выше в предстоящих проектах.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048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Особенности: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642938" y="2933700"/>
            <a:ext cx="7786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Calibri" pitchFamily="34" charset="0"/>
              </a:rPr>
              <a:t>Александр Громов 8-951-919-39-49</a:t>
            </a:r>
          </a:p>
          <a:p>
            <a:pPr>
              <a:defRPr/>
            </a:pPr>
            <a:r>
              <a:rPr lang="ru-RU" dirty="0">
                <a:latin typeface="Calibri" pitchFamily="34" charset="0"/>
              </a:rPr>
              <a:t>Юлия </a:t>
            </a:r>
            <a:r>
              <a:rPr lang="ru-RU" dirty="0" err="1">
                <a:latin typeface="Calibri" pitchFamily="34" charset="0"/>
              </a:rPr>
              <a:t>Чавкина</a:t>
            </a:r>
            <a:r>
              <a:rPr lang="ru-RU" dirty="0">
                <a:latin typeface="Calibri" pitchFamily="34" charset="0"/>
              </a:rPr>
              <a:t> 8-906-351-54-57</a:t>
            </a:r>
            <a:endParaRPr lang="ru-RU" dirty="0">
              <a:latin typeface="+mn-lt"/>
            </a:endParaRPr>
          </a:p>
        </p:txBody>
      </p:sp>
      <p:pic>
        <p:nvPicPr>
          <p:cNvPr id="2150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Прямоугольник 6"/>
          <p:cNvSpPr>
            <a:spLocks noChangeArrowheads="1"/>
          </p:cNvSpPr>
          <p:nvPr/>
        </p:nvSpPr>
        <p:spPr bwMode="auto">
          <a:xfrm>
            <a:off x="2843213" y="5715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Контакты: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O9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5778</TotalTime>
  <Words>2194</Words>
  <Application>Microsoft Office PowerPoint</Application>
  <PresentationFormat>Экран (4:3)</PresentationFormat>
  <Paragraphs>129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Wingdings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201</cp:revision>
  <dcterms:modified xsi:type="dcterms:W3CDTF">2016-03-05T08:48:45Z</dcterms:modified>
</cp:coreProperties>
</file>