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82" r:id="rId5"/>
    <p:sldId id="283" r:id="rId6"/>
    <p:sldId id="284" r:id="rId7"/>
    <p:sldId id="285" r:id="rId8"/>
    <p:sldId id="286" r:id="rId9"/>
    <p:sldId id="288" r:id="rId10"/>
    <p:sldId id="289" r:id="rId11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78378" autoAdjust="0"/>
  </p:normalViewPr>
  <p:slideViewPr>
    <p:cSldViewPr>
      <p:cViewPr varScale="1">
        <p:scale>
          <a:sx n="64" d="100"/>
          <a:sy n="64" d="100"/>
        </p:scale>
        <p:origin x="-7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CC903-16B9-4CC8-8729-D870D4E78421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9B13CF-5A93-44A0-BE1D-6F070363B3D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13153-9AB4-4A10-AF17-4CF0EE57CD6C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20FD34-EF0D-429A-BB56-314BB0FAC6E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8B2E9-0A00-4F74-ABC8-68727373C46B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798012-C74F-425C-929F-2DAD990274F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D9CF2-D1B9-4741-AAB1-F3EA36A1CC2D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FBF4F2-E3A4-4378-8801-CB6F08AB506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9703D-AA6B-4DCD-8B7B-E8F53EA2A0F0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4F313-A2D9-45A3-A573-F13DA42D0E2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11635-F56C-4CE6-AA7F-D7C1105694F1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F00A27-BA50-444C-BA56-705C19E0E50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DE845-16CB-4DF4-860E-D1FF60F832D2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A9D371-DDE8-4839-BED4-3681482227F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311D8-0DA0-4779-9E90-098C168E3969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F5A790-46B2-4B63-B7BD-9975F7B197D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5D47A9-6F3C-4DAB-ACCC-BC8401EEFC78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93D15B-1955-40EA-8B24-CAB6D6AA56F7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128CB-761D-4D8E-BED0-A24B97CEB536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71DD1B-6149-46CB-80D4-6B1077D02FB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A7C60-82AC-417C-98D1-B9AF7612729E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3531D2-9219-4D1F-8B16-39434A7B95B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74D8CDF-A3D7-4A0A-A0AD-CA58A3BCA249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192C61A5-4CAB-4A35-9BBD-655F903AD36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6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Прямоугольник 6"/>
          <p:cNvSpPr>
            <a:spLocks noChangeArrowheads="1"/>
          </p:cNvSpPr>
          <p:nvPr/>
        </p:nvSpPr>
        <p:spPr bwMode="auto">
          <a:xfrm>
            <a:off x="1428750" y="6092825"/>
            <a:ext cx="62865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1600">
                <a:cs typeface="Arial" charset="0"/>
              </a:rPr>
              <a:t>Номинация «Лучший </a:t>
            </a:r>
            <a:r>
              <a:rPr lang="en-US" altLang="ru-RU" sz="1600">
                <a:cs typeface="Arial" charset="0"/>
              </a:rPr>
              <a:t>TEAMBUILDING</a:t>
            </a:r>
            <a:r>
              <a:rPr lang="ru-RU" altLang="ru-RU" sz="1600">
                <a:cs typeface="Arial" charset="0"/>
              </a:rPr>
              <a:t>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9800" y="1924050"/>
            <a:ext cx="4394200" cy="235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Прямоугольник 6"/>
          <p:cNvSpPr>
            <a:spLocks noChangeArrowheads="1"/>
          </p:cNvSpPr>
          <p:nvPr/>
        </p:nvSpPr>
        <p:spPr bwMode="auto">
          <a:xfrm>
            <a:off x="214313" y="2106613"/>
            <a:ext cx="26654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>
                <a:solidFill>
                  <a:srgbClr val="FF0000"/>
                </a:solidFill>
                <a:latin typeface="Calibri" pitchFamily="34" charset="0"/>
              </a:rPr>
              <a:t>Вводные:</a:t>
            </a:r>
          </a:p>
        </p:txBody>
      </p:sp>
      <p:pic>
        <p:nvPicPr>
          <p:cNvPr id="3077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49800" y="4254500"/>
            <a:ext cx="4394200" cy="260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50825" y="2565400"/>
            <a:ext cx="4321175" cy="26400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ru-RU" sz="16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Заказчик:</a:t>
            </a:r>
            <a:r>
              <a:rPr lang="ru-RU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строительная компания «Деметра»</a:t>
            </a:r>
            <a:endParaRPr lang="ru-RU" sz="12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ru-RU" sz="16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Тип мероприятия: </a:t>
            </a:r>
            <a:r>
              <a:rPr lang="ru-RU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творческий </a:t>
            </a: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teambuilding</a:t>
            </a:r>
            <a:endParaRPr lang="ru-RU" sz="12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ru-RU" sz="16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Количество человек: </a:t>
            </a:r>
            <a:r>
              <a:rPr lang="ru-RU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50 человек</a:t>
            </a:r>
            <a:endParaRPr lang="ru-RU" sz="12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ru-RU" sz="16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Место проведения мероприятия: </a:t>
            </a:r>
            <a:r>
              <a:rPr lang="ru-RU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акватория и побережье реки </a:t>
            </a:r>
            <a:r>
              <a:rPr lang="ru-RU" sz="16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Лух</a:t>
            </a:r>
            <a:endParaRPr lang="ru-RU" sz="12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ru-RU" sz="16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Подрядчики исполнителя: </a:t>
            </a:r>
            <a:r>
              <a:rPr lang="ru-RU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собственное исполнение ООО «Речная Одиссея»</a:t>
            </a:r>
            <a:endParaRPr lang="ru-RU" sz="12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ru-RU" sz="16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Дата проведения мероприятия: </a:t>
            </a:r>
            <a:r>
              <a:rPr lang="ru-RU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07.08.2015 г.</a:t>
            </a:r>
            <a:endParaRPr lang="ru-RU" sz="12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ru-RU" sz="16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Продолжительность мероприятия: </a:t>
            </a:r>
            <a:r>
              <a:rPr lang="ru-RU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8 часов</a:t>
            </a:r>
            <a:endParaRPr lang="ru-RU" sz="12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9" name="Рисунок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5949950"/>
            <a:ext cx="3167062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Прямоугольник 3"/>
          <p:cNvSpPr>
            <a:spLocks noChangeArrowheads="1"/>
          </p:cNvSpPr>
          <p:nvPr/>
        </p:nvSpPr>
        <p:spPr bwMode="auto">
          <a:xfrm>
            <a:off x="241300" y="2565400"/>
            <a:ext cx="4645025" cy="233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ru-RU" altLang="ru-RU" sz="1600" b="1" dirty="0" smtClean="0">
                <a:latin typeface="+mn-lt"/>
              </a:rPr>
              <a:t>Основной задачей</a:t>
            </a:r>
            <a:r>
              <a:rPr lang="ru-RU" altLang="ru-RU" sz="1600" dirty="0" smtClean="0">
                <a:latin typeface="+mn-lt"/>
              </a:rPr>
              <a:t> является </a:t>
            </a:r>
            <a:r>
              <a:rPr lang="ru-RU" altLang="ru-RU" sz="1600" dirty="0" err="1" smtClean="0">
                <a:latin typeface="+mn-lt"/>
              </a:rPr>
              <a:t>командообразование</a:t>
            </a:r>
            <a:r>
              <a:rPr lang="ru-RU" altLang="ru-RU" sz="1600" dirty="0" smtClean="0">
                <a:latin typeface="+mn-lt"/>
              </a:rPr>
              <a:t>, сплочение коллектива как единого организма.</a:t>
            </a:r>
          </a:p>
          <a:p>
            <a:pPr algn="just">
              <a:defRPr/>
            </a:pPr>
            <a:r>
              <a:rPr lang="ru-RU" altLang="ru-RU" sz="1600" b="1" dirty="0" smtClean="0">
                <a:latin typeface="+mn-lt"/>
              </a:rPr>
              <a:t>Основными целями</a:t>
            </a:r>
            <a:r>
              <a:rPr lang="ru-RU" altLang="ru-RU" sz="1600" dirty="0" smtClean="0">
                <a:latin typeface="+mn-lt"/>
              </a:rPr>
              <a:t>, заложенными в данный проект являются тесное взаимодействие между членами коллектива, выраженное в проявлении творческих способностей каждого из участников, их смекалки, взаимовыручки и готовность к созданию единого результата в нестандартных условиях</a:t>
            </a:r>
            <a:r>
              <a:rPr lang="ru-RU" altLang="ru-RU" dirty="0" smtClean="0">
                <a:latin typeface="+mn-lt"/>
              </a:rPr>
              <a:t>.</a:t>
            </a:r>
          </a:p>
        </p:txBody>
      </p:sp>
      <p:pic>
        <p:nvPicPr>
          <p:cNvPr id="4100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1924050"/>
            <a:ext cx="3851275" cy="259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5" y="4262438"/>
            <a:ext cx="3851275" cy="259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Прямоугольник 6"/>
          <p:cNvSpPr>
            <a:spLocks noChangeArrowheads="1"/>
          </p:cNvSpPr>
          <p:nvPr/>
        </p:nvSpPr>
        <p:spPr bwMode="auto">
          <a:xfrm>
            <a:off x="214313" y="2106613"/>
            <a:ext cx="26654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>
                <a:solidFill>
                  <a:srgbClr val="FF0000"/>
                </a:solidFill>
                <a:latin typeface="Calibri" pitchFamily="34" charset="0"/>
              </a:rPr>
              <a:t>Задача/цели:</a:t>
            </a:r>
          </a:p>
        </p:txBody>
      </p:sp>
      <p:pic>
        <p:nvPicPr>
          <p:cNvPr id="4103" name="Рисунок 9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5949950"/>
            <a:ext cx="3167062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8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1924050"/>
            <a:ext cx="3779837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163" y="4338638"/>
            <a:ext cx="3779837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14313" y="2565400"/>
            <a:ext cx="4572000" cy="3190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defRPr/>
            </a:pPr>
            <a:r>
              <a:rPr 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Творческий </a:t>
            </a:r>
            <a:r>
              <a:rPr lang="en-US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teambuilding</a:t>
            </a:r>
            <a:r>
              <a:rPr 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sz="1600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Картонкино</a:t>
            </a:r>
            <a:r>
              <a:rPr 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Королевство фантазий» организован и приурочен к профессиональному празднику компании «Деметра» - Дню строителя. Проект делится на два основных блока: преодоление водной стихии на </a:t>
            </a:r>
            <a:r>
              <a:rPr lang="ru-RU" sz="1600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рафтах</a:t>
            </a:r>
            <a:r>
              <a:rPr 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всеми участниками и творческое воспроизведение «города-фантазии» с помощью картона.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defRPr/>
            </a:pPr>
            <a:r>
              <a:rPr 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Дополнительный праздничный блок включает </a:t>
            </a:r>
            <a:r>
              <a:rPr lang="ru-RU" sz="1600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банкетно</a:t>
            </a:r>
            <a:r>
              <a:rPr 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-развлекательную часть с награждением по итогам мероприятия.</a:t>
            </a:r>
            <a:endParaRPr lang="ru-RU" sz="12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6" name="Рисунок 9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5949950"/>
            <a:ext cx="3167062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Прямоугольник 6"/>
          <p:cNvSpPr>
            <a:spLocks noChangeArrowheads="1"/>
          </p:cNvSpPr>
          <p:nvPr/>
        </p:nvSpPr>
        <p:spPr bwMode="auto">
          <a:xfrm>
            <a:off x="214313" y="2106613"/>
            <a:ext cx="26654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>
                <a:solidFill>
                  <a:srgbClr val="FF0000"/>
                </a:solidFill>
                <a:latin typeface="Calibri" pitchFamily="34" charset="0"/>
              </a:rPr>
              <a:t>Идея:</a:t>
            </a:r>
          </a:p>
        </p:txBody>
      </p:sp>
      <p:pic>
        <p:nvPicPr>
          <p:cNvPr id="5128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8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12725" y="2565400"/>
            <a:ext cx="4359275" cy="2339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defRPr/>
            </a:pPr>
            <a:r>
              <a:rPr 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Для праздничной, активной и азартной атмосферы проекта была выбрана живописная река </a:t>
            </a:r>
            <a:r>
              <a:rPr lang="ru-RU" sz="1600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Лух</a:t>
            </a:r>
            <a:r>
              <a:rPr 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 подобраны точки старта и финиша 1-го блока (сплав на </a:t>
            </a:r>
            <a:r>
              <a:rPr lang="ru-RU" sz="1600" dirty="0" err="1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рафтах</a:t>
            </a:r>
            <a:r>
              <a:rPr lang="ru-RU" sz="16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). На поляне под строительство «города-фантазии» оборудованы площадки для строительства картонного города, банкетной и развлекательной программы.</a:t>
            </a:r>
            <a:endParaRPr lang="ru-RU" sz="12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9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0463" y="1924050"/>
            <a:ext cx="4173537" cy="278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Рисунок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78400" y="4086225"/>
            <a:ext cx="41656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Рисунок 9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213" y="5949950"/>
            <a:ext cx="3167062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2" name="Прямоугольник 6"/>
          <p:cNvSpPr>
            <a:spLocks noChangeArrowheads="1"/>
          </p:cNvSpPr>
          <p:nvPr/>
        </p:nvSpPr>
        <p:spPr bwMode="auto">
          <a:xfrm>
            <a:off x="214313" y="2106613"/>
            <a:ext cx="26654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>
                <a:solidFill>
                  <a:srgbClr val="FF0000"/>
                </a:solidFill>
                <a:latin typeface="Calibri" pitchFamily="34" charset="0"/>
              </a:rPr>
              <a:t>Выполнение: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3"/>
          <p:cNvPicPr>
            <a:picLocks noChangeAspect="1"/>
          </p:cNvPicPr>
          <p:nvPr/>
        </p:nvPicPr>
        <p:blipFill>
          <a:blip r:embed="rId2" cstate="print"/>
          <a:srcRect l="-2" r="-185"/>
          <a:stretch>
            <a:fillRect/>
          </a:stretch>
        </p:blipFill>
        <p:spPr bwMode="auto">
          <a:xfrm>
            <a:off x="5256213" y="1422400"/>
            <a:ext cx="3887787" cy="543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Рисунок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17488" y="2565400"/>
            <a:ext cx="4786312" cy="29591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defRPr/>
            </a:pPr>
            <a:r>
              <a:rPr lang="ru-RU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Проект проходил с участием одного коллектива, но, увлекательная задача, требующая усилий и творческих открытий каждого из участников, дала шанс всем без исключения импровизировать, взаимодействовать и проявить качества, отличные от рамок офисного регламента. И, конечно же, все присутствующие насладились таким редким запахом детства и экстрима!</a:t>
            </a:r>
            <a:endParaRPr lang="ru-RU" sz="14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3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5949950"/>
            <a:ext cx="3167062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Прямоугольник 6"/>
          <p:cNvSpPr>
            <a:spLocks noChangeArrowheads="1"/>
          </p:cNvSpPr>
          <p:nvPr/>
        </p:nvSpPr>
        <p:spPr bwMode="auto">
          <a:xfrm>
            <a:off x="214313" y="2106613"/>
            <a:ext cx="26654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>
                <a:solidFill>
                  <a:srgbClr val="FF0000"/>
                </a:solidFill>
                <a:latin typeface="Calibri" pitchFamily="34" charset="0"/>
              </a:rPr>
              <a:t>Эффективность:</a:t>
            </a:r>
          </a:p>
        </p:txBody>
      </p:sp>
      <p:pic>
        <p:nvPicPr>
          <p:cNvPr id="717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5963" y="1836738"/>
            <a:ext cx="3348037" cy="502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Рисунок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14313" y="2565400"/>
            <a:ext cx="5080000" cy="3351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defRPr/>
            </a:pPr>
            <a:r>
              <a:rPr lang="ru-RU" sz="12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На стартовой поляне коллектив был поделен на 4 команды, которые перед началом сплава должны были дать себе название, придумать девиз и флаг, а также выбрать капитана и разработать оптимальную стратегию прохождения сплава.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defRPr/>
            </a:pPr>
            <a:r>
              <a:rPr lang="ru-RU" sz="12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На этапе строительства «города-фантазии» командами были заняты «цеха» с ограниченным набором картона и необходимых инструментов. Перед началом строительства команды должны были завизировать проект сооружения у «главного инженера». Для получения инструмента и материалов, расширяющих возможности полёта фантазии, участникам предлагалось сотрудничать на импровизированном «рынке», либо получать бонусы, выполняя тематические задания.</a:t>
            </a:r>
          </a:p>
          <a:p>
            <a:pPr algn="just">
              <a:defRPr/>
            </a:pPr>
            <a:r>
              <a:rPr lang="ru-RU" sz="1200" dirty="0">
                <a:latin typeface="+mn-lt"/>
                <a:ea typeface="Calibri" panose="020F0502020204030204" pitchFamily="34" charset="0"/>
              </a:rPr>
              <a:t>В процессе развлекательной части проводилось награждение команд по номинациям «Креативность», «Художественное оформление», «Максимальное использование строительных материалов», а также была выбрана наиболее дружная команда в номинации «Сотрудничество и поддержка».</a:t>
            </a:r>
            <a:endParaRPr lang="ru-RU" sz="1200" dirty="0">
              <a:latin typeface="+mn-lt"/>
            </a:endParaRPr>
          </a:p>
        </p:txBody>
      </p:sp>
      <p:pic>
        <p:nvPicPr>
          <p:cNvPr id="8197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5949950"/>
            <a:ext cx="3167062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Прямоугольник 6"/>
          <p:cNvSpPr>
            <a:spLocks noChangeArrowheads="1"/>
          </p:cNvSpPr>
          <p:nvPr/>
        </p:nvSpPr>
        <p:spPr bwMode="auto">
          <a:xfrm>
            <a:off x="214313" y="2106613"/>
            <a:ext cx="26654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>
                <a:solidFill>
                  <a:srgbClr val="FF0000"/>
                </a:solidFill>
                <a:latin typeface="Calibri" pitchFamily="34" charset="0"/>
              </a:rPr>
              <a:t>Реализация:</a:t>
            </a:r>
          </a:p>
        </p:txBody>
      </p:sp>
      <p:pic>
        <p:nvPicPr>
          <p:cNvPr id="8199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8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Прямоугольник 1"/>
          <p:cNvSpPr>
            <a:spLocks noChangeArrowheads="1"/>
          </p:cNvSpPr>
          <p:nvPr/>
        </p:nvSpPr>
        <p:spPr bwMode="auto">
          <a:xfrm>
            <a:off x="214313" y="2533650"/>
            <a:ext cx="5078412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lnSpc>
                <a:spcPct val="115000"/>
              </a:lnSpc>
              <a:defRPr/>
            </a:pPr>
            <a:r>
              <a:rPr lang="ru-RU" altLang="ru-RU" sz="16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Активный отдых на свежем воздухе всё больше набирает популярность. Он манит романтикой, соединением с природой и открытием новых горизонтов, благотворно влияет на здоровье. В данном проекте реализовались также индивидуальные творческие начала его участников. В итоге выигрывает, конечно же, коллектив, как боевая единица, включающая в себя заинтересованных, активных, жизнерадостных людей, готовых неординарно подходить к достижению единой цели.</a:t>
            </a:r>
          </a:p>
        </p:txBody>
      </p:sp>
      <p:pic>
        <p:nvPicPr>
          <p:cNvPr id="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5949950"/>
            <a:ext cx="3167062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Прямоугольник 6"/>
          <p:cNvSpPr>
            <a:spLocks noChangeArrowheads="1"/>
          </p:cNvSpPr>
          <p:nvPr/>
        </p:nvSpPr>
        <p:spPr bwMode="auto">
          <a:xfrm>
            <a:off x="214313" y="2106613"/>
            <a:ext cx="26654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>
                <a:solidFill>
                  <a:srgbClr val="FF0000"/>
                </a:solidFill>
                <a:latin typeface="Calibri" pitchFamily="34" charset="0"/>
              </a:rPr>
              <a:t>Особенности:</a:t>
            </a:r>
          </a:p>
        </p:txBody>
      </p:sp>
      <p:pic>
        <p:nvPicPr>
          <p:cNvPr id="9223" name="Рисунок 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5600" y="4376738"/>
            <a:ext cx="3708400" cy="248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Рисунок 2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5600" y="1924050"/>
            <a:ext cx="3711575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6"/>
          <p:cNvSpPr>
            <a:spLocks noChangeArrowheads="1"/>
          </p:cNvSpPr>
          <p:nvPr/>
        </p:nvSpPr>
        <p:spPr bwMode="auto">
          <a:xfrm>
            <a:off x="2555875" y="170021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b="1">
                <a:latin typeface="Calibri" pitchFamily="34" charset="0"/>
              </a:rPr>
              <a:t>Контакты</a:t>
            </a:r>
            <a:r>
              <a:rPr lang="ru-RU" altLang="ru-RU">
                <a:latin typeface="Calibri" pitchFamily="34" charset="0"/>
              </a:rPr>
              <a:t>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642938" y="2933700"/>
            <a:ext cx="7786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Calibri" pitchFamily="34" charset="0"/>
              </a:rPr>
              <a:t>8-920-294-5295 </a:t>
            </a:r>
            <a:r>
              <a:rPr lang="ru-RU" dirty="0" err="1">
                <a:latin typeface="Calibri" pitchFamily="34" charset="0"/>
              </a:rPr>
              <a:t>Тарабарин</a:t>
            </a:r>
            <a:r>
              <a:rPr lang="ru-RU" dirty="0">
                <a:latin typeface="Calibri" pitchFamily="34" charset="0"/>
              </a:rPr>
              <a:t> Роман</a:t>
            </a:r>
            <a:endParaRPr lang="ru-RU" dirty="0">
              <a:latin typeface="+mn-lt"/>
            </a:endParaRPr>
          </a:p>
        </p:txBody>
      </p:sp>
      <p:pic>
        <p:nvPicPr>
          <p:cNvPr id="1024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00166" y="274639"/>
            <a:ext cx="7186634" cy="1143000"/>
          </a:xfrm>
        </p:spPr>
        <p:txBody>
          <a:bodyPr/>
          <a:lstStyle/>
          <a:p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smtClean="0">
                <a:solidFill>
                  <a:srgbClr val="FF0000"/>
                </a:solidFill>
              </a:rPr>
              <a:t>WW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</TotalTime>
  <Words>582</Words>
  <Application>Microsoft Office PowerPoint</Application>
  <PresentationFormat>Экран (4:3)</PresentationFormat>
  <Paragraphs>36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85</cp:revision>
  <dcterms:modified xsi:type="dcterms:W3CDTF">2016-03-05T09:17:20Z</dcterms:modified>
</cp:coreProperties>
</file>