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9" r:id="rId2"/>
    <p:sldId id="280" r:id="rId3"/>
    <p:sldId id="290" r:id="rId4"/>
    <p:sldId id="281" r:id="rId5"/>
    <p:sldId id="282" r:id="rId6"/>
    <p:sldId id="294" r:id="rId7"/>
    <p:sldId id="295" r:id="rId8"/>
    <p:sldId id="291" r:id="rId9"/>
    <p:sldId id="292" r:id="rId10"/>
    <p:sldId id="293" r:id="rId11"/>
    <p:sldId id="296" r:id="rId12"/>
    <p:sldId id="283" r:id="rId13"/>
    <p:sldId id="297" r:id="rId14"/>
    <p:sldId id="298" r:id="rId15"/>
    <p:sldId id="299" r:id="rId16"/>
    <p:sldId id="301" r:id="rId17"/>
    <p:sldId id="284" r:id="rId18"/>
    <p:sldId id="287" r:id="rId19"/>
    <p:sldId id="288" r:id="rId20"/>
    <p:sldId id="302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C1E4014-C059-4D3F-998A-021A1CB45F3B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EE987-6CF8-4F7E-A3E0-95BEAA127B2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B6A3A8-2920-4BFD-97ED-7F9819A634D2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3CDDC-37D0-4ED6-93F9-8068534FF02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3A7797-BC1C-4155-B609-4577572068BF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408B5-C4FF-4636-AB42-B9A8B48590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B2D595-CFE2-499C-8AA6-CB0B24F45BA6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C9E51-8B81-4AD1-B07E-9D8876B5AA0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FA8DB7-EEB8-4CA0-A0D0-5D9630C64B1B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6CE96-B1A9-4084-A695-BE4904D8FE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243717-ED62-40BC-AACC-982DF3FAE5EA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E6D446-5CD0-45BB-8D29-B9DEB1C90D0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DE6DF-BFC7-457A-B99B-682989861B61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88491-9FDF-4A0C-A1A2-38C103D68A4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51A0FB-A449-49A5-8567-F42FAE28FA1D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CA11AA-B2AF-450B-BEA8-D4F91EF29C6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612A94-1A4C-409A-A5F2-FD3AEA60534E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C1406E-CF65-4700-9555-38AC4241914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E2936E-55A0-4633-A3D4-D0B678DEE7B8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A1D25-721E-4BF1-91F2-ECC3D3B291B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B25652-E411-425F-A0D0-40ED5838645C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970BD7-6C0D-4C4C-8606-85106D2793B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8C9A34FD-66A7-42CE-A0C7-F6FC11226EDF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635A24E-7DD7-49D7-A7B8-F3094FB7633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Arial" charset="0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yadi.sk/i/URcpJzKOpgmtY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adi.sk/d/XYdsU7YfpY9Lm" TargetMode="External"/><Relationship Id="rId5" Type="http://schemas.openxmlformats.org/officeDocument/2006/relationships/hyperlink" Target="https://yadi.sk/i/9KTGnleupgmtN" TargetMode="External"/><Relationship Id="rId4" Type="http://schemas.openxmlformats.org/officeDocument/2006/relationships/hyperlink" Target="https://yadi.sk/d/lQOSjcm1pY9Ve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6"/>
          <p:cNvSpPr>
            <a:spLocks noChangeArrowheads="1"/>
          </p:cNvSpPr>
          <p:nvPr/>
        </p:nvSpPr>
        <p:spPr bwMode="auto">
          <a:xfrm>
            <a:off x="2843213" y="549275"/>
            <a:ext cx="55451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 i="1" dirty="0">
                <a:latin typeface="Calibri" pitchFamily="34" charset="0"/>
              </a:rPr>
              <a:t>Свадьба «</a:t>
            </a:r>
            <a:r>
              <a:rPr lang="ru-RU" b="1" i="1" dirty="0" err="1">
                <a:latin typeface="Calibri" pitchFamily="34" charset="0"/>
              </a:rPr>
              <a:t>Amour</a:t>
            </a:r>
            <a:r>
              <a:rPr lang="ru-RU" b="1" i="1" dirty="0">
                <a:latin typeface="Calibri" pitchFamily="34" charset="0"/>
              </a:rPr>
              <a:t> </a:t>
            </a:r>
            <a:r>
              <a:rPr lang="ru-RU" b="1" i="1" dirty="0" err="1">
                <a:latin typeface="Calibri" pitchFamily="34" charset="0"/>
              </a:rPr>
              <a:t>pour</a:t>
            </a:r>
            <a:r>
              <a:rPr lang="ru-RU" b="1" i="1" dirty="0">
                <a:latin typeface="Calibri" pitchFamily="34" charset="0"/>
              </a:rPr>
              <a:t> </a:t>
            </a:r>
            <a:r>
              <a:rPr lang="ru-RU" b="1" i="1" dirty="0" err="1">
                <a:latin typeface="Calibri" pitchFamily="34" charset="0"/>
              </a:rPr>
              <a:t>Dior</a:t>
            </a:r>
            <a:r>
              <a:rPr lang="ru-RU" b="1" i="1" dirty="0">
                <a:latin typeface="Calibri" pitchFamily="34" charset="0"/>
              </a:rPr>
              <a:t>»</a:t>
            </a:r>
            <a:endParaRPr lang="en-US" b="1" i="1" dirty="0">
              <a:latin typeface="Calibri" pitchFamily="34" charset="0"/>
            </a:endParaRPr>
          </a:p>
          <a:p>
            <a:pPr algn="r"/>
            <a:r>
              <a:rPr lang="ru-RU" b="1" i="1" dirty="0">
                <a:latin typeface="Calibri" pitchFamily="34" charset="0"/>
              </a:rPr>
              <a:t>Лучшее свадебное мероприятие</a:t>
            </a:r>
          </a:p>
          <a:p>
            <a:pPr algn="r"/>
            <a:r>
              <a:rPr lang="ru-RU" b="1" i="1" dirty="0">
                <a:latin typeface="Calibri" pitchFamily="34" charset="0"/>
              </a:rPr>
              <a:t> с бюджетом свыше 300 т.руб.</a:t>
            </a:r>
          </a:p>
        </p:txBody>
      </p:sp>
      <p:pic>
        <p:nvPicPr>
          <p:cNvPr id="13314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Рисунок 5" descr="025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2276475"/>
            <a:ext cx="5346700" cy="399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Прямоугольник 6"/>
          <p:cNvSpPr>
            <a:spLocks noChangeArrowheads="1"/>
          </p:cNvSpPr>
          <p:nvPr/>
        </p:nvSpPr>
        <p:spPr bwMode="auto">
          <a:xfrm>
            <a:off x="827088" y="1809750"/>
            <a:ext cx="2232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Calibri" pitchFamily="34" charset="0"/>
              </a:rPr>
              <a:t>Вводные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sp>
        <p:nvSpPr>
          <p:cNvPr id="14338" name="Прямоугольник 3"/>
          <p:cNvSpPr>
            <a:spLocks noChangeArrowheads="1"/>
          </p:cNvSpPr>
          <p:nvPr/>
        </p:nvSpPr>
        <p:spPr bwMode="auto">
          <a:xfrm>
            <a:off x="642938" y="2636838"/>
            <a:ext cx="778668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- </a:t>
            </a:r>
            <a:r>
              <a:rPr lang="ru-RU" i="1">
                <a:latin typeface="Calibri" pitchFamily="34" charset="0"/>
              </a:rPr>
              <a:t>Екатерина и Андрей Фуфаевы</a:t>
            </a:r>
          </a:p>
          <a:p>
            <a:r>
              <a:rPr lang="ru-RU" i="1">
                <a:latin typeface="Calibri" pitchFamily="34" charset="0"/>
              </a:rPr>
              <a:t>- Свадебное событие для «Мисс Нижний Новгород 2015»</a:t>
            </a:r>
          </a:p>
          <a:p>
            <a:pPr>
              <a:buFontTx/>
              <a:buChar char="-"/>
            </a:pPr>
            <a:r>
              <a:rPr lang="ru-RU" i="1">
                <a:latin typeface="Calibri" pitchFamily="34" charset="0"/>
              </a:rPr>
              <a:t>85 гостей</a:t>
            </a:r>
          </a:p>
          <a:p>
            <a:pPr>
              <a:buFontTx/>
              <a:buChar char="-"/>
            </a:pPr>
            <a:r>
              <a:rPr lang="ru-RU" i="1">
                <a:latin typeface="Calibri" pitchFamily="34" charset="0"/>
              </a:rPr>
              <a:t> Усадьба Рукавишниковых, Галерея  «</a:t>
            </a:r>
            <a:r>
              <a:rPr lang="en-US" i="1">
                <a:latin typeface="Calibri" pitchFamily="34" charset="0"/>
              </a:rPr>
              <a:t>Futuro</a:t>
            </a:r>
            <a:r>
              <a:rPr lang="ru-RU" i="1">
                <a:latin typeface="Calibri" pitchFamily="34" charset="0"/>
              </a:rPr>
              <a:t>»</a:t>
            </a:r>
          </a:p>
          <a:p>
            <a:pPr>
              <a:buFontTx/>
              <a:buChar char="-"/>
            </a:pPr>
            <a:r>
              <a:rPr lang="ru-RU" i="1">
                <a:latin typeface="Calibri" pitchFamily="34" charset="0"/>
              </a:rPr>
              <a:t> 12 декабря 2015 год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433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900113" y="1268413"/>
            <a:ext cx="7786687" cy="504825"/>
          </a:xfrm>
        </p:spPr>
        <p:txBody>
          <a:bodyPr/>
          <a:lstStyle/>
          <a:p>
            <a:pPr algn="l" eaLnBrk="1" hangingPunct="1"/>
            <a:r>
              <a:rPr kumimoji="0" lang="ru-RU" sz="1800" b="1" i="1" smtClean="0"/>
              <a:t>Партнеры и подрядчики: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16113"/>
            <a:ext cx="8075613" cy="4681537"/>
          </a:xfrm>
        </p:spPr>
        <p:txBody>
          <a:bodyPr/>
          <a:lstStyle/>
          <a:p>
            <a:pPr eaLnBrk="1" hangingPunct="1"/>
            <a:r>
              <a:rPr kumimoji="0" lang="ru-RU" sz="1900" b="1" i="1" smtClean="0"/>
              <a:t>Участники свадьбы </a:t>
            </a:r>
            <a:r>
              <a:rPr kumimoji="0" lang="en-US" sz="1900" b="1" i="1" smtClean="0"/>
              <a:t>«</a:t>
            </a:r>
            <a:r>
              <a:rPr kumimoji="0" lang="ru-RU" sz="1900" b="1" i="1" smtClean="0"/>
              <a:t>Amour pour Dior» </a:t>
            </a:r>
            <a:r>
              <a:rPr kumimoji="0" lang="en-US" sz="1900" i="1" smtClean="0"/>
              <a:t/>
            </a:r>
            <a:br>
              <a:rPr kumimoji="0" lang="en-US" sz="1900" i="1" smtClean="0"/>
            </a:br>
            <a:r>
              <a:rPr kumimoji="0" lang="ru-RU" sz="1900" i="1" smtClean="0"/>
              <a:t>Организация и концепция</a:t>
            </a:r>
            <a:r>
              <a:rPr kumimoji="0" lang="en-US" sz="1900" i="1" smtClean="0"/>
              <a:t>:</a:t>
            </a:r>
            <a:r>
              <a:rPr kumimoji="0" lang="ru-RU" sz="1900" i="1" smtClean="0"/>
              <a:t> «Сверхновая ивент компания»</a:t>
            </a:r>
            <a:r>
              <a:rPr kumimoji="0" lang="en-US" sz="1900" i="1" smtClean="0"/>
              <a:t> </a:t>
            </a:r>
            <a:r>
              <a:rPr kumimoji="0" lang="ru-RU" sz="1900" i="1" smtClean="0"/>
              <a:t>и Верберг Кристина.</a:t>
            </a:r>
            <a:r>
              <a:rPr kumimoji="0" lang="en-US" sz="1900" i="1" smtClean="0"/>
              <a:t/>
            </a:r>
            <a:br>
              <a:rPr kumimoji="0" lang="en-US" sz="1900" i="1" smtClean="0"/>
            </a:br>
            <a:r>
              <a:rPr kumimoji="0" lang="ru-RU" sz="1900" i="1" smtClean="0"/>
              <a:t>Фотограф</a:t>
            </a:r>
            <a:r>
              <a:rPr kumimoji="0" lang="en-US" sz="1900" i="1" smtClean="0"/>
              <a:t>: </a:t>
            </a:r>
            <a:r>
              <a:rPr kumimoji="0" lang="ru-RU" sz="1900" i="1" smtClean="0"/>
              <a:t>Денис Калиниченко</a:t>
            </a:r>
            <a:r>
              <a:rPr kumimoji="0" lang="en-US" sz="1900" i="1" smtClean="0"/>
              <a:t/>
            </a:r>
            <a:br>
              <a:rPr kumimoji="0" lang="en-US" sz="1900" i="1" smtClean="0"/>
            </a:br>
            <a:r>
              <a:rPr kumimoji="0" lang="ru-RU" sz="1900" i="1" smtClean="0"/>
              <a:t>Видеограф</a:t>
            </a:r>
            <a:r>
              <a:rPr kumimoji="0" lang="en-US" sz="1900" i="1" smtClean="0"/>
              <a:t>:</a:t>
            </a:r>
            <a:r>
              <a:rPr kumimoji="0" lang="ru-RU" sz="1900" i="1" smtClean="0"/>
              <a:t> Артем Корчагин</a:t>
            </a:r>
            <a:r>
              <a:rPr kumimoji="0" lang="en-US" sz="1900" i="1" smtClean="0"/>
              <a:t/>
            </a:r>
            <a:br>
              <a:rPr kumimoji="0" lang="en-US" sz="1900" i="1" smtClean="0"/>
            </a:br>
            <a:r>
              <a:rPr kumimoji="0" lang="ru-RU" sz="1900" i="1" smtClean="0"/>
              <a:t>Флористика,декор и стиль</a:t>
            </a:r>
            <a:r>
              <a:rPr kumimoji="0" lang="en-US" sz="1900" i="1" smtClean="0"/>
              <a:t>: «MakFlowers» </a:t>
            </a:r>
            <a:r>
              <a:rPr kumimoji="0" lang="ru-RU" sz="1900" i="1" smtClean="0"/>
              <a:t>мастерская цветов</a:t>
            </a:r>
            <a:endParaRPr kumimoji="0" lang="en-US" sz="1900" i="1" smtClean="0"/>
          </a:p>
          <a:p>
            <a:pPr eaLnBrk="1" hangingPunct="1">
              <a:buFont typeface="Arial" pitchFamily="34" charset="0"/>
              <a:buNone/>
            </a:pPr>
            <a:r>
              <a:rPr kumimoji="0" lang="en-US" sz="1900" i="1" smtClean="0"/>
              <a:t>       </a:t>
            </a:r>
            <a:r>
              <a:rPr kumimoji="0" lang="ru-RU" sz="1900" i="1" smtClean="0"/>
              <a:t>Тех.обеспечение: «Авант-Медиа»</a:t>
            </a:r>
            <a:r>
              <a:rPr kumimoji="0" lang="en-US" sz="1900" i="1" smtClean="0"/>
              <a:t/>
            </a:r>
            <a:br>
              <a:rPr kumimoji="0" lang="en-US" sz="1900" i="1" smtClean="0"/>
            </a:br>
            <a:r>
              <a:rPr kumimoji="0" lang="ru-RU" sz="1900" i="1" smtClean="0"/>
              <a:t>Стилист</a:t>
            </a:r>
            <a:r>
              <a:rPr kumimoji="0" lang="en-US" sz="1900" i="1" smtClean="0"/>
              <a:t>:</a:t>
            </a:r>
            <a:r>
              <a:rPr kumimoji="0" lang="ru-RU" sz="1900" i="1" smtClean="0"/>
              <a:t> «</a:t>
            </a:r>
            <a:r>
              <a:rPr kumimoji="0" lang="en-US" sz="1900" i="1" smtClean="0"/>
              <a:t>MirrorTwin</a:t>
            </a:r>
            <a:r>
              <a:rPr kumimoji="0" lang="ru-RU" sz="1900" i="1" smtClean="0"/>
              <a:t>» </a:t>
            </a:r>
            <a:r>
              <a:rPr kumimoji="0" lang="en-US" sz="1900" i="1" smtClean="0"/>
              <a:t/>
            </a:r>
            <a:br>
              <a:rPr kumimoji="0" lang="en-US" sz="1900" i="1" smtClean="0"/>
            </a:br>
            <a:r>
              <a:rPr kumimoji="0" lang="ru-RU" sz="1900" i="1" smtClean="0"/>
              <a:t>Дизайн полиграфии</a:t>
            </a:r>
            <a:r>
              <a:rPr kumimoji="0" lang="en-US" sz="1900" i="1" smtClean="0"/>
              <a:t>: </a:t>
            </a:r>
            <a:r>
              <a:rPr kumimoji="0" lang="ru-RU" sz="1900" i="1" smtClean="0"/>
              <a:t>Нистратова Ольга</a:t>
            </a:r>
            <a:r>
              <a:rPr kumimoji="0" lang="en-US" sz="1900" i="1" smtClean="0"/>
              <a:t/>
            </a:r>
            <a:br>
              <a:rPr kumimoji="0" lang="en-US" sz="1900" i="1" smtClean="0"/>
            </a:br>
            <a:r>
              <a:rPr kumimoji="0" lang="ru-RU" sz="1900" i="1" smtClean="0"/>
              <a:t>Платье невесты </a:t>
            </a:r>
            <a:r>
              <a:rPr kumimoji="0" lang="en-US" sz="1900" i="1" smtClean="0"/>
              <a:t>: Berta Bridal</a:t>
            </a:r>
            <a:br>
              <a:rPr kumimoji="0" lang="en-US" sz="1900" i="1" smtClean="0"/>
            </a:br>
            <a:r>
              <a:rPr kumimoji="0" lang="ru-RU" sz="1900" i="1" smtClean="0"/>
              <a:t>Кондитер: Казимирова Анна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900" i="1" smtClean="0"/>
              <a:t>       Площадка: Галерея «</a:t>
            </a:r>
            <a:r>
              <a:rPr kumimoji="0" lang="en-US" sz="2000" i="1" smtClean="0"/>
              <a:t>Futuro</a:t>
            </a:r>
            <a:r>
              <a:rPr kumimoji="0" lang="ru-RU" sz="2000" i="1" smtClean="0"/>
              <a:t>»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2000" i="1" smtClean="0"/>
              <a:t>       Кейтеринг: «Митричъ»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2000" i="1" smtClean="0"/>
              <a:t>       Ведущий: Денис Леонтенков</a:t>
            </a:r>
            <a:br>
              <a:rPr kumimoji="0" lang="ru-RU" sz="2000" i="1" smtClean="0"/>
            </a:br>
            <a:r>
              <a:rPr kumimoji="0" lang="ru-RU" sz="2000" i="1" smtClean="0"/>
              <a:t>Кавер группа: «Плеер Бит»</a:t>
            </a:r>
            <a:endParaRPr kumimoji="0" lang="ru-RU" sz="1900" i="1" smtClean="0"/>
          </a:p>
          <a:p>
            <a:pPr eaLnBrk="1" hangingPunct="1"/>
            <a:endParaRPr kumimoji="0" lang="ru-RU" sz="1900" smtClean="0"/>
          </a:p>
        </p:txBody>
      </p:sp>
      <p:pic>
        <p:nvPicPr>
          <p:cNvPr id="1536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рямоугольник 6"/>
          <p:cNvSpPr>
            <a:spLocks noChangeArrowheads="1"/>
          </p:cNvSpPr>
          <p:nvPr/>
        </p:nvSpPr>
        <p:spPr bwMode="auto">
          <a:xfrm>
            <a:off x="539750" y="1268413"/>
            <a:ext cx="1871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Calibri" pitchFamily="34" charset="0"/>
              </a:rPr>
              <a:t>Задача:</a:t>
            </a:r>
          </a:p>
        </p:txBody>
      </p:sp>
      <p:sp>
        <p:nvSpPr>
          <p:cNvPr id="16386" name="Прямоугольник 3"/>
          <p:cNvSpPr>
            <a:spLocks noChangeArrowheads="1"/>
          </p:cNvSpPr>
          <p:nvPr/>
        </p:nvSpPr>
        <p:spPr bwMode="auto">
          <a:xfrm>
            <a:off x="214313" y="1773238"/>
            <a:ext cx="8786812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n-US" i="1">
                <a:latin typeface="Calibri" pitchFamily="34" charset="0"/>
              </a:rPr>
              <a:t> </a:t>
            </a:r>
            <a:r>
              <a:rPr lang="ru-RU" i="1">
                <a:latin typeface="Calibri" pitchFamily="34" charset="0"/>
              </a:rPr>
              <a:t>Запоминающиеся событие высокого уровня сервиса</a:t>
            </a:r>
          </a:p>
          <a:p>
            <a:pPr>
              <a:buFontTx/>
              <a:buChar char="-"/>
            </a:pPr>
            <a:r>
              <a:rPr lang="ru-RU" i="1">
                <a:latin typeface="Calibri" pitchFamily="34" charset="0"/>
              </a:rPr>
              <a:t> Особый уровень подготовки, предложений и конфиденциальности, учитывая статус невесты</a:t>
            </a:r>
          </a:p>
          <a:p>
            <a:pPr>
              <a:buFontTx/>
              <a:buChar char="-"/>
            </a:pPr>
            <a:r>
              <a:rPr lang="ru-RU" i="1">
                <a:latin typeface="Calibri" pitchFamily="34" charset="0"/>
              </a:rPr>
              <a:t>Отсутствие излишнего пафоса и налета помпезности</a:t>
            </a:r>
          </a:p>
          <a:p>
            <a:pPr>
              <a:buFontTx/>
              <a:buChar char="-"/>
            </a:pPr>
            <a:r>
              <a:rPr lang="ru-RU" i="1">
                <a:latin typeface="Calibri" pitchFamily="34" charset="0"/>
              </a:rPr>
              <a:t>Внимание к семейным традициям и ценностям</a:t>
            </a:r>
          </a:p>
          <a:p>
            <a:pPr>
              <a:buFontTx/>
              <a:buChar char="-"/>
            </a:pPr>
            <a:r>
              <a:rPr lang="ru-RU" i="1">
                <a:latin typeface="Calibri" pitchFamily="34" charset="0"/>
              </a:rPr>
              <a:t>Способность удивить самого искушенного гостя</a:t>
            </a:r>
          </a:p>
          <a:p>
            <a:pPr>
              <a:buFontTx/>
              <a:buChar char="-"/>
            </a:pPr>
            <a:r>
              <a:rPr lang="ru-RU" i="1">
                <a:latin typeface="Calibri" pitchFamily="34" charset="0"/>
              </a:rPr>
              <a:t>Стильная визуализация</a:t>
            </a:r>
            <a:endParaRPr lang="en-US" i="1">
              <a:latin typeface="Calibri" pitchFamily="34" charset="0"/>
            </a:endParaRPr>
          </a:p>
          <a:p>
            <a:pPr>
              <a:buFontTx/>
              <a:buChar char="-"/>
            </a:pPr>
            <a:endParaRPr lang="en-US" i="1">
              <a:latin typeface="Calibri" pitchFamily="34" charset="0"/>
            </a:endParaRPr>
          </a:p>
          <a:p>
            <a:r>
              <a:rPr lang="en-US" i="1">
                <a:latin typeface="Calibri" pitchFamily="34" charset="0"/>
              </a:rPr>
              <a:t>    </a:t>
            </a:r>
            <a:r>
              <a:rPr lang="ru-RU" b="1" i="1">
                <a:latin typeface="Calibri" pitchFamily="34" charset="0"/>
              </a:rPr>
              <a:t>Достижения проекта:</a:t>
            </a:r>
          </a:p>
          <a:p>
            <a:r>
              <a:rPr lang="ru-RU" i="1">
                <a:latin typeface="Calibri" pitchFamily="34" charset="0"/>
              </a:rPr>
              <a:t>-Свадебное фото невесты с хэштегом #bertabridal одновременно опубликовали  десятки мировых топовых пабликов, посвященных моде и свадебному стилю, в сети инстраграм. Публикации продолжаются по сей день и нам уже поступило предложение о размещении фотографий в одном из самых востребованных и авторитетных мировых блогов посвященных свадебной моде.</a:t>
            </a:r>
            <a:endParaRPr lang="en-US" i="1">
              <a:latin typeface="Calibri" pitchFamily="34" charset="0"/>
            </a:endParaRPr>
          </a:p>
          <a:p>
            <a:endParaRPr lang="ru-RU" i="1">
              <a:latin typeface="Calibri" pitchFamily="34" charset="0"/>
            </a:endParaRP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5"/>
          <p:cNvSpPr>
            <a:spLocks noChangeArrowheads="1"/>
          </p:cNvSpPr>
          <p:nvPr/>
        </p:nvSpPr>
        <p:spPr bwMode="auto">
          <a:xfrm>
            <a:off x="2051050" y="109538"/>
            <a:ext cx="70929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r>
              <a:rPr lang="ru-RU" i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</a:rPr>
              <a:t>Каждое событие индивидуально, наполнено духом пары и вкусом истории их отношений.</a:t>
            </a:r>
            <a:endParaRPr lang="ru-RU">
              <a:ea typeface="Calibri" pitchFamily="34" charset="0"/>
            </a:endParaRPr>
          </a:p>
          <a:p>
            <a:pPr algn="r" eaLnBrk="0" hangingPunct="0"/>
            <a:r>
              <a:rPr lang="ru-RU" i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</a:rPr>
              <a:t> Каждое событие персонально и уникально, ведь нет похожих семей. </a:t>
            </a:r>
            <a:endParaRPr lang="ru-RU">
              <a:ea typeface="Calibri" pitchFamily="34" charset="0"/>
            </a:endParaRPr>
          </a:p>
          <a:p>
            <a:pPr algn="r" eaLnBrk="0" hangingPunct="0"/>
            <a:r>
              <a:rPr lang="ru-RU" i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</a:rPr>
              <a:t>Каждое событие идеально, для тех кто является главным источником вдохновения</a:t>
            </a:r>
            <a:r>
              <a:rPr lang="ru-RU" i="1">
                <a:solidFill>
                  <a:srgbClr val="000000"/>
                </a:solidFill>
                <a:latin typeface="Calibri" pitchFamily="34" charset="0"/>
                <a:ea typeface="Calibri" pitchFamily="34" charset="0"/>
              </a:rPr>
              <a:t>…</a:t>
            </a:r>
            <a:r>
              <a:rPr lang="ru-RU" i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</a:rPr>
              <a:t>для влюбленных, ради которых мы и рисуем наши события.</a:t>
            </a:r>
            <a:endParaRPr lang="ru-RU">
              <a:ea typeface="Calibri" pitchFamily="34" charset="0"/>
            </a:endParaRPr>
          </a:p>
        </p:txBody>
      </p:sp>
      <p:pic>
        <p:nvPicPr>
          <p:cNvPr id="17411" name="Рисунок 4" descr="FotorCreate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916113"/>
            <a:ext cx="8353425" cy="469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kumimoji="0" lang="ru-RU" smtClean="0"/>
              <a:t/>
            </a:r>
            <a:br>
              <a:rPr kumimoji="0" lang="ru-RU" smtClean="0"/>
            </a:br>
            <a:endParaRPr kumimoji="0" lang="ru-RU" smtClean="0"/>
          </a:p>
        </p:txBody>
      </p:sp>
      <p:sp>
        <p:nvSpPr>
          <p:cNvPr id="18434" name="Текст 2"/>
          <p:cNvSpPr>
            <a:spLocks noGrp="1"/>
          </p:cNvSpPr>
          <p:nvPr>
            <p:ph type="subTitle" idx="1"/>
          </p:nvPr>
        </p:nvSpPr>
        <p:spPr>
          <a:xfrm>
            <a:off x="539750" y="1484313"/>
            <a:ext cx="7232650" cy="4824412"/>
          </a:xfrm>
        </p:spPr>
        <p:txBody>
          <a:bodyPr/>
          <a:lstStyle/>
          <a:p>
            <a:pPr algn="l" eaLnBrk="1" hangingPunct="1"/>
            <a:r>
              <a:rPr kumimoji="0" lang="ru-RU" sz="1800" i="1" smtClean="0">
                <a:solidFill>
                  <a:schemeClr val="tx1"/>
                </a:solidFill>
              </a:rPr>
              <a:t> </a:t>
            </a:r>
            <a:r>
              <a:rPr kumimoji="0" lang="ru-RU" sz="1800" b="1" i="1" smtClean="0">
                <a:solidFill>
                  <a:schemeClr val="tx1"/>
                </a:solidFill>
              </a:rPr>
              <a:t>Тайминг-план мероприятия:</a:t>
            </a:r>
          </a:p>
          <a:p>
            <a:pPr eaLnBrk="1" hangingPunct="1"/>
            <a:endParaRPr kumimoji="0" lang="ru-RU" sz="1800" i="1" smtClean="0">
              <a:solidFill>
                <a:schemeClr val="tx1"/>
              </a:solidFill>
            </a:endParaRPr>
          </a:p>
          <a:p>
            <a:pPr algn="l" eaLnBrk="1" hangingPunct="1"/>
            <a:r>
              <a:rPr kumimoji="0" lang="ru-RU" sz="1800" i="1" smtClean="0">
                <a:solidFill>
                  <a:schemeClr val="tx1"/>
                </a:solidFill>
              </a:rPr>
              <a:t>День 1. Съемка утра невесты </a:t>
            </a:r>
            <a:r>
              <a:rPr kumimoji="0" lang="en-US" sz="1800" b="1" i="1" smtClean="0">
                <a:solidFill>
                  <a:schemeClr val="tx1"/>
                </a:solidFill>
              </a:rPr>
              <a:t>«Miss </a:t>
            </a:r>
            <a:r>
              <a:rPr kumimoji="0" lang="ru-RU" sz="1800" b="1" i="1" smtClean="0">
                <a:solidFill>
                  <a:schemeClr val="tx1"/>
                </a:solidFill>
              </a:rPr>
              <a:t>Dior»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kumimoji="0" lang="ru-RU" sz="1800" i="1" smtClean="0">
                <a:solidFill>
                  <a:schemeClr val="tx1"/>
                </a:solidFill>
              </a:rPr>
              <a:t> Студия 2.8</a:t>
            </a:r>
            <a:br>
              <a:rPr kumimoji="0" lang="ru-RU" sz="1800" i="1" smtClean="0">
                <a:solidFill>
                  <a:schemeClr val="tx1"/>
                </a:solidFill>
              </a:rPr>
            </a:br>
            <a:endParaRPr kumimoji="0" lang="ru-RU" sz="1800" i="1" smtClean="0">
              <a:solidFill>
                <a:schemeClr val="tx1"/>
              </a:solidFill>
            </a:endParaRPr>
          </a:p>
          <a:p>
            <a:pPr algn="l" eaLnBrk="1" hangingPunct="1">
              <a:buFont typeface="Arial" pitchFamily="34" charset="0"/>
              <a:buChar char="•"/>
            </a:pPr>
            <a:r>
              <a:rPr kumimoji="0" lang="ru-RU" sz="1800" i="1" smtClean="0">
                <a:solidFill>
                  <a:schemeClr val="tx1"/>
                </a:solidFill>
              </a:rPr>
              <a:t>День 2. Свадьба </a:t>
            </a:r>
            <a:r>
              <a:rPr kumimoji="0" lang="ru-RU" sz="1800" b="1" i="1" smtClean="0">
                <a:solidFill>
                  <a:schemeClr val="tx1"/>
                </a:solidFill>
              </a:rPr>
              <a:t>«Amour pour Dior». </a:t>
            </a:r>
            <a:endParaRPr kumimoji="0" lang="ru-RU" sz="1800" i="1" smtClean="0">
              <a:solidFill>
                <a:schemeClr val="tx1"/>
              </a:solidFill>
            </a:endParaRPr>
          </a:p>
          <a:p>
            <a:pPr algn="l" eaLnBrk="1" hangingPunct="1">
              <a:buFont typeface="Arial" pitchFamily="34" charset="0"/>
              <a:buChar char="•"/>
            </a:pPr>
            <a:r>
              <a:rPr kumimoji="0" lang="ru-RU" sz="1800" i="1" smtClean="0">
                <a:solidFill>
                  <a:schemeClr val="tx1"/>
                </a:solidFill>
              </a:rPr>
              <a:t> Сборы жениха и невесты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kumimoji="0" lang="ru-RU" sz="1800" i="1" smtClean="0">
                <a:solidFill>
                  <a:schemeClr val="tx1"/>
                </a:solidFill>
              </a:rPr>
              <a:t> Вэлком для гостей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kumimoji="0" lang="ru-RU" sz="1800" i="1" smtClean="0">
                <a:solidFill>
                  <a:schemeClr val="tx1"/>
                </a:solidFill>
              </a:rPr>
              <a:t> Церемония обмена кольцами в Усадьбе Рукавишниковых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kumimoji="0" lang="ru-RU" sz="1800" i="1" smtClean="0">
                <a:solidFill>
                  <a:schemeClr val="tx1"/>
                </a:solidFill>
              </a:rPr>
              <a:t> Торжественный ужин в галерее «</a:t>
            </a:r>
            <a:r>
              <a:rPr kumimoji="0" lang="en-US" sz="1800" i="1" smtClean="0">
                <a:solidFill>
                  <a:schemeClr val="tx1"/>
                </a:solidFill>
              </a:rPr>
              <a:t>Futuro</a:t>
            </a:r>
            <a:r>
              <a:rPr kumimoji="0" lang="ru-RU" sz="1800" i="1" smtClean="0">
                <a:solidFill>
                  <a:schemeClr val="tx1"/>
                </a:solidFill>
              </a:rPr>
              <a:t>»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kumimoji="0" lang="ru-RU" sz="1800" i="1" smtClean="0">
                <a:solidFill>
                  <a:schemeClr val="tx1"/>
                </a:solidFill>
              </a:rPr>
              <a:t> Первый танец молодых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kumimoji="0" lang="ru-RU" sz="1800" i="1" smtClean="0">
                <a:solidFill>
                  <a:schemeClr val="tx1"/>
                </a:solidFill>
              </a:rPr>
              <a:t> Танцы под залпы конфетти </a:t>
            </a:r>
          </a:p>
          <a:p>
            <a:pPr algn="l" eaLnBrk="1" hangingPunct="1">
              <a:buFont typeface="Arial" pitchFamily="34" charset="0"/>
              <a:buChar char="•"/>
            </a:pPr>
            <a:endParaRPr kumimoji="0" lang="ru-RU" sz="1800" i="1" smtClean="0">
              <a:solidFill>
                <a:schemeClr val="tx1"/>
              </a:solidFill>
            </a:endParaRPr>
          </a:p>
        </p:txBody>
      </p:sp>
      <p:pic>
        <p:nvPicPr>
          <p:cNvPr id="1843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1557338"/>
            <a:ext cx="8435975" cy="4824412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600" i="1" smtClean="0"/>
              <a:t>- Сложностью при создании данного события стали регулярные и внезапные съемки невесты в Европе и Азии, последние за две недели до торжества, в связи с этим отсутствие времени на совместные подготовительные моменты.</a:t>
            </a:r>
            <a:br>
              <a:rPr kumimoji="0" lang="ru-RU" sz="1600" i="1" smtClean="0"/>
            </a:br>
            <a:r>
              <a:rPr kumimoji="0" lang="ru-RU" sz="1600" i="1" smtClean="0"/>
              <a:t>- Участие невесты в конкурсе «Мисс Нижний Новгород 2015» в момент «финишной прямой» подготовки к свадьбе, а точнее последние два месяца перед торжеством.</a:t>
            </a:r>
            <a:br>
              <a:rPr kumimoji="0" lang="ru-RU" sz="1600" i="1" smtClean="0"/>
            </a:br>
            <a:r>
              <a:rPr kumimoji="0" lang="ru-RU" sz="1600" i="1" smtClean="0"/>
              <a:t>- Отсутствие в городе и области достойного банкетного зала, способного удовлетворить уровень сервиса и вместить заявленное кол-во гостей (на этапе подготовки свыше 100 персон)</a:t>
            </a:r>
            <a:br>
              <a:rPr kumimoji="0" lang="ru-RU" sz="1600" i="1" smtClean="0"/>
            </a:br>
            <a:r>
              <a:rPr kumimoji="0" lang="ru-RU" sz="1600" i="1" smtClean="0"/>
              <a:t>- Организаторами было предложено удаленно вести переговоры с заказчиками и быть для них на связи круглосуточно, согласно тому часовому поясу, в котором находилась невеста. Многие решение принимались по средствам онлайн-конференций и общению в чате с ключевыми партнерами проекта.</a:t>
            </a:r>
            <a:br>
              <a:rPr kumimoji="0" lang="ru-RU" sz="1600" i="1" smtClean="0"/>
            </a:br>
            <a:r>
              <a:rPr kumimoji="0" lang="ru-RU" sz="1600" i="1" smtClean="0"/>
              <a:t>- Организаторами предложено проведение события в новой «строящейся» площадке города. Взятие на себя 100% ответственности за сроки сдачи, достойных сервис и высокую кухню. А так же 100% ответственность декораторов за стильную визуализацию события, согласно европейским тенденциям.</a:t>
            </a:r>
            <a:br>
              <a:rPr kumimoji="0" lang="ru-RU" sz="1600" i="1" smtClean="0"/>
            </a:br>
            <a:r>
              <a:rPr kumimoji="0" lang="ru-RU" sz="1600" i="1" smtClean="0"/>
              <a:t/>
            </a:r>
            <a:br>
              <a:rPr kumimoji="0" lang="ru-RU" sz="1600" i="1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r>
              <a:rPr kumimoji="0" lang="ru-RU" sz="1400" smtClean="0"/>
              <a:t/>
            </a:r>
            <a:br>
              <a:rPr kumimoji="0" lang="ru-RU" sz="1400" smtClean="0"/>
            </a:br>
            <a:endParaRPr kumimoji="0" lang="ru-RU" sz="1400" smtClean="0"/>
          </a:p>
        </p:txBody>
      </p:sp>
      <p:pic>
        <p:nvPicPr>
          <p:cNvPr id="1945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4716463" y="188913"/>
            <a:ext cx="4248150" cy="1228725"/>
          </a:xfrm>
        </p:spPr>
        <p:txBody>
          <a:bodyPr/>
          <a:lstStyle/>
          <a:p>
            <a:pPr algn="r" eaLnBrk="1" hangingPunct="1"/>
            <a:r>
              <a:rPr kumimoji="0" lang="ru-RU" sz="1800" b="1" i="1" smtClean="0"/>
              <a:t>Вдохновение и идея свадебного </a:t>
            </a:r>
            <a:br>
              <a:rPr kumimoji="0" lang="ru-RU" sz="1800" b="1" i="1" smtClean="0"/>
            </a:br>
            <a:r>
              <a:rPr kumimoji="0" lang="ru-RU" sz="1800" b="1" i="1" smtClean="0"/>
              <a:t>события «Amour pour Dior» </a:t>
            </a:r>
            <a:endParaRPr kumimoji="0" lang="ru-RU" sz="1800" b="1" smtClean="0"/>
          </a:p>
        </p:txBody>
      </p:sp>
      <p:pic>
        <p:nvPicPr>
          <p:cNvPr id="2048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4497388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Организаторы и дизайнеры 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свадьбы, предложили увязать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стилистику свадьбы с модой. Т.к. эта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тема близка паре, ведь Катерина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профессиональная модель и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большая часть ее жизни, да и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их история с Андреем связаны с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индустрией моды и постоянными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показами, съемками и перелетами. За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основу концепции события был взят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легендарный дом  Dior- с его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роскошью простоты и сдержанным</a:t>
            </a:r>
          </a:p>
          <a:p>
            <a:pPr eaLnBrk="1" hangingPunct="1">
              <a:buFont typeface="Arial" pitchFamily="34" charset="0"/>
              <a:buNone/>
            </a:pPr>
            <a:r>
              <a:rPr kumimoji="0" lang="ru-RU" sz="1800" i="1" smtClean="0"/>
              <a:t>стилем.</a:t>
            </a:r>
          </a:p>
        </p:txBody>
      </p:sp>
      <p:pic>
        <p:nvPicPr>
          <p:cNvPr id="20484" name="Содержимое 8" descr="024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16463" y="1341438"/>
            <a:ext cx="3959225" cy="518318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5"/>
          <p:cNvSpPr>
            <a:spLocks noGrp="1"/>
          </p:cNvSpPr>
          <p:nvPr>
            <p:ph type="title"/>
          </p:nvPr>
        </p:nvSpPr>
        <p:spPr>
          <a:xfrm>
            <a:off x="4500563" y="549275"/>
            <a:ext cx="3959225" cy="719138"/>
          </a:xfrm>
        </p:spPr>
        <p:txBody>
          <a:bodyPr/>
          <a:lstStyle/>
          <a:p>
            <a:pPr algn="r" eaLnBrk="1" hangingPunct="1"/>
            <a:r>
              <a:rPr kumimoji="0" lang="en-US" i="1" smtClean="0"/>
              <a:t>«Miss </a:t>
            </a:r>
            <a:r>
              <a:rPr kumimoji="0" lang="ru-RU" i="1" smtClean="0"/>
              <a:t>Dior»</a:t>
            </a:r>
            <a:br>
              <a:rPr kumimoji="0" lang="ru-RU" i="1" smtClean="0"/>
            </a:br>
            <a:r>
              <a:rPr kumimoji="0" lang="ru-RU" i="1" smtClean="0"/>
              <a:t>Утро невесты</a:t>
            </a:r>
            <a:endParaRPr kumimoji="0" lang="ru-RU" smtClean="0"/>
          </a:p>
        </p:txBody>
      </p:sp>
      <p:sp>
        <p:nvSpPr>
          <p:cNvPr id="21506" name="Текст 7"/>
          <p:cNvSpPr>
            <a:spLocks noGrp="1"/>
          </p:cNvSpPr>
          <p:nvPr>
            <p:ph type="body" sz="half" idx="2"/>
          </p:nvPr>
        </p:nvSpPr>
        <p:spPr>
          <a:xfrm>
            <a:off x="457200" y="1196975"/>
            <a:ext cx="4043363" cy="6911975"/>
          </a:xfrm>
        </p:spPr>
        <p:txBody>
          <a:bodyPr/>
          <a:lstStyle/>
          <a:p>
            <a:pPr eaLnBrk="1" hangingPunct="1"/>
            <a:r>
              <a:rPr kumimoji="0" lang="ru-RU" sz="1800" i="1" smtClean="0"/>
              <a:t>За основу концепции утра невесты была взята съемка аромата 2014 года </a:t>
            </a:r>
            <a:r>
              <a:rPr kumimoji="0" lang="ru-RU" sz="1800" i="1" smtClean="0">
                <a:cs typeface="Andalus" pitchFamily="18" charset="-78"/>
              </a:rPr>
              <a:t>«</a:t>
            </a:r>
            <a:r>
              <a:rPr kumimoji="0" lang="en-US" sz="1800" i="1" smtClean="0">
                <a:latin typeface="Andalus" pitchFamily="18" charset="-78"/>
                <a:cs typeface="Andalus" pitchFamily="18" charset="-78"/>
              </a:rPr>
              <a:t>MISS DIOR BLOOMING BOUQUET</a:t>
            </a:r>
            <a:r>
              <a:rPr kumimoji="0" lang="ru-RU" sz="1800" i="1" smtClean="0">
                <a:cs typeface="Andalus" pitchFamily="18" charset="-78"/>
              </a:rPr>
              <a:t>» , </a:t>
            </a:r>
            <a:r>
              <a:rPr kumimoji="0" lang="ru-RU" sz="1800" i="1" smtClean="0"/>
              <a:t>прошедшая в самом сердце</a:t>
            </a:r>
            <a:r>
              <a:rPr kumimoji="0" lang="ru-RU" sz="1800" i="1" smtClean="0">
                <a:cs typeface="Andalus" pitchFamily="18" charset="-78"/>
              </a:rPr>
              <a:t> </a:t>
            </a:r>
            <a:r>
              <a:rPr kumimoji="0" lang="ru-RU" sz="1800" i="1" smtClean="0"/>
              <a:t>французского модного дома  на авеню Монтень.</a:t>
            </a:r>
            <a:r>
              <a:rPr kumimoji="0" lang="en-US" sz="1800" i="1" smtClean="0"/>
              <a:t> </a:t>
            </a:r>
            <a:r>
              <a:rPr kumimoji="0" lang="ru-RU" sz="1800" i="1" smtClean="0"/>
              <a:t>Искрящийся цветочный аромат подобен платью, расшитому тысячей миниатюрных цветов. Его композиция - дань легендарной любви Кристиана Диора к цветам. Так и наша невеста подобно Дамасской Розе воссоздает необычайное красоту и нежность  природы. Miss Dior – это обещание любви.</a:t>
            </a:r>
          </a:p>
          <a:p>
            <a:pPr eaLnBrk="1" hangingPunct="1"/>
            <a:r>
              <a:rPr kumimoji="0" lang="ru-RU" sz="1800" i="1" smtClean="0"/>
              <a:t>Центр бального зала украшала огромная подарочная коробка Dior, ретро-манекен с платьем по эскизу </a:t>
            </a:r>
            <a:r>
              <a:rPr kumimoji="0" lang="en-US" sz="1800" i="1" smtClean="0"/>
              <a:t>Dior</a:t>
            </a:r>
            <a:r>
              <a:rPr kumimoji="0" lang="ru-RU" sz="1800" i="1" smtClean="0"/>
              <a:t> и конечно же розы. </a:t>
            </a:r>
          </a:p>
        </p:txBody>
      </p:sp>
      <p:pic>
        <p:nvPicPr>
          <p:cNvPr id="2150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Содержимое 6" descr="001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64163" y="1268413"/>
            <a:ext cx="3621087" cy="2844800"/>
          </a:xfrm>
        </p:spPr>
      </p:pic>
      <p:pic>
        <p:nvPicPr>
          <p:cNvPr id="21509" name="Рисунок 7" descr="014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357563"/>
            <a:ext cx="2214563" cy="332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Рисунок 8" descr="001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388" y="4076700"/>
            <a:ext cx="1709737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 flipH="1">
            <a:off x="4572000" y="273050"/>
            <a:ext cx="4103688" cy="563563"/>
          </a:xfrm>
        </p:spPr>
        <p:txBody>
          <a:bodyPr/>
          <a:lstStyle/>
          <a:p>
            <a:pPr algn="r" eaLnBrk="1" hangingPunct="1"/>
            <a:r>
              <a:rPr kumimoji="0" lang="ru-RU" sz="1800" i="1" smtClean="0"/>
              <a:t>Свадьба «Amour pour Dior»</a:t>
            </a:r>
          </a:p>
        </p:txBody>
      </p:sp>
      <p:sp>
        <p:nvSpPr>
          <p:cNvPr id="22530" name="Текст 3"/>
          <p:cNvSpPr>
            <a:spLocks noGrp="1"/>
          </p:cNvSpPr>
          <p:nvPr>
            <p:ph type="body" sz="half" idx="2"/>
          </p:nvPr>
        </p:nvSpPr>
        <p:spPr>
          <a:xfrm>
            <a:off x="250825" y="1268413"/>
            <a:ext cx="4826000" cy="5400675"/>
          </a:xfrm>
        </p:spPr>
        <p:txBody>
          <a:bodyPr/>
          <a:lstStyle/>
          <a:p>
            <a:pPr eaLnBrk="1" hangingPunct="1"/>
            <a:r>
              <a:rPr kumimoji="0" lang="ru-RU" sz="1800" i="1" smtClean="0"/>
              <a:t>Важные и дорогие гости Кати и Андрея приглашены в Усадьбу Рукавишниковых, которая является памятником архитектуры 19 века, культурным наследием и одним из самых богатых особняков ,чтобы услышать их признания и клятвы и подарить им свое тепло и поддержку в столь важный день.</a:t>
            </a:r>
            <a:endParaRPr kumimoji="0" lang="ru-RU" sz="1800" smtClean="0"/>
          </a:p>
          <a:p>
            <a:pPr eaLnBrk="1" hangingPunct="1"/>
            <a:r>
              <a:rPr kumimoji="0" lang="ru-RU" sz="1800" i="1" smtClean="0"/>
              <a:t>Приглашенные поднимаются по парадной мраморной лестнице, декорированной лепниной и росписью и попадают в бальный зал особняка оформленный настенной и потолочной росписью с барельефами, полы выложены художественным паркетом, объемные цветочные композиции из Дамасской розы и пиона, а так же гвоздичные колонны в центре зала указывают место обмена кольцами для молодых. Все  замерло в ожидании главных героев…</a:t>
            </a:r>
            <a:r>
              <a:rPr kumimoji="0" lang="ru-RU" sz="1800" smtClean="0"/>
              <a:t/>
            </a:r>
            <a:br>
              <a:rPr kumimoji="0" lang="ru-RU" sz="1800" smtClean="0"/>
            </a:br>
            <a:r>
              <a:rPr kumimoji="0" lang="ru-RU" sz="1800" smtClean="0"/>
              <a:t/>
            </a:r>
            <a:br>
              <a:rPr kumimoji="0" lang="ru-RU" sz="1800" smtClean="0"/>
            </a:br>
            <a:endParaRPr kumimoji="0" lang="ru-RU" sz="1800" smtClean="0"/>
          </a:p>
        </p:txBody>
      </p:sp>
      <p:pic>
        <p:nvPicPr>
          <p:cNvPr id="2253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Содержимое 6" descr="016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19700" y="1052513"/>
            <a:ext cx="3686175" cy="563721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10" descr="FotorCreated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981075"/>
            <a:ext cx="8569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12"/>
          <p:cNvSpPr>
            <a:spLocks noChangeArrowheads="1"/>
          </p:cNvSpPr>
          <p:nvPr/>
        </p:nvSpPr>
        <p:spPr bwMode="auto">
          <a:xfrm>
            <a:off x="3013075" y="333375"/>
            <a:ext cx="5807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 i="1">
                <a:latin typeface="Calibri" pitchFamily="34" charset="0"/>
              </a:rPr>
              <a:t>Свадьба «Amour pour Dior»</a:t>
            </a:r>
            <a:endParaRPr lang="ru-RU" b="1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Текст 6"/>
          <p:cNvSpPr>
            <a:spLocks noGrp="1"/>
          </p:cNvSpPr>
          <p:nvPr>
            <p:ph type="body" sz="half" idx="2"/>
          </p:nvPr>
        </p:nvSpPr>
        <p:spPr>
          <a:xfrm>
            <a:off x="250825" y="1125538"/>
            <a:ext cx="5473700" cy="5472112"/>
          </a:xfrm>
        </p:spPr>
        <p:txBody>
          <a:bodyPr/>
          <a:lstStyle/>
          <a:p>
            <a:pPr eaLnBrk="1" hangingPunct="1"/>
            <a:r>
              <a:rPr kumimoji="0" lang="ru-RU" sz="1600" i="1" smtClean="0"/>
              <a:t>После церемонии гости отправились в галерею где для них был предложен выездной бар с любимыми коктейлями жениха и невесты, названными их именами, кэнди-бар с изысканными французскими сладостями и волнующее звучание саксофона, словно переносящее  на улочки Парижа.</a:t>
            </a:r>
          </a:p>
          <a:p>
            <a:pPr eaLnBrk="1" hangingPunct="1"/>
            <a:r>
              <a:rPr kumimoji="0" lang="ru-RU" sz="1600" i="1" smtClean="0"/>
              <a:t>Полиграфия свадьбы, напоминала приглашение на модный показ с указанием дресс-кода и палитры оттенков свадьбы, напечатана на льняной бумаге с серебряным фольгированием, словно кисть художника оставила след на конверте. </a:t>
            </a:r>
          </a:p>
          <a:p>
            <a:pPr eaLnBrk="1" hangingPunct="1"/>
            <a:r>
              <a:rPr kumimoji="0" lang="ru-RU" sz="1600" i="1" smtClean="0"/>
              <a:t>Цветовое решение события палитра от пыльно-розового и кремового до приглушенного серого, идеально подчеркнули архитектуру в стиле модерн галереи </a:t>
            </a:r>
            <a:r>
              <a:rPr kumimoji="0" lang="en-US" sz="1600" i="1" smtClean="0"/>
              <a:t>Futuro</a:t>
            </a:r>
            <a:r>
              <a:rPr kumimoji="0" lang="ru-RU" sz="1600" i="1" smtClean="0"/>
              <a:t>. Световые акценты на лепнину и колонны, а так же витражные конструкции добавили масштаба и значимости банкетному залу. </a:t>
            </a:r>
          </a:p>
          <a:p>
            <a:pPr eaLnBrk="1" hangingPunct="1"/>
            <a:r>
              <a:rPr kumimoji="0" lang="ru-RU" sz="1600" i="1" smtClean="0"/>
              <a:t>Образ розы в декоре с тонкими лепестками и сложными завитками бутона, наше вдохновение от стиля Dior, женщина-цветок, излюбленный мотив его коллекций</a:t>
            </a:r>
            <a:r>
              <a:rPr kumimoji="0" lang="ru-RU" sz="1800" i="1" smtClean="0"/>
              <a:t>. </a:t>
            </a:r>
          </a:p>
        </p:txBody>
      </p:sp>
      <p:pic>
        <p:nvPicPr>
          <p:cNvPr id="24579" name="Рисунок 8" descr="057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1484313"/>
            <a:ext cx="3338513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Рисунок 7" descr="FotorCreated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196975"/>
            <a:ext cx="8677275" cy="542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Текст 8"/>
          <p:cNvSpPr>
            <a:spLocks noGrp="1"/>
          </p:cNvSpPr>
          <p:nvPr>
            <p:ph type="body" sz="half" idx="2"/>
          </p:nvPr>
        </p:nvSpPr>
        <p:spPr>
          <a:xfrm>
            <a:off x="250825" y="1268413"/>
            <a:ext cx="4176713" cy="5589587"/>
          </a:xfrm>
        </p:spPr>
        <p:txBody>
          <a:bodyPr/>
          <a:lstStyle/>
          <a:p>
            <a:pPr eaLnBrk="1" hangingPunct="1"/>
            <a:r>
              <a:rPr kumimoji="0" lang="ru-RU" sz="1600" i="1" smtClean="0"/>
              <a:t>Выбранная площадка, как неотъемлемая часть стиля  события, выполнила свою роль как знаковое место с высочайшим сервисом от лучшей кейтеринг службы и персонально для нас разработанным авторским меню от шефа «Митричъ» стейк-хаус Виноградова Сергея, состоящего из  пяти курсов, начиная с «листья салата с телятиной </a:t>
            </a:r>
            <a:r>
              <a:rPr kumimoji="0" lang="en-US" sz="1600" i="1" smtClean="0"/>
              <a:t>Grill</a:t>
            </a:r>
            <a:r>
              <a:rPr kumimoji="0" lang="ru-RU" sz="1600" i="1" smtClean="0"/>
              <a:t>, чатни из овощей, спагетти из картофеля и прижаренными лесными грибами» и заканчивая «дальневосточные гребешки на томатном супе с хрустящим имбирным огурцом и садовой зеленью» . Эстетическое удовольствие сопровождалось гастрономическим  наслаждением и было разбавлено отменной картой вин «Нового света», составленной для события  персональным сомелье.</a:t>
            </a:r>
          </a:p>
          <a:p>
            <a:pPr eaLnBrk="1" hangingPunct="1"/>
            <a:r>
              <a:rPr kumimoji="0" lang="ru-RU" sz="1600" i="1" smtClean="0"/>
              <a:t>Риск был оправдан и мы смогли удивить гостей Кати и Андрея торжеством в лучших европейских традициях. </a:t>
            </a:r>
            <a:endParaRPr kumimoji="0" lang="ru-RU" sz="1600" smtClean="0"/>
          </a:p>
          <a:p>
            <a:pPr eaLnBrk="1" hangingPunct="1"/>
            <a:endParaRPr kumimoji="0" lang="ru-RU" smtClean="0"/>
          </a:p>
        </p:txBody>
      </p:sp>
      <p:pic>
        <p:nvPicPr>
          <p:cNvPr id="2662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Рисунок 7" descr="049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981075"/>
            <a:ext cx="3870325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Текст 3"/>
          <p:cNvSpPr>
            <a:spLocks noGrp="1"/>
          </p:cNvSpPr>
          <p:nvPr>
            <p:ph type="body" sz="half" idx="2"/>
          </p:nvPr>
        </p:nvSpPr>
        <p:spPr>
          <a:xfrm>
            <a:off x="250825" y="1268413"/>
            <a:ext cx="3816350" cy="5329237"/>
          </a:xfrm>
        </p:spPr>
        <p:txBody>
          <a:bodyPr/>
          <a:lstStyle/>
          <a:p>
            <a:pPr eaLnBrk="1" hangingPunct="1"/>
            <a:r>
              <a:rPr kumimoji="0" lang="ru-RU" sz="1600" i="1" smtClean="0"/>
              <a:t>Торжество продолжилось выступлением одного из самых популярных музыкальных коллективов столицы, которые исполнили популярные хиты и каверы на шлягеры прошлых лет. Никто не остался равнодушным и танцпол взрывался под биты и аплодисменты. Свадьба была очень дружественная и невероятно душевная –гости совершенно искренне  радовали  молодых невероятными сюрпризами – танцевальными флэш-мобами и авторскими песнями. Влюбленные же в свою очередь так же удивили присутствующих подготовленными видео подарками. Андрей спел для Катерины акапелла «Я то что надо», Катя же в свою очередь призналась в любви на всех языках, в странах которых она успела побывать и пообещала удивлять любимого вновь и вновь….</a:t>
            </a:r>
          </a:p>
        </p:txBody>
      </p:sp>
      <p:pic>
        <p:nvPicPr>
          <p:cNvPr id="2765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Рисунок 3" descr="123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2060575"/>
            <a:ext cx="3382962" cy="22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Рисунок 4" descr="123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638" y="4221163"/>
            <a:ext cx="3708400" cy="247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Рисунок 5" descr="139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4300" y="188913"/>
            <a:ext cx="3136900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Текст 3"/>
          <p:cNvSpPr>
            <a:spLocks noGrp="1"/>
          </p:cNvSpPr>
          <p:nvPr>
            <p:ph type="body" sz="half" idx="2"/>
          </p:nvPr>
        </p:nvSpPr>
        <p:spPr>
          <a:xfrm>
            <a:off x="1763713" y="260350"/>
            <a:ext cx="7129462" cy="17287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kumimoji="0" lang="ru-RU" i="1" smtClean="0"/>
              <a:t>Торт появился в зале под сопровождение азотного шоу и светового аккомпанемента. Сопроводила этот момент так же церемония поистине самая волнительная для мам и самая сентиментальная для ребят, зажжение семейного очага от свечей матерей, с напутственными словами и благословлением.</a:t>
            </a:r>
            <a:endParaRPr kumimoji="0" lang="ru-RU" smtClean="0"/>
          </a:p>
          <a:p>
            <a:pPr eaLnBrk="1" hangingPunct="1">
              <a:lnSpc>
                <a:spcPct val="80000"/>
              </a:lnSpc>
            </a:pPr>
            <a:r>
              <a:rPr kumimoji="0" lang="ru-RU" i="1" smtClean="0"/>
              <a:t>Ярким и запоминающимся моментом  стал танец молодых режиссированный таким образом, что сначала на большом экране появились тени влюбленных и начали повествовать нам историю страсти на языке тела, затем под клубы белого дыма появились ребята и подарили нам невероятные эмоции, что мы не заметили как они снова растворились в экране и стали тенями рисующими свой путь вдали…</a:t>
            </a:r>
            <a:endParaRPr kumimoji="0" lang="ru-RU" smtClean="0"/>
          </a:p>
          <a:p>
            <a:pPr eaLnBrk="1" hangingPunct="1">
              <a:lnSpc>
                <a:spcPct val="80000"/>
              </a:lnSpc>
            </a:pPr>
            <a:endParaRPr kumimoji="0" lang="ru-RU" sz="1200" smtClean="0"/>
          </a:p>
        </p:txBody>
      </p:sp>
      <p:pic>
        <p:nvPicPr>
          <p:cNvPr id="2867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Рисунок 6" descr="FotorCreated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2101850"/>
            <a:ext cx="7610475" cy="47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Rectangle 5"/>
          <p:cNvSpPr>
            <a:spLocks noChangeArrowheads="1"/>
          </p:cNvSpPr>
          <p:nvPr/>
        </p:nvSpPr>
        <p:spPr bwMode="auto">
          <a:xfrm>
            <a:off x="1619250" y="5292725"/>
            <a:ext cx="70564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i="1">
                <a:latin typeface="Calibri" pitchFamily="34" charset="0"/>
                <a:ea typeface="Calibri" pitchFamily="34" charset="0"/>
              </a:rPr>
              <a:t>Отзыв от невесты Екатерины: «Ребята!!! Спасибо Вам огромное!!! Свадьба была бомбической!!! Все ооочень понравилось!!! Вы большие молодцы!!! И когда я вспоминаю этот день, то совершенно точно хочется повторить его еще раз!!!</a:t>
            </a:r>
          </a:p>
          <a:p>
            <a:pPr eaLnBrk="0" hangingPunct="0"/>
            <a:endParaRPr lang="ru-RU" i="1">
              <a:latin typeface="Calibri" pitchFamily="34" charset="0"/>
              <a:ea typeface="Calibri" pitchFamily="34" charset="0"/>
            </a:endParaRPr>
          </a:p>
          <a:p>
            <a:pPr eaLnBrk="0" hangingPunct="0"/>
            <a:endParaRPr lang="ru-RU">
              <a:latin typeface="Calibri" pitchFamily="34" charset="0"/>
              <a:ea typeface="Calibri" pitchFamily="34" charset="0"/>
            </a:endParaRPr>
          </a:p>
        </p:txBody>
      </p:sp>
      <p:pic>
        <p:nvPicPr>
          <p:cNvPr id="29699" name="Рисунок 6" descr="FotorCreated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08050"/>
            <a:ext cx="6991350" cy="437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Прямоугольник 6"/>
          <p:cNvSpPr>
            <a:spLocks noChangeArrowheads="1"/>
          </p:cNvSpPr>
          <p:nvPr/>
        </p:nvSpPr>
        <p:spPr bwMode="auto">
          <a:xfrm>
            <a:off x="611188" y="1125538"/>
            <a:ext cx="62912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b="1">
              <a:latin typeface="Calibri" pitchFamily="34" charset="0"/>
            </a:endParaRPr>
          </a:p>
          <a:p>
            <a:endParaRPr lang="ru-RU" b="1">
              <a:latin typeface="Calibri" pitchFamily="34" charset="0"/>
            </a:endParaRPr>
          </a:p>
          <a:p>
            <a:endParaRPr lang="ru-RU" b="1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  Дополнительная информация:</a:t>
            </a:r>
          </a:p>
        </p:txBody>
      </p:sp>
      <p:pic>
        <p:nvPicPr>
          <p:cNvPr id="3072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Прямоугольник 4"/>
          <p:cNvSpPr>
            <a:spLocks noChangeArrowheads="1"/>
          </p:cNvSpPr>
          <p:nvPr/>
        </p:nvSpPr>
        <p:spPr bwMode="auto">
          <a:xfrm>
            <a:off x="684213" y="2781300"/>
            <a:ext cx="617378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>
                <a:latin typeface="Calibri" pitchFamily="34" charset="0"/>
              </a:rPr>
              <a:t>1. Тизер свадьбы: </a:t>
            </a:r>
            <a:r>
              <a:rPr lang="en-US" i="1">
                <a:latin typeface="Calibri" pitchFamily="34" charset="0"/>
                <a:hlinkClick r:id="rId3"/>
              </a:rPr>
              <a:t>https://yadi.sk/i/URcpJzKOpgmtY</a:t>
            </a:r>
            <a:r>
              <a:rPr lang="ru-RU" i="1">
                <a:latin typeface="Calibri" pitchFamily="34" charset="0"/>
              </a:rPr>
              <a:t> </a:t>
            </a:r>
          </a:p>
          <a:p>
            <a:r>
              <a:rPr lang="ru-RU" i="1">
                <a:latin typeface="Calibri" pitchFamily="34" charset="0"/>
              </a:rPr>
              <a:t>3. Фото свадьбы: </a:t>
            </a:r>
            <a:r>
              <a:rPr lang="en-US" i="1">
                <a:latin typeface="Calibri" pitchFamily="34" charset="0"/>
                <a:hlinkClick r:id="rId4"/>
              </a:rPr>
              <a:t>https://yadi.sk/d/lQOSjcm1pY9Ve</a:t>
            </a:r>
            <a:r>
              <a:rPr lang="ru-RU" i="1">
                <a:latin typeface="Calibri" pitchFamily="34" charset="0"/>
              </a:rPr>
              <a:t> </a:t>
            </a:r>
          </a:p>
          <a:p>
            <a:r>
              <a:rPr lang="ru-RU" i="1">
                <a:latin typeface="Calibri" pitchFamily="34" charset="0"/>
              </a:rPr>
              <a:t>4. Видео-клип «</a:t>
            </a:r>
            <a:r>
              <a:rPr lang="en-US" i="1">
                <a:latin typeface="Calibri" pitchFamily="34" charset="0"/>
              </a:rPr>
              <a:t>Miss Dior.</a:t>
            </a:r>
            <a:r>
              <a:rPr lang="ru-RU" i="1">
                <a:latin typeface="Calibri" pitchFamily="34" charset="0"/>
              </a:rPr>
              <a:t>Утро невесты»: </a:t>
            </a:r>
            <a:r>
              <a:rPr lang="en-US" i="1">
                <a:latin typeface="Calibri" pitchFamily="34" charset="0"/>
                <a:hlinkClick r:id="rId5"/>
              </a:rPr>
              <a:t>https://yadi.sk/i/9KTGnleupgmtN</a:t>
            </a:r>
            <a:r>
              <a:rPr lang="ru-RU" i="1">
                <a:latin typeface="Calibri" pitchFamily="34" charset="0"/>
              </a:rPr>
              <a:t>  </a:t>
            </a:r>
          </a:p>
          <a:p>
            <a:r>
              <a:rPr lang="ru-RU" i="1">
                <a:latin typeface="Calibri" pitchFamily="34" charset="0"/>
              </a:rPr>
              <a:t>5. Фото «</a:t>
            </a:r>
            <a:r>
              <a:rPr lang="en-US" i="1">
                <a:latin typeface="Calibri" pitchFamily="34" charset="0"/>
              </a:rPr>
              <a:t>Miss Dior</a:t>
            </a:r>
            <a:r>
              <a:rPr lang="ru-RU" i="1">
                <a:latin typeface="Calibri" pitchFamily="34" charset="0"/>
              </a:rPr>
              <a:t>.Утро невесты»: </a:t>
            </a:r>
            <a:r>
              <a:rPr lang="en-US" i="1">
                <a:latin typeface="Calibri" pitchFamily="34" charset="0"/>
                <a:hlinkClick r:id="rId6"/>
              </a:rPr>
              <a:t>https://yadi.sk/d/XYdsU7YfpY9Lm</a:t>
            </a:r>
            <a:r>
              <a:rPr lang="ru-RU" i="1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Прямоугольник 6"/>
          <p:cNvSpPr>
            <a:spLocks noChangeArrowheads="1"/>
          </p:cNvSpPr>
          <p:nvPr/>
        </p:nvSpPr>
        <p:spPr bwMode="auto">
          <a:xfrm>
            <a:off x="755650" y="1700213"/>
            <a:ext cx="5930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Контакты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31746" name="Прямоугольник 3"/>
          <p:cNvSpPr>
            <a:spLocks noChangeArrowheads="1"/>
          </p:cNvSpPr>
          <p:nvPr/>
        </p:nvSpPr>
        <p:spPr bwMode="auto">
          <a:xfrm>
            <a:off x="642938" y="2933700"/>
            <a:ext cx="778668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ru-RU">
                <a:latin typeface="Calibri" pitchFamily="34" charset="0"/>
              </a:rPr>
              <a:t> «Сверхновая ивент компания»</a:t>
            </a:r>
          </a:p>
          <a:p>
            <a:pPr>
              <a:buFontTx/>
              <a:buChar char="-"/>
            </a:pPr>
            <a:r>
              <a:rPr lang="ru-RU">
                <a:latin typeface="Calibri" pitchFamily="34" charset="0"/>
              </a:rPr>
              <a:t>Серебряков Алексей</a:t>
            </a:r>
            <a:endParaRPr lang="en-US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en-US">
                <a:latin typeface="Calibri" pitchFamily="34" charset="0"/>
              </a:rPr>
              <a:t>8 920 252 34 79</a:t>
            </a:r>
            <a:r>
              <a:rPr lang="ru-RU">
                <a:latin typeface="Calibri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ru-RU">
                <a:latin typeface="Calibri" pitchFamily="34" charset="0"/>
              </a:rPr>
              <a:t>Верберг Кристина. Семейные события</a:t>
            </a:r>
          </a:p>
          <a:p>
            <a:pPr>
              <a:buFontTx/>
              <a:buChar char="-"/>
            </a:pPr>
            <a:r>
              <a:rPr lang="ru-RU">
                <a:latin typeface="Calibri" pitchFamily="34" charset="0"/>
              </a:rPr>
              <a:t>8 920 010 20 02</a:t>
            </a:r>
          </a:p>
          <a:p>
            <a:pPr>
              <a:buFontTx/>
              <a:buChar char="-"/>
            </a:pPr>
            <a:r>
              <a:rPr lang="en-US">
                <a:latin typeface="Calibri" pitchFamily="34" charset="0"/>
              </a:rPr>
              <a:t>Kristina_verberg@mail.ru</a:t>
            </a:r>
            <a:endParaRPr lang="ru-RU">
              <a:latin typeface="Calibri" pitchFamily="34" charset="0"/>
            </a:endParaRPr>
          </a:p>
        </p:txBody>
      </p:sp>
      <p:pic>
        <p:nvPicPr>
          <p:cNvPr id="3174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EE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980</TotalTime>
  <Words>1176</Words>
  <Application>Microsoft Office PowerPoint</Application>
  <PresentationFormat>Экран (4:3)</PresentationFormat>
  <Paragraphs>96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Andalus</vt:lpstr>
      <vt:lpstr>Тема Office</vt:lpstr>
      <vt:lpstr>Слайд 1</vt:lpstr>
      <vt:lpstr>Слайд 2</vt:lpstr>
      <vt:lpstr>Партнеры и подрядчики:</vt:lpstr>
      <vt:lpstr>Слайд 4</vt:lpstr>
      <vt:lpstr>Слайд 5</vt:lpstr>
      <vt:lpstr> </vt:lpstr>
      <vt:lpstr>                 - Сложностью при создании данного события стали регулярные и внезапные съемки невесты в Европе и Азии, последние за две недели до торжества, в связи с этим отсутствие времени на совместные подготовительные моменты. - Участие невесты в конкурсе «Мисс Нижний Новгород 2015» в момент «финишной прямой» подготовки к свадьбе, а точнее последние два месяца перед торжеством. - Отсутствие в городе и области достойного банкетного зала, способного удовлетворить уровень сервиса и вместить заявленное кол-во гостей (на этапе подготовки свыше 100 персон) - Организаторами было предложено удаленно вести переговоры с заказчиками и быть для них на связи круглосуточно, согласно тому часовому поясу, в котором находилась невеста. Многие решение принимались по средствам онлайн-конференций и общению в чате с ключевыми партнерами проекта. - Организаторами предложено проведение события в новой «строящейся» площадке города. Взятие на себя 100% ответственности за сроки сдачи, достойных сервис и высокую кухню. А так же 100% ответственность декораторов за стильную визуализацию события, согласно европейским тенденциям.                </vt:lpstr>
      <vt:lpstr>Вдохновение и идея свадебного  события «Amour pour Dior» </vt:lpstr>
      <vt:lpstr>«Miss Dior» Утро невесты</vt:lpstr>
      <vt:lpstr>Свадьба «Amour pour Dior»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121</cp:revision>
  <dcterms:modified xsi:type="dcterms:W3CDTF">2016-03-05T09:23:40Z</dcterms:modified>
</cp:coreProperties>
</file>