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79" r:id="rId2"/>
    <p:sldId id="280" r:id="rId3"/>
    <p:sldId id="290" r:id="rId4"/>
    <p:sldId id="281" r:id="rId5"/>
    <p:sldId id="282" r:id="rId6"/>
    <p:sldId id="294" r:id="rId7"/>
    <p:sldId id="295" r:id="rId8"/>
    <p:sldId id="291" r:id="rId9"/>
    <p:sldId id="292" r:id="rId10"/>
    <p:sldId id="293" r:id="rId11"/>
    <p:sldId id="296" r:id="rId12"/>
    <p:sldId id="283" r:id="rId13"/>
    <p:sldId id="297" r:id="rId14"/>
    <p:sldId id="298" r:id="rId15"/>
    <p:sldId id="299" r:id="rId16"/>
    <p:sldId id="300" r:id="rId17"/>
    <p:sldId id="301" r:id="rId18"/>
    <p:sldId id="284" r:id="rId19"/>
    <p:sldId id="287" r:id="rId20"/>
    <p:sldId id="288" r:id="rId21"/>
    <p:sldId id="302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57" autoAdjust="0"/>
    <p:restoredTop sz="78378" autoAdjust="0"/>
  </p:normalViewPr>
  <p:slideViewPr>
    <p:cSldViewPr>
      <p:cViewPr varScale="1">
        <p:scale>
          <a:sx n="64" d="100"/>
          <a:sy n="64" d="100"/>
        </p:scale>
        <p:origin x="-7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5813B10-1C91-490B-91CD-B98D02B002A7}" type="datetimeFigureOut">
              <a:rPr lang="ru-RU" smtClean="0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FF7B5A-BC9F-4479-8572-262AA0A51D5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4E5223-0CB3-437F-B59C-36863B5D54F5}" type="datetimeFigureOut">
              <a:rPr lang="ru-RU" smtClean="0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214596-5999-446F-AAA5-CC7CB721AF2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38A45E-ED6A-4D25-BF9F-4898C561233C}" type="datetimeFigureOut">
              <a:rPr lang="ru-RU" smtClean="0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E8A001-BDFC-4ECE-BD56-589787B8231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19E09E-34A7-4E85-985E-5B9D9A74456C}" type="datetimeFigureOut">
              <a:rPr lang="ru-RU" smtClean="0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2D3752-F8FE-4024-8AF3-972179C1963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045EB6-10EA-4A0E-8195-CD47AB01E1DA}" type="datetimeFigureOut">
              <a:rPr lang="ru-RU" smtClean="0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6B785F-0E1F-4C49-B11C-0B489376192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0597B9F-0ECF-4108-90DE-3D0AD939FFAD}" type="datetimeFigureOut">
              <a:rPr lang="ru-RU" smtClean="0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C65F50-614E-4B53-B6D6-14469604B72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E1F992-5A3B-4640-AE28-F3E1A5147C07}" type="datetimeFigureOut">
              <a:rPr lang="ru-RU" smtClean="0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535318-F82D-4164-828C-15DDA38A16E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D9FF6AE-B966-4064-9CBD-19B2372B18A5}" type="datetimeFigureOut">
              <a:rPr lang="ru-RU" smtClean="0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6311FF-A477-4DB0-9AB2-1FCCADCDD78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AAA18A-0F08-4189-BCE2-7CBA1BEBE78D}" type="datetimeFigureOut">
              <a:rPr lang="ru-RU" smtClean="0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24C3D0-7306-4C12-ACF2-EB5FA8C36D1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D903716-7AB9-4151-ADB7-CF9167DD2C29}" type="datetimeFigureOut">
              <a:rPr lang="ru-RU" smtClean="0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3F32F8-C476-4981-862E-631176427E3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B03B4DD-4968-4B96-9D3E-B0ABB2AAEA28}" type="datetimeFigureOut">
              <a:rPr lang="ru-RU" smtClean="0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B16FD2-969F-4DEC-8E25-71202629B80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3F05C77-2B5D-4A88-A2CC-228D0956311D}" type="datetimeFigureOut">
              <a:rPr lang="ru-RU" smtClean="0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CF4C70B-F0F7-45A6-B45D-674118526AA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vk.com/feed?section=search&amp;q=#%D1%81%D0%B2%D0%B0%D0%B4%D1%8C%D0%B1%D0%B0%D0%BD%D0%B0%D0%B1%D0%B5%D1%80%D0%B5%D0%B3%D1%83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yadi.sk/i/n9wex-TInX8AM" TargetMode="External"/><Relationship Id="rId7" Type="http://schemas.openxmlformats.org/officeDocument/2006/relationships/hyperlink" Target="https://yadi.sk/d/C5t959ClnXGXj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vimeo.com/139161978" TargetMode="External"/><Relationship Id="rId5" Type="http://schemas.openxmlformats.org/officeDocument/2006/relationships/hyperlink" Target="https://yadi.sk/d/by8vlVjTnXELz" TargetMode="External"/><Relationship Id="rId4" Type="http://schemas.openxmlformats.org/officeDocument/2006/relationships/hyperlink" Target="https://yadi.sk/i/Mp1TuXXYnX8bP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6"/>
          <p:cNvSpPr>
            <a:spLocks noChangeArrowheads="1"/>
          </p:cNvSpPr>
          <p:nvPr/>
        </p:nvSpPr>
        <p:spPr bwMode="auto">
          <a:xfrm>
            <a:off x="2843808" y="548680"/>
            <a:ext cx="554461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ru-RU" i="1" dirty="0" smtClean="0">
                <a:latin typeface="Calibri" pitchFamily="34" charset="0"/>
              </a:rPr>
              <a:t>Свадьба «На Берегу». </a:t>
            </a:r>
          </a:p>
          <a:p>
            <a:pPr algn="r"/>
            <a:r>
              <a:rPr lang="ru-RU" i="1" dirty="0" smtClean="0">
                <a:latin typeface="Calibri" pitchFamily="34" charset="0"/>
              </a:rPr>
              <a:t>Лучшее свадебное мероприятие</a:t>
            </a:r>
          </a:p>
          <a:p>
            <a:pPr algn="r"/>
            <a:r>
              <a:rPr lang="ru-RU" i="1" dirty="0" smtClean="0">
                <a:latin typeface="Calibri" pitchFamily="34" charset="0"/>
              </a:rPr>
              <a:t> с бюджетом до 300 т.руб.</a:t>
            </a:r>
            <a:endParaRPr lang="ru-RU" i="1" dirty="0">
              <a:latin typeface="Calibri" pitchFamily="34" charset="0"/>
            </a:endParaRPr>
          </a:p>
        </p:txBody>
      </p:sp>
      <p:pic>
        <p:nvPicPr>
          <p:cNvPr id="3075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Лого событ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1988820"/>
            <a:ext cx="7704856" cy="4320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6"/>
          <p:cNvSpPr>
            <a:spLocks noChangeArrowheads="1"/>
          </p:cNvSpPr>
          <p:nvPr/>
        </p:nvSpPr>
        <p:spPr bwMode="auto">
          <a:xfrm>
            <a:off x="827585" y="1809984"/>
            <a:ext cx="223224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>
                <a:latin typeface="Calibri" pitchFamily="34" charset="0"/>
              </a:rPr>
              <a:t>Вводные:</a:t>
            </a:r>
          </a:p>
        </p:txBody>
      </p:sp>
      <p:sp>
        <p:nvSpPr>
          <p:cNvPr id="4099" name="Прямоугольник 3"/>
          <p:cNvSpPr>
            <a:spLocks noChangeArrowheads="1"/>
          </p:cNvSpPr>
          <p:nvPr/>
        </p:nvSpPr>
        <p:spPr bwMode="auto">
          <a:xfrm>
            <a:off x="642938" y="2636912"/>
            <a:ext cx="7786687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>
                <a:latin typeface="Calibri" pitchFamily="34" charset="0"/>
              </a:rPr>
              <a:t>- </a:t>
            </a:r>
            <a:r>
              <a:rPr lang="ru-RU" i="1" dirty="0" smtClean="0">
                <a:latin typeface="Calibri" pitchFamily="34" charset="0"/>
              </a:rPr>
              <a:t>Ольга и Иван </a:t>
            </a:r>
            <a:r>
              <a:rPr lang="ru-RU" i="1" dirty="0" err="1" smtClean="0">
                <a:latin typeface="Calibri" pitchFamily="34" charset="0"/>
              </a:rPr>
              <a:t>Слеповы</a:t>
            </a:r>
            <a:endParaRPr lang="ru-RU" i="1" dirty="0">
              <a:latin typeface="Calibri" pitchFamily="34" charset="0"/>
            </a:endParaRPr>
          </a:p>
          <a:p>
            <a:r>
              <a:rPr lang="ru-RU" i="1" dirty="0">
                <a:latin typeface="Calibri" pitchFamily="34" charset="0"/>
              </a:rPr>
              <a:t>- </a:t>
            </a:r>
            <a:r>
              <a:rPr lang="ru-RU" i="1" dirty="0" smtClean="0">
                <a:latin typeface="Calibri" pitchFamily="34" charset="0"/>
              </a:rPr>
              <a:t>Свадебное событие</a:t>
            </a:r>
            <a:endParaRPr lang="ru-RU" i="1" dirty="0">
              <a:latin typeface="Calibri" pitchFamily="34" charset="0"/>
            </a:endParaRPr>
          </a:p>
          <a:p>
            <a:r>
              <a:rPr lang="ru-RU" i="1" dirty="0">
                <a:latin typeface="Calibri" pitchFamily="34" charset="0"/>
              </a:rPr>
              <a:t>- </a:t>
            </a:r>
            <a:r>
              <a:rPr lang="ru-RU" i="1" dirty="0" smtClean="0">
                <a:latin typeface="Calibri" pitchFamily="34" charset="0"/>
              </a:rPr>
              <a:t>20 гостей</a:t>
            </a:r>
            <a:endParaRPr lang="ru-RU" i="1" dirty="0">
              <a:latin typeface="Calibri" pitchFamily="34" charset="0"/>
            </a:endParaRPr>
          </a:p>
          <a:p>
            <a:r>
              <a:rPr lang="ru-RU" i="1" dirty="0">
                <a:latin typeface="Calibri" pitchFamily="34" charset="0"/>
              </a:rPr>
              <a:t>- </a:t>
            </a:r>
            <a:r>
              <a:rPr lang="ru-RU" i="1" dirty="0" smtClean="0">
                <a:latin typeface="Calibri" pitchFamily="34" charset="0"/>
              </a:rPr>
              <a:t>Коттедж «Морской» ,Горьковское водохранилище, Нижегородская область.</a:t>
            </a:r>
            <a:endParaRPr lang="ru-RU" i="1" dirty="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ru-RU" i="1" dirty="0" smtClean="0">
                <a:latin typeface="Calibri" pitchFamily="34" charset="0"/>
              </a:rPr>
              <a:t> 19 сентября 2015 года</a:t>
            </a:r>
          </a:p>
          <a:p>
            <a:endParaRPr lang="ru-RU" dirty="0">
              <a:latin typeface="Calibri" pitchFamily="34" charset="0"/>
            </a:endParaRPr>
          </a:p>
        </p:txBody>
      </p:sp>
      <p:pic>
        <p:nvPicPr>
          <p:cNvPr id="410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620688"/>
            <a:ext cx="7067128" cy="432048"/>
          </a:xfrm>
        </p:spPr>
        <p:txBody>
          <a:bodyPr/>
          <a:lstStyle/>
          <a:p>
            <a:pPr algn="l"/>
            <a:r>
              <a:rPr lang="ru-RU" sz="1800" b="1" dirty="0" smtClean="0"/>
              <a:t>Партнеры и подрядчики:</a:t>
            </a:r>
            <a:endParaRPr lang="ru-RU" sz="1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12776"/>
            <a:ext cx="4038600" cy="4713387"/>
          </a:xfrm>
        </p:spPr>
        <p:txBody>
          <a:bodyPr>
            <a:normAutofit fontScale="92500" lnSpcReduction="20000"/>
          </a:bodyPr>
          <a:lstStyle/>
          <a:p>
            <a:r>
              <a:rPr lang="ru-RU" sz="1900" b="1" i="1" dirty="0" smtClean="0"/>
              <a:t>Участники </a:t>
            </a:r>
            <a:r>
              <a:rPr lang="en-US" sz="1900" b="1" i="1" dirty="0" smtClean="0"/>
              <a:t>«The Bride's Morning. Summer.</a:t>
            </a:r>
            <a:r>
              <a:rPr lang="ru-RU" sz="1900" b="1" i="1" dirty="0" smtClean="0"/>
              <a:t>Утро невесты»</a:t>
            </a:r>
            <a:r>
              <a:rPr lang="en-US" sz="1900" i="1" dirty="0" smtClean="0"/>
              <a:t/>
            </a:r>
            <a:br>
              <a:rPr lang="en-US" sz="1900" i="1" dirty="0" smtClean="0"/>
            </a:br>
            <a:r>
              <a:rPr lang="ru-RU" sz="1900" i="1" dirty="0" smtClean="0"/>
              <a:t>Организация и концепция</a:t>
            </a:r>
            <a:r>
              <a:rPr lang="en-US" sz="1900" i="1" dirty="0" smtClean="0"/>
              <a:t>:</a:t>
            </a:r>
            <a:r>
              <a:rPr lang="ru-RU" sz="1900" i="1" dirty="0" smtClean="0"/>
              <a:t> «Свадебное агентство Серебрякова Алексея»</a:t>
            </a:r>
            <a:r>
              <a:rPr lang="en-US" sz="1900" i="1" dirty="0" smtClean="0"/>
              <a:t> </a:t>
            </a:r>
            <a:r>
              <a:rPr lang="ru-RU" sz="1900" i="1" dirty="0" smtClean="0"/>
              <a:t>и </a:t>
            </a:r>
            <a:r>
              <a:rPr lang="ru-RU" sz="1900" i="1" dirty="0" err="1" smtClean="0"/>
              <a:t>Верберг</a:t>
            </a:r>
            <a:r>
              <a:rPr lang="ru-RU" sz="1900" i="1" dirty="0" smtClean="0"/>
              <a:t> Кристина</a:t>
            </a:r>
            <a:r>
              <a:rPr lang="en-US" sz="1900" i="1" dirty="0" smtClean="0"/>
              <a:t/>
            </a:r>
            <a:br>
              <a:rPr lang="en-US" sz="1900" i="1" dirty="0" smtClean="0"/>
            </a:br>
            <a:r>
              <a:rPr lang="ru-RU" sz="1900" i="1" dirty="0" smtClean="0"/>
              <a:t>Фотографы</a:t>
            </a:r>
            <a:r>
              <a:rPr lang="en-US" sz="1900" i="1" dirty="0" smtClean="0"/>
              <a:t>: </a:t>
            </a:r>
            <a:r>
              <a:rPr lang="ru-RU" sz="1900" i="1" dirty="0" smtClean="0"/>
              <a:t>Сергей </a:t>
            </a:r>
            <a:r>
              <a:rPr lang="ru-RU" sz="1900" i="1" dirty="0" err="1" smtClean="0"/>
              <a:t>Уланов,Кирилл</a:t>
            </a:r>
            <a:r>
              <a:rPr lang="ru-RU" sz="1900" i="1" dirty="0" smtClean="0"/>
              <a:t> Калякин</a:t>
            </a:r>
            <a:r>
              <a:rPr lang="en-US" sz="1900" i="1" dirty="0" smtClean="0"/>
              <a:t/>
            </a:r>
            <a:br>
              <a:rPr lang="en-US" sz="1900" i="1" dirty="0" smtClean="0"/>
            </a:br>
            <a:r>
              <a:rPr lang="ru-RU" sz="1900" i="1" dirty="0" smtClean="0"/>
              <a:t>Видеограф</a:t>
            </a:r>
            <a:r>
              <a:rPr lang="en-US" sz="1900" i="1" dirty="0" smtClean="0"/>
              <a:t>:</a:t>
            </a:r>
            <a:r>
              <a:rPr lang="ru-RU" sz="1900" i="1" dirty="0" smtClean="0"/>
              <a:t> Артем Корчагин</a:t>
            </a:r>
            <a:r>
              <a:rPr lang="en-US" sz="1900" i="1" dirty="0" smtClean="0"/>
              <a:t/>
            </a:r>
            <a:br>
              <a:rPr lang="en-US" sz="1900" i="1" dirty="0" smtClean="0"/>
            </a:br>
            <a:r>
              <a:rPr lang="ru-RU" sz="1900" i="1" dirty="0" smtClean="0"/>
              <a:t>Флористика и стиль</a:t>
            </a:r>
            <a:r>
              <a:rPr lang="en-US" sz="1900" i="1" dirty="0" smtClean="0"/>
              <a:t>: «</a:t>
            </a:r>
            <a:r>
              <a:rPr lang="en-US" sz="1900" i="1" dirty="0" err="1" smtClean="0"/>
              <a:t>MakFlowers</a:t>
            </a:r>
            <a:r>
              <a:rPr lang="en-US" sz="1900" i="1" dirty="0" smtClean="0"/>
              <a:t>» </a:t>
            </a:r>
            <a:r>
              <a:rPr lang="ru-RU" sz="1900" i="1" dirty="0" smtClean="0"/>
              <a:t>мастерская цветов</a:t>
            </a:r>
            <a:r>
              <a:rPr lang="en-US" sz="1900" i="1" dirty="0" smtClean="0"/>
              <a:t/>
            </a:r>
            <a:br>
              <a:rPr lang="en-US" sz="1900" i="1" dirty="0" smtClean="0"/>
            </a:br>
            <a:r>
              <a:rPr lang="ru-RU" sz="1900" i="1" dirty="0" smtClean="0"/>
              <a:t>Стилист</a:t>
            </a:r>
            <a:r>
              <a:rPr lang="en-US" sz="1900" i="1" dirty="0" smtClean="0"/>
              <a:t>:</a:t>
            </a:r>
            <a:r>
              <a:rPr lang="ru-RU" sz="1900" i="1" dirty="0" smtClean="0"/>
              <a:t> Новикова Марина</a:t>
            </a:r>
            <a:r>
              <a:rPr lang="en-US" sz="1900" i="1" dirty="0" smtClean="0"/>
              <a:t/>
            </a:r>
            <a:br>
              <a:rPr lang="en-US" sz="1900" i="1" dirty="0" smtClean="0"/>
            </a:br>
            <a:r>
              <a:rPr lang="ru-RU" sz="1900" i="1" dirty="0" smtClean="0"/>
              <a:t>Дизайн полиграфии</a:t>
            </a:r>
            <a:r>
              <a:rPr lang="en-US" sz="1900" i="1" dirty="0" smtClean="0"/>
              <a:t>: PALOMA. </a:t>
            </a:r>
            <a:r>
              <a:rPr lang="ru-RU" sz="1900" i="1" dirty="0" smtClean="0"/>
              <a:t>Свадебная графика</a:t>
            </a:r>
            <a:r>
              <a:rPr lang="en-US" sz="1900" i="1" dirty="0" smtClean="0"/>
              <a:t>.</a:t>
            </a:r>
            <a:br>
              <a:rPr lang="en-US" sz="1900" i="1" dirty="0" smtClean="0"/>
            </a:br>
            <a:r>
              <a:rPr lang="ru-RU" sz="1900" i="1" dirty="0" smtClean="0"/>
              <a:t>Накидка невесты</a:t>
            </a:r>
            <a:r>
              <a:rPr lang="en-US" sz="1900" i="1" dirty="0" smtClean="0"/>
              <a:t>: BELFASO fashion™ </a:t>
            </a:r>
            <a:br>
              <a:rPr lang="en-US" sz="1900" i="1" dirty="0" smtClean="0"/>
            </a:br>
            <a:r>
              <a:rPr lang="ru-RU" sz="1900" i="1" dirty="0" smtClean="0"/>
              <a:t>Локация: </a:t>
            </a:r>
            <a:r>
              <a:rPr lang="ru-RU" sz="1900" i="1" dirty="0" err="1" smtClean="0"/>
              <a:t>Ичалковские</a:t>
            </a:r>
            <a:r>
              <a:rPr lang="ru-RU" sz="1900" i="1" dirty="0" smtClean="0"/>
              <a:t> пещеры</a:t>
            </a:r>
          </a:p>
          <a:p>
            <a:endParaRPr lang="ru-RU" sz="19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340768"/>
            <a:ext cx="4038600" cy="4785395"/>
          </a:xfrm>
        </p:spPr>
        <p:txBody>
          <a:bodyPr>
            <a:normAutofit fontScale="92500" lnSpcReduction="20000"/>
          </a:bodyPr>
          <a:lstStyle/>
          <a:p>
            <a:r>
              <a:rPr lang="ru-RU" sz="1800" b="1" i="1" dirty="0" smtClean="0"/>
              <a:t>Участники « Свадьба На берегу»</a:t>
            </a:r>
            <a:endParaRPr lang="ru-RU" sz="1800" i="1" dirty="0" smtClean="0"/>
          </a:p>
          <a:p>
            <a:pPr>
              <a:buNone/>
            </a:pPr>
            <a:r>
              <a:rPr lang="ru-RU" sz="1800" i="1" dirty="0" smtClean="0"/>
              <a:t>Организация, идея и</a:t>
            </a:r>
          </a:p>
          <a:p>
            <a:pPr>
              <a:buNone/>
            </a:pPr>
            <a:r>
              <a:rPr lang="ru-RU" sz="1800" i="1" dirty="0" smtClean="0"/>
              <a:t>концепция:  «Свадебное агентство</a:t>
            </a:r>
          </a:p>
          <a:p>
            <a:pPr>
              <a:buNone/>
            </a:pPr>
            <a:r>
              <a:rPr lang="ru-RU" sz="1800" i="1" dirty="0" smtClean="0"/>
              <a:t>Серебрякова Алексея»</a:t>
            </a:r>
            <a:r>
              <a:rPr lang="en-US" sz="1800" i="1" dirty="0" smtClean="0"/>
              <a:t> </a:t>
            </a:r>
            <a:r>
              <a:rPr lang="ru-RU" sz="1800" i="1" dirty="0" smtClean="0"/>
              <a:t>и </a:t>
            </a:r>
            <a:r>
              <a:rPr lang="ru-RU" sz="1800" i="1" dirty="0" err="1" smtClean="0"/>
              <a:t>Верберг</a:t>
            </a:r>
            <a:endParaRPr lang="ru-RU" sz="1800" i="1" dirty="0" smtClean="0"/>
          </a:p>
          <a:p>
            <a:pPr>
              <a:buNone/>
            </a:pPr>
            <a:r>
              <a:rPr lang="ru-RU" sz="1800" i="1" dirty="0" smtClean="0"/>
              <a:t>Кристина </a:t>
            </a:r>
          </a:p>
          <a:p>
            <a:pPr>
              <a:buNone/>
            </a:pPr>
            <a:r>
              <a:rPr lang="ru-RU" sz="1800" i="1" dirty="0" smtClean="0"/>
              <a:t>Флористика и декор: «</a:t>
            </a:r>
            <a:r>
              <a:rPr lang="ru-RU" sz="1800" i="1" dirty="0" err="1" smtClean="0"/>
              <a:t>MakFlowers</a:t>
            </a:r>
            <a:r>
              <a:rPr lang="ru-RU" sz="1800" i="1" dirty="0" smtClean="0"/>
              <a:t>»</a:t>
            </a:r>
          </a:p>
          <a:p>
            <a:pPr>
              <a:buNone/>
            </a:pPr>
            <a:r>
              <a:rPr lang="ru-RU" sz="1800" i="1" dirty="0" smtClean="0"/>
              <a:t>мастерская цветов</a:t>
            </a:r>
          </a:p>
          <a:p>
            <a:pPr>
              <a:buNone/>
            </a:pPr>
            <a:r>
              <a:rPr lang="ru-RU" sz="1800" i="1" dirty="0" smtClean="0"/>
              <a:t>Фото: Ангелина Новикова и Ольга</a:t>
            </a:r>
          </a:p>
          <a:p>
            <a:pPr>
              <a:buNone/>
            </a:pPr>
            <a:r>
              <a:rPr lang="ru-RU" sz="1800" i="1" dirty="0" smtClean="0"/>
              <a:t>Лосева</a:t>
            </a:r>
          </a:p>
          <a:p>
            <a:pPr>
              <a:buNone/>
            </a:pPr>
            <a:r>
              <a:rPr lang="ru-RU" sz="1800" i="1" dirty="0" smtClean="0"/>
              <a:t>Видео: Мария </a:t>
            </a:r>
            <a:r>
              <a:rPr lang="ru-RU" sz="1800" i="1" dirty="0" err="1" smtClean="0"/>
              <a:t>Бушаева</a:t>
            </a:r>
            <a:endParaRPr lang="ru-RU" sz="1800" i="1" dirty="0" smtClean="0"/>
          </a:p>
          <a:p>
            <a:pPr>
              <a:buNone/>
            </a:pPr>
            <a:r>
              <a:rPr lang="ru-RU" sz="1800" i="1" dirty="0" smtClean="0"/>
              <a:t>Стилист: Елена Ерина</a:t>
            </a:r>
          </a:p>
          <a:p>
            <a:pPr>
              <a:buNone/>
            </a:pPr>
            <a:r>
              <a:rPr lang="ru-RU" sz="1800" i="1" dirty="0" smtClean="0"/>
              <a:t>Платье: </a:t>
            </a:r>
            <a:r>
              <a:rPr lang="en-US" sz="1800" i="1" dirty="0" smtClean="0"/>
              <a:t>Sonia wedding fashion</a:t>
            </a:r>
            <a:endParaRPr lang="ru-RU" sz="1800" i="1" dirty="0" smtClean="0"/>
          </a:p>
          <a:p>
            <a:pPr>
              <a:buNone/>
            </a:pPr>
            <a:r>
              <a:rPr lang="ru-RU" sz="1800" i="1" dirty="0" smtClean="0"/>
              <a:t>Дизайн полиграфии: </a:t>
            </a:r>
            <a:r>
              <a:rPr lang="en-US" sz="1800" i="1" dirty="0" smtClean="0"/>
              <a:t> PALOMA</a:t>
            </a:r>
            <a:endParaRPr lang="ru-RU" sz="1800" i="1" dirty="0" smtClean="0"/>
          </a:p>
          <a:p>
            <a:pPr>
              <a:buNone/>
            </a:pPr>
            <a:r>
              <a:rPr lang="ru-RU" sz="1800" i="1" dirty="0" smtClean="0"/>
              <a:t>Свадебная графика</a:t>
            </a:r>
            <a:r>
              <a:rPr lang="en-US" sz="1800" i="1" dirty="0" smtClean="0"/>
              <a:t>.</a:t>
            </a:r>
            <a:endParaRPr lang="ru-RU" sz="1800" i="1" dirty="0" smtClean="0"/>
          </a:p>
          <a:p>
            <a:pPr>
              <a:buNone/>
            </a:pPr>
            <a:r>
              <a:rPr lang="ru-RU" sz="1800" i="1" dirty="0" smtClean="0"/>
              <a:t>Кондитер: </a:t>
            </a:r>
            <a:r>
              <a:rPr lang="ru-RU" sz="1800" i="1" dirty="0" err="1" smtClean="0"/>
              <a:t>Казимирова</a:t>
            </a:r>
            <a:r>
              <a:rPr lang="ru-RU" sz="1800" i="1" dirty="0" smtClean="0"/>
              <a:t> Анна</a:t>
            </a:r>
          </a:p>
          <a:p>
            <a:pPr>
              <a:buNone/>
            </a:pPr>
            <a:r>
              <a:rPr lang="ru-RU" sz="1800" i="1" dirty="0" err="1" smtClean="0"/>
              <a:t>Кейтеринг</a:t>
            </a:r>
            <a:r>
              <a:rPr lang="ru-RU" sz="1800" i="1" dirty="0" smtClean="0"/>
              <a:t>: «</a:t>
            </a:r>
            <a:r>
              <a:rPr lang="en-US" sz="1800" i="1" dirty="0" err="1" smtClean="0"/>
              <a:t>Vanil</a:t>
            </a:r>
            <a:r>
              <a:rPr lang="ru-RU" sz="1800" i="1" dirty="0" smtClean="0"/>
              <a:t>»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 smtClean="0"/>
          </a:p>
          <a:p>
            <a:endParaRPr lang="ru-RU" dirty="0"/>
          </a:p>
        </p:txBody>
      </p:sp>
      <p:pic>
        <p:nvPicPr>
          <p:cNvPr id="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6"/>
          <p:cNvSpPr>
            <a:spLocks noChangeArrowheads="1"/>
          </p:cNvSpPr>
          <p:nvPr/>
        </p:nvSpPr>
        <p:spPr bwMode="auto">
          <a:xfrm>
            <a:off x="539553" y="1268413"/>
            <a:ext cx="187220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Calibri" pitchFamily="34" charset="0"/>
              </a:rPr>
              <a:t>Задача:</a:t>
            </a:r>
            <a:endParaRPr lang="ru-RU" b="1" dirty="0">
              <a:latin typeface="Calibri" pitchFamily="34" charset="0"/>
            </a:endParaRPr>
          </a:p>
        </p:txBody>
      </p:sp>
      <p:sp>
        <p:nvSpPr>
          <p:cNvPr id="8" name="Прямоугольник 3"/>
          <p:cNvSpPr>
            <a:spLocks noChangeArrowheads="1"/>
          </p:cNvSpPr>
          <p:nvPr/>
        </p:nvSpPr>
        <p:spPr bwMode="auto">
          <a:xfrm>
            <a:off x="214313" y="1772817"/>
            <a:ext cx="878681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Tx/>
              <a:buChar char="-"/>
              <a:defRPr/>
            </a:pPr>
            <a:r>
              <a:rPr lang="en-US" i="1" dirty="0" smtClean="0">
                <a:latin typeface="+mn-lt"/>
              </a:rPr>
              <a:t> C</a:t>
            </a:r>
            <a:r>
              <a:rPr lang="ru-RU" i="1" dirty="0" err="1" smtClean="0">
                <a:latin typeface="+mn-lt"/>
              </a:rPr>
              <a:t>вадьба</a:t>
            </a:r>
            <a:r>
              <a:rPr lang="ru-RU" i="1" dirty="0" smtClean="0">
                <a:latin typeface="+mn-lt"/>
              </a:rPr>
              <a:t> </a:t>
            </a:r>
            <a:r>
              <a:rPr lang="ru-RU" i="1" dirty="0">
                <a:latin typeface="+mn-lt"/>
              </a:rPr>
              <a:t>на природе, в кругу близких людей, которые разделят счастье момента и получат невероятное наслаждение от </a:t>
            </a:r>
            <a:r>
              <a:rPr lang="ru-RU" i="1" dirty="0" smtClean="0">
                <a:latin typeface="+mn-lt"/>
              </a:rPr>
              <a:t>уикенда </a:t>
            </a:r>
            <a:r>
              <a:rPr lang="ru-RU" i="1" dirty="0">
                <a:latin typeface="+mn-lt"/>
              </a:rPr>
              <a:t>вне города</a:t>
            </a:r>
            <a:r>
              <a:rPr lang="ru-RU" i="1" dirty="0" smtClean="0">
                <a:latin typeface="+mn-lt"/>
              </a:rPr>
              <a:t>.</a:t>
            </a:r>
            <a:r>
              <a:rPr lang="en-US" i="1" dirty="0" smtClean="0">
                <a:latin typeface="+mn-lt"/>
              </a:rPr>
              <a:t> </a:t>
            </a:r>
          </a:p>
          <a:p>
            <a:pPr>
              <a:buFontTx/>
              <a:buChar char="-"/>
              <a:defRPr/>
            </a:pPr>
            <a:r>
              <a:rPr lang="en-US" i="1" dirty="0">
                <a:latin typeface="+mn-lt"/>
              </a:rPr>
              <a:t> </a:t>
            </a:r>
            <a:r>
              <a:rPr lang="ru-RU" i="1" dirty="0" smtClean="0">
                <a:latin typeface="+mn-lt"/>
              </a:rPr>
              <a:t>Строгое соблюдение рамок бюджета до 300 </a:t>
            </a:r>
            <a:r>
              <a:rPr lang="ru-RU" i="1" dirty="0" err="1" smtClean="0">
                <a:latin typeface="+mn-lt"/>
              </a:rPr>
              <a:t>т.руб</a:t>
            </a:r>
            <a:r>
              <a:rPr lang="ru-RU" i="1" dirty="0" smtClean="0">
                <a:latin typeface="+mn-lt"/>
              </a:rPr>
              <a:t> </a:t>
            </a:r>
            <a:endParaRPr lang="en-US" i="1" dirty="0" smtClean="0">
              <a:latin typeface="+mn-lt"/>
            </a:endParaRPr>
          </a:p>
          <a:p>
            <a:pPr>
              <a:buFontTx/>
              <a:buChar char="-"/>
              <a:defRPr/>
            </a:pPr>
            <a:endParaRPr lang="en-US" i="1" dirty="0">
              <a:latin typeface="+mn-lt"/>
            </a:endParaRPr>
          </a:p>
          <a:p>
            <a:pPr>
              <a:defRPr/>
            </a:pPr>
            <a:r>
              <a:rPr lang="en-US" i="1" dirty="0" smtClean="0">
                <a:latin typeface="+mn-lt"/>
              </a:rPr>
              <a:t>    </a:t>
            </a:r>
            <a:r>
              <a:rPr lang="ru-RU" b="1" dirty="0" smtClean="0">
                <a:latin typeface="+mj-lt"/>
              </a:rPr>
              <a:t>Достижения проекта:</a:t>
            </a:r>
          </a:p>
          <a:p>
            <a:pPr>
              <a:defRPr/>
            </a:pPr>
            <a:r>
              <a:rPr lang="ru-RU" i="1" dirty="0" smtClean="0">
                <a:latin typeface="+mj-lt"/>
              </a:rPr>
              <a:t>- </a:t>
            </a:r>
            <a:r>
              <a:rPr lang="ru-RU" i="1" dirty="0">
                <a:latin typeface="+mn-lt"/>
                <a:hlinkClick r:id="rId2"/>
              </a:rPr>
              <a:t>#</a:t>
            </a:r>
            <a:r>
              <a:rPr lang="ru-RU" i="1" dirty="0" err="1">
                <a:latin typeface="+mn-lt"/>
                <a:hlinkClick r:id="rId2"/>
              </a:rPr>
              <a:t>свадьбанаберегу</a:t>
            </a:r>
            <a:r>
              <a:rPr lang="ru-RU" i="1" dirty="0">
                <a:latin typeface="+mn-lt"/>
              </a:rPr>
              <a:t> Победитель </a:t>
            </a:r>
            <a:r>
              <a:rPr lang="ru-RU" i="1" dirty="0" smtClean="0">
                <a:latin typeface="+mn-lt"/>
              </a:rPr>
              <a:t>Нижегородской Свадебной Премии 2015 в </a:t>
            </a:r>
            <a:r>
              <a:rPr lang="ru-RU" i="1" dirty="0">
                <a:latin typeface="+mn-lt"/>
              </a:rPr>
              <a:t>номинации "Классическая свадьба до </a:t>
            </a:r>
            <a:r>
              <a:rPr lang="ru-RU" i="1" dirty="0" smtClean="0">
                <a:latin typeface="+mn-lt"/>
              </a:rPr>
              <a:t>500 руб. "</a:t>
            </a:r>
            <a:endParaRPr lang="en-US" i="1" dirty="0" smtClean="0">
              <a:latin typeface="+mn-lt"/>
            </a:endParaRPr>
          </a:p>
          <a:p>
            <a:pPr>
              <a:defRPr/>
            </a:pPr>
            <a:endParaRPr lang="ru-RU" i="1" dirty="0">
              <a:latin typeface="+mn-lt"/>
            </a:endParaRPr>
          </a:p>
        </p:txBody>
      </p:sp>
      <p:pic>
        <p:nvPicPr>
          <p:cNvPr id="512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2051720" y="108943"/>
            <a:ext cx="709228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Каждое событие индивидуально, наполнено духом пары и вкусом истории их отношений.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Каждое событие персонально и уникально, ведь нет похожих семей.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Каждое событие идеально, для тех кто является главным источником вдохновения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…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влюбленных, ради которых мы и рисуем наши события.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7" name="Рисунок 6" descr="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916832"/>
            <a:ext cx="8712968" cy="47525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subTitle" idx="1"/>
          </p:nvPr>
        </p:nvSpPr>
        <p:spPr>
          <a:xfrm>
            <a:off x="1691680" y="476672"/>
            <a:ext cx="6080720" cy="5832648"/>
          </a:xfrm>
        </p:spPr>
        <p:txBody>
          <a:bodyPr>
            <a:normAutofit/>
          </a:bodyPr>
          <a:lstStyle/>
          <a:p>
            <a:pPr algn="l"/>
            <a:r>
              <a:rPr lang="ru-RU" sz="1800" i="1" dirty="0" smtClean="0">
                <a:solidFill>
                  <a:schemeClr val="tx1"/>
                </a:solidFill>
              </a:rPr>
              <a:t> </a:t>
            </a:r>
            <a:r>
              <a:rPr lang="ru-RU" sz="1800" b="1" dirty="0" err="1" smtClean="0">
                <a:solidFill>
                  <a:schemeClr val="tx1"/>
                </a:solidFill>
              </a:rPr>
              <a:t>Тайминг-план</a:t>
            </a:r>
            <a:r>
              <a:rPr lang="ru-RU" sz="1800" b="1" dirty="0" smtClean="0">
                <a:solidFill>
                  <a:schemeClr val="tx1"/>
                </a:solidFill>
              </a:rPr>
              <a:t> мероприятия:</a:t>
            </a:r>
          </a:p>
          <a:p>
            <a:endParaRPr lang="ru-RU" sz="1800" i="1" dirty="0">
              <a:solidFill>
                <a:schemeClr val="tx1"/>
              </a:solidFill>
            </a:endParaRPr>
          </a:p>
          <a:p>
            <a:pPr algn="l"/>
            <a:endParaRPr lang="ru-RU" sz="1800" i="1" dirty="0" smtClean="0">
              <a:solidFill>
                <a:schemeClr val="tx1"/>
              </a:solidFill>
            </a:endParaRPr>
          </a:p>
          <a:p>
            <a:pPr algn="l"/>
            <a:r>
              <a:rPr lang="ru-RU" sz="1800" i="1" dirty="0" smtClean="0">
                <a:solidFill>
                  <a:schemeClr val="tx1"/>
                </a:solidFill>
              </a:rPr>
              <a:t>День 1. Съемка утра невесты </a:t>
            </a:r>
            <a:r>
              <a:rPr lang="en-US" sz="1800" b="1" i="1" dirty="0" smtClean="0">
                <a:solidFill>
                  <a:schemeClr val="tx1"/>
                </a:solidFill>
              </a:rPr>
              <a:t>«The Bride's Morning. Summer.»</a:t>
            </a:r>
            <a:r>
              <a:rPr lang="ru-RU" sz="1800" b="1" i="1" dirty="0" smtClean="0">
                <a:solidFill>
                  <a:schemeClr val="tx1"/>
                </a:solidFill>
              </a:rPr>
              <a:t>  </a:t>
            </a:r>
          </a:p>
          <a:p>
            <a:pPr algn="l">
              <a:buFont typeface="Arial" pitchFamily="34" charset="0"/>
              <a:buChar char="•"/>
            </a:pPr>
            <a:r>
              <a:rPr lang="ru-RU" sz="1800" i="1" dirty="0" err="1" smtClean="0">
                <a:solidFill>
                  <a:schemeClr val="tx1"/>
                </a:solidFill>
              </a:rPr>
              <a:t>Ичалковские</a:t>
            </a:r>
            <a:r>
              <a:rPr lang="ru-RU" sz="1800" i="1" dirty="0" smtClean="0">
                <a:solidFill>
                  <a:schemeClr val="tx1"/>
                </a:solidFill>
              </a:rPr>
              <a:t> пещеры</a:t>
            </a:r>
          </a:p>
          <a:p>
            <a:pPr algn="l">
              <a:buFont typeface="Arial" pitchFamily="34" charset="0"/>
              <a:buChar char="•"/>
            </a:pPr>
            <a:r>
              <a:rPr lang="ru-RU" sz="1800" i="1" dirty="0" smtClean="0">
                <a:solidFill>
                  <a:schemeClr val="tx1"/>
                </a:solidFill>
              </a:rPr>
              <a:t>р. Пьяна</a:t>
            </a:r>
            <a:br>
              <a:rPr lang="ru-RU" sz="1800" i="1" dirty="0" smtClean="0">
                <a:solidFill>
                  <a:schemeClr val="tx1"/>
                </a:solidFill>
              </a:rPr>
            </a:br>
            <a:endParaRPr lang="ru-RU" sz="1800" i="1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ru-RU" sz="1800" i="1" dirty="0" smtClean="0">
                <a:solidFill>
                  <a:schemeClr val="tx1"/>
                </a:solidFill>
              </a:rPr>
              <a:t>День 2. Свадьба </a:t>
            </a:r>
            <a:r>
              <a:rPr lang="ru-RU" sz="1800" b="1" i="1" dirty="0" smtClean="0">
                <a:solidFill>
                  <a:schemeClr val="tx1"/>
                </a:solidFill>
              </a:rPr>
              <a:t>«На Берегу». </a:t>
            </a:r>
            <a:r>
              <a:rPr lang="ru-RU" sz="1800" i="1" dirty="0" smtClean="0">
                <a:solidFill>
                  <a:schemeClr val="tx1"/>
                </a:solidFill>
              </a:rPr>
              <a:t>Горьковское море, коттедж «Морской»</a:t>
            </a:r>
          </a:p>
          <a:p>
            <a:pPr algn="l">
              <a:buFont typeface="Arial" pitchFamily="34" charset="0"/>
              <a:buChar char="•"/>
            </a:pP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smtClean="0">
                <a:solidFill>
                  <a:schemeClr val="tx1"/>
                </a:solidFill>
              </a:rPr>
              <a:t>Сборы жениха и невесты</a:t>
            </a:r>
          </a:p>
          <a:p>
            <a:pPr algn="l">
              <a:buFont typeface="Arial" pitchFamily="34" charset="0"/>
              <a:buChar char="•"/>
            </a:pP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err="1" smtClean="0">
                <a:solidFill>
                  <a:schemeClr val="tx1"/>
                </a:solidFill>
              </a:rPr>
              <a:t>Вэлком</a:t>
            </a:r>
            <a:r>
              <a:rPr lang="ru-RU" sz="1800" i="1" dirty="0" smtClean="0">
                <a:solidFill>
                  <a:schemeClr val="tx1"/>
                </a:solidFill>
              </a:rPr>
              <a:t> для гостей</a:t>
            </a:r>
          </a:p>
          <a:p>
            <a:pPr algn="l">
              <a:buFont typeface="Arial" pitchFamily="34" charset="0"/>
              <a:buChar char="•"/>
            </a:pP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smtClean="0">
                <a:solidFill>
                  <a:schemeClr val="tx1"/>
                </a:solidFill>
              </a:rPr>
              <a:t>Церемония обмена кольцами на берегу</a:t>
            </a:r>
          </a:p>
          <a:p>
            <a:pPr algn="l">
              <a:buFont typeface="Arial" pitchFamily="34" charset="0"/>
              <a:buChar char="•"/>
            </a:pP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smtClean="0">
                <a:solidFill>
                  <a:schemeClr val="tx1"/>
                </a:solidFill>
              </a:rPr>
              <a:t>Семейный ужин в коттедже</a:t>
            </a:r>
          </a:p>
          <a:p>
            <a:pPr algn="l">
              <a:buFont typeface="Arial" pitchFamily="34" charset="0"/>
              <a:buChar char="•"/>
            </a:pP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smtClean="0">
                <a:solidFill>
                  <a:schemeClr val="tx1"/>
                </a:solidFill>
              </a:rPr>
              <a:t>Первый танец молодых</a:t>
            </a:r>
          </a:p>
          <a:p>
            <a:pPr algn="l">
              <a:buFont typeface="Arial" pitchFamily="34" charset="0"/>
              <a:buChar char="•"/>
            </a:pP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smtClean="0">
                <a:solidFill>
                  <a:schemeClr val="tx1"/>
                </a:solidFill>
              </a:rPr>
              <a:t>Церемония зажжения семейного очага</a:t>
            </a:r>
          </a:p>
          <a:p>
            <a:pPr algn="l">
              <a:buFont typeface="Arial" pitchFamily="34" charset="0"/>
              <a:buChar char="•"/>
            </a:pPr>
            <a:r>
              <a:rPr lang="ru-RU" sz="1800" i="1" dirty="0">
                <a:solidFill>
                  <a:schemeClr val="tx1"/>
                </a:solidFill>
              </a:rPr>
              <a:t> </a:t>
            </a:r>
            <a:r>
              <a:rPr lang="ru-RU" sz="1800" i="1" dirty="0" smtClean="0">
                <a:solidFill>
                  <a:schemeClr val="tx1"/>
                </a:solidFill>
              </a:rPr>
              <a:t>Танцы на террасе, встреча рассвета.</a:t>
            </a:r>
          </a:p>
          <a:p>
            <a:pPr algn="l">
              <a:buFont typeface="Arial" pitchFamily="34" charset="0"/>
              <a:buChar char="•"/>
            </a:pPr>
            <a:endParaRPr lang="ru-RU" sz="1800" i="1" dirty="0">
              <a:solidFill>
                <a:schemeClr val="tx1"/>
              </a:solidFill>
            </a:endParaRPr>
          </a:p>
        </p:txBody>
      </p:sp>
      <p:pic>
        <p:nvPicPr>
          <p:cNvPr id="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340768"/>
            <a:ext cx="8435280" cy="5040560"/>
          </a:xfrm>
        </p:spPr>
        <p:txBody>
          <a:bodyPr>
            <a:normAutofit fontScale="90000"/>
          </a:bodyPr>
          <a:lstStyle/>
          <a:p>
            <a:pPr algn="l"/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2000" i="1" dirty="0" smtClean="0"/>
              <a:t>- Сложностью при создании данного события стал поиск подходящего места для проведения свадьбы, а именно частного дома или загородного клуба с территорией позволяющей провести церемонию в близи источников воды (река, озеро, море) и способным вместить ужин на 20 персон за общим  столом , а так же с желательным размещением гостей на уикенд в пределах бюджета мероприятия.</a:t>
            </a:r>
            <a:br>
              <a:rPr lang="ru-RU" sz="2000" i="1" dirty="0" smtClean="0"/>
            </a:br>
            <a:r>
              <a:rPr lang="ru-RU" sz="2000" i="1" dirty="0" smtClean="0"/>
              <a:t>- Организаторами был найден частный коттедж и установлена договоренность с владельцами о полной смене интерьера внутри коттеджа, была использована исключительно арендованная мебель и текстиль. </a:t>
            </a:r>
            <a:br>
              <a:rPr lang="ru-RU" sz="2000" i="1" dirty="0" smtClean="0"/>
            </a:br>
            <a:r>
              <a:rPr lang="ru-RU" sz="2000" i="1" dirty="0" smtClean="0"/>
              <a:t>- А так же для бесперебойной работы </a:t>
            </a:r>
            <a:r>
              <a:rPr lang="ru-RU" sz="2000" i="1" dirty="0" err="1" smtClean="0"/>
              <a:t>мультимедийного</a:t>
            </a:r>
            <a:r>
              <a:rPr lang="ru-RU" sz="2000" i="1" dirty="0" smtClean="0"/>
              <a:t>, светового и звукового оборудования было использовано оборудование доп. </a:t>
            </a:r>
            <a:r>
              <a:rPr lang="ru-RU" sz="2000" i="1" dirty="0"/>
              <a:t>у</a:t>
            </a:r>
            <a:r>
              <a:rPr lang="ru-RU" sz="2000" i="1" dirty="0" smtClean="0"/>
              <a:t>силения мощности.</a:t>
            </a:r>
            <a:br>
              <a:rPr lang="ru-RU" sz="2000" i="1" dirty="0" smtClean="0"/>
            </a:br>
            <a:r>
              <a:rPr lang="ru-RU" sz="2000" i="1" dirty="0" smtClean="0"/>
              <a:t>- Мебель для церемонии так же разрабатывалась и завозилась организаторами на площадку самостоятельно.</a:t>
            </a:r>
            <a:br>
              <a:rPr lang="ru-RU" sz="2000" i="1" dirty="0" smtClean="0"/>
            </a:br>
            <a:r>
              <a:rPr lang="ru-RU" sz="2000" i="1" dirty="0" smtClean="0"/>
              <a:t>- В связи с удаленностью площадки сбор и доставка гостей, осуществлялись под контролем организатора, так же как и сбор и отправка гостей по истечению всех дней мероприятия.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pic>
        <p:nvPicPr>
          <p:cNvPr id="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548680"/>
            <a:ext cx="7848872" cy="868958"/>
          </a:xfrm>
        </p:spPr>
        <p:txBody>
          <a:bodyPr>
            <a:noAutofit/>
          </a:bodyPr>
          <a:lstStyle/>
          <a:p>
            <a:pPr algn="r"/>
            <a:r>
              <a:rPr lang="ru-RU" sz="1800" i="1" dirty="0" smtClean="0"/>
              <a:t>Увидев бездонные глаза Ольги и поняв «физику» пары, командой было принято решение делать акцент на естественности, легкости и магии природы. Отразить невероятную силу красоты невесты с помощью съемок в по-настоящему магическом и уникальном месте. Создать из героини нимфу вышедшую из ледяного озера в пещере  и сделавшую долгий путь к морю в поисках любимого.</a:t>
            </a:r>
            <a:endParaRPr lang="ru-RU" sz="1800" dirty="0"/>
          </a:p>
        </p:txBody>
      </p:sp>
      <p:pic>
        <p:nvPicPr>
          <p:cNvPr id="16" name="Содержимое 15" descr="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844824"/>
            <a:ext cx="2952328" cy="4320480"/>
          </a:xfrm>
        </p:spPr>
      </p:pic>
      <p:pic>
        <p:nvPicPr>
          <p:cNvPr id="17" name="Содержимое 16" descr="2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6012160" y="1844824"/>
            <a:ext cx="2849865" cy="4320480"/>
          </a:xfrm>
        </p:spPr>
      </p:pic>
      <p:pic>
        <p:nvPicPr>
          <p:cNvPr id="18" name="Рисунок 17" descr="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47864" y="1844824"/>
            <a:ext cx="2592288" cy="4320480"/>
          </a:xfrm>
          <a:prstGeom prst="rect">
            <a:avLst/>
          </a:prstGeom>
        </p:spPr>
      </p:pic>
      <p:pic>
        <p:nvPicPr>
          <p:cNvPr id="1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499992" y="548680"/>
            <a:ext cx="3960440" cy="720080"/>
          </a:xfrm>
        </p:spPr>
        <p:txBody>
          <a:bodyPr>
            <a:normAutofit/>
          </a:bodyPr>
          <a:lstStyle/>
          <a:p>
            <a:pPr algn="r"/>
            <a:r>
              <a:rPr lang="en-US" i="1" dirty="0"/>
              <a:t>«The Bride's Morning. Summer.»</a:t>
            </a:r>
            <a:r>
              <a:rPr lang="ru-RU" i="1" dirty="0"/>
              <a:t> </a:t>
            </a:r>
            <a:r>
              <a:rPr lang="ru-RU" i="1" dirty="0" smtClean="0"/>
              <a:t> </a:t>
            </a:r>
            <a:br>
              <a:rPr lang="ru-RU" i="1" dirty="0" smtClean="0"/>
            </a:br>
            <a:r>
              <a:rPr lang="ru-RU" i="1" dirty="0" smtClean="0"/>
              <a:t>Утро невесты</a:t>
            </a:r>
            <a:endParaRPr lang="ru-RU" dirty="0"/>
          </a:p>
        </p:txBody>
      </p:sp>
      <p:pic>
        <p:nvPicPr>
          <p:cNvPr id="10" name="Содержимое 9" descr="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875960" y="1341438"/>
            <a:ext cx="3506879" cy="5256212"/>
          </a:xfrm>
        </p:spPr>
      </p:pic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>
          <a:xfrm>
            <a:off x="457200" y="1196752"/>
            <a:ext cx="3826768" cy="6912768"/>
          </a:xfrm>
        </p:spPr>
        <p:txBody>
          <a:bodyPr>
            <a:noAutofit/>
          </a:bodyPr>
          <a:lstStyle/>
          <a:p>
            <a:r>
              <a:rPr lang="ru-RU" sz="1800" i="1" dirty="0" smtClean="0"/>
              <a:t>Посреди </a:t>
            </a:r>
            <a:r>
              <a:rPr lang="ru-RU" sz="1800" i="1" dirty="0"/>
              <a:t>привычного равнинного рельефа соснового бора спрятались глубокие провалы, каменные обрывы и другие необычные формы местности, просто вызывающие восторг и тем самым привлекшими </a:t>
            </a:r>
            <a:r>
              <a:rPr lang="ru-RU" sz="1800" i="1" dirty="0" smtClean="0"/>
              <a:t>наше внимание. Попасть </a:t>
            </a:r>
            <a:r>
              <a:rPr lang="ru-RU" sz="1800" i="1" dirty="0"/>
              <a:t>в неё можно, пройдя по Чёртовому мосту и спустившись в расщелину. В дальнем углу – неглубокий грот, но благодаря изогнутой форме, солнце туда почти не попадает. На дне грота в темноте находится озерцо с очень прозрачной и холодной водой, граница воды практически не заметна в тусклом свете и только магия леса озаряет это </a:t>
            </a:r>
            <a:r>
              <a:rPr lang="ru-RU" sz="1800" i="1" dirty="0" smtClean="0"/>
              <a:t>место, именно там началось утро невесты и ее путь…</a:t>
            </a:r>
            <a:endParaRPr lang="ru-RU" sz="1800" dirty="0"/>
          </a:p>
        </p:txBody>
      </p:sp>
      <p:pic>
        <p:nvPicPr>
          <p:cNvPr id="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4571998" y="273050"/>
            <a:ext cx="4104455" cy="563662"/>
          </a:xfrm>
        </p:spPr>
        <p:txBody>
          <a:bodyPr>
            <a:normAutofit/>
          </a:bodyPr>
          <a:lstStyle/>
          <a:p>
            <a:pPr algn="r"/>
            <a:r>
              <a:rPr lang="ru-RU" sz="1800" i="1" dirty="0" smtClean="0"/>
              <a:t>Свадьба «На Берегу»</a:t>
            </a:r>
            <a:endParaRPr lang="ru-RU" sz="1800" i="1" dirty="0"/>
          </a:p>
        </p:txBody>
      </p:sp>
      <p:pic>
        <p:nvPicPr>
          <p:cNvPr id="6" name="Содержимое 5" descr="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219700" y="1261269"/>
            <a:ext cx="3467100" cy="520065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51520" y="1268760"/>
            <a:ext cx="4824536" cy="5400600"/>
          </a:xfrm>
        </p:spPr>
        <p:txBody>
          <a:bodyPr>
            <a:noAutofit/>
          </a:bodyPr>
          <a:lstStyle/>
          <a:p>
            <a:r>
              <a:rPr lang="ru-RU" sz="1800" i="1" dirty="0"/>
              <a:t>Самые близкие гости Оли и Ивана собрались на берегу Горьковского моря, чтобы услышать их признания и клятвы и подарить им свое тепло и поддержку в столь важный день, для этого был выбран уютный особняк, стоящий почти на самом обрыве высокого берега и выходящий своими огромными витражными окнами на, пожалуй, самый красивый закат в нашей области.</a:t>
            </a:r>
            <a:endParaRPr lang="ru-RU" sz="1800" dirty="0"/>
          </a:p>
          <a:p>
            <a:r>
              <a:rPr lang="ru-RU" sz="1800" i="1" dirty="0" smtClean="0"/>
              <a:t>Сборы </a:t>
            </a:r>
            <a:r>
              <a:rPr lang="ru-RU" sz="1800" i="1" dirty="0"/>
              <a:t>невесты </a:t>
            </a:r>
            <a:r>
              <a:rPr lang="ru-RU" sz="1800" i="1" dirty="0" smtClean="0"/>
              <a:t>начались </a:t>
            </a:r>
            <a:r>
              <a:rPr lang="ru-RU" sz="1800" i="1" dirty="0"/>
              <a:t>в саду, за старым письменным столом, где Ольга написала письмо любимому, пообещав сохранить эти мгновения волнения и трепета первой встречи в своей памяти навсегда. Образ был легким и игривым, словно у </a:t>
            </a:r>
            <a:r>
              <a:rPr lang="ru-RU" sz="1800" i="1" dirty="0" smtClean="0"/>
              <a:t>девчонки, </a:t>
            </a:r>
            <a:r>
              <a:rPr lang="ru-RU" sz="1800" i="1" dirty="0"/>
              <a:t>что выбежала сорвать свежих яблок во двор, ее глаза блестели невероятными искрами и задорный смех был слышан на всем побережье…</a:t>
            </a:r>
            <a:endParaRPr lang="ru-RU" sz="1800" dirty="0"/>
          </a:p>
          <a:p>
            <a:endParaRPr lang="ru-RU" sz="1800" dirty="0"/>
          </a:p>
        </p:txBody>
      </p:sp>
      <p:pic>
        <p:nvPicPr>
          <p:cNvPr id="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Содержимое 4" descr="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292080" y="1052736"/>
            <a:ext cx="3672408" cy="5544616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068960"/>
            <a:ext cx="3008313" cy="305720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" name="Рисунок 5" descr="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2708920"/>
            <a:ext cx="4896544" cy="3888432"/>
          </a:xfrm>
          <a:prstGeom prst="rect">
            <a:avLst/>
          </a:prstGeom>
        </p:spPr>
      </p:pic>
      <p:pic>
        <p:nvPicPr>
          <p:cNvPr id="7" name="Рисунок 6" descr="004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116632"/>
            <a:ext cx="4070703" cy="2448273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251520" y="1268760"/>
            <a:ext cx="4104456" cy="5328592"/>
          </a:xfrm>
        </p:spPr>
        <p:txBody>
          <a:bodyPr>
            <a:noAutofit/>
          </a:bodyPr>
          <a:lstStyle/>
          <a:p>
            <a:r>
              <a:rPr lang="ru-RU" sz="1600" i="1" dirty="0"/>
              <a:t>Иван же ждал свою возлюбленную стоя на берегу и наслаждаясь легким бризом, словно ведя молчаливый диалог со стихией, такой же сильный и мужественный, как море. </a:t>
            </a:r>
            <a:r>
              <a:rPr lang="ru-RU" sz="1600" i="1" dirty="0" smtClean="0"/>
              <a:t>Встреча </a:t>
            </a:r>
            <a:r>
              <a:rPr lang="ru-RU" sz="1600" i="1" dirty="0"/>
              <a:t>влюбленных состоялась на берегу, под шум волн и дыхание ветра, ведь это пожалуй лучший аккомпанемент для такого </a:t>
            </a:r>
            <a:r>
              <a:rPr lang="ru-RU" sz="1600" i="1" dirty="0" smtClean="0"/>
              <a:t>момента. Образы </a:t>
            </a:r>
            <a:r>
              <a:rPr lang="ru-RU" sz="1600" i="1" dirty="0"/>
              <a:t>ребят были выдержанны в классическом стиле и не перегружены деталями. Иван в хлопковом костюме, а Ольга в платье сшитом по ее собственному эскизу, главным акцентом в котором являлись рукава, словно крылья бабочки, перхающие на ветру. Дополнили образ букет из сезонных цветов и ягод, с натуральными шелковыми лентами, приглушенных, пыльных оттенков и </a:t>
            </a:r>
            <a:r>
              <a:rPr lang="ru-RU" sz="1600" i="1" dirty="0" err="1"/>
              <a:t>винтажные</a:t>
            </a:r>
            <a:r>
              <a:rPr lang="ru-RU" sz="1600" i="1" dirty="0"/>
              <a:t> серебряные шпильки, украшавшие локоны, собранные в небрежный пучок</a:t>
            </a:r>
            <a:r>
              <a:rPr lang="ru-RU" sz="1600" i="1" dirty="0" smtClean="0"/>
              <a:t>.</a:t>
            </a:r>
            <a:endParaRPr lang="ru-RU" sz="1600" dirty="0"/>
          </a:p>
        </p:txBody>
      </p:sp>
      <p:pic>
        <p:nvPicPr>
          <p:cNvPr id="12" name="Содержимое 11" descr="8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364088" y="332656"/>
            <a:ext cx="3574072" cy="2797888"/>
          </a:xfrm>
        </p:spPr>
      </p:pic>
      <p:pic>
        <p:nvPicPr>
          <p:cNvPr id="14" name="Рисунок 13" descr="1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3284984"/>
            <a:ext cx="4392488" cy="33635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003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1412776"/>
            <a:ext cx="3299183" cy="2160240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275856" y="476672"/>
            <a:ext cx="5616624" cy="6192688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sz="2900" i="1" dirty="0" smtClean="0"/>
              <a:t>         Все </a:t>
            </a:r>
            <a:r>
              <a:rPr lang="ru-RU" sz="2900" i="1" dirty="0"/>
              <a:t>вокруг было наполнено красотой и натуральностью природы, словно она сама благословила ребят и подарила гармонию этого дня, в каждом </a:t>
            </a:r>
            <a:r>
              <a:rPr lang="ru-RU" sz="2900" i="1" dirty="0" smtClean="0"/>
              <a:t>моменте.</a:t>
            </a:r>
            <a:r>
              <a:rPr lang="ru-RU" sz="2900" dirty="0" smtClean="0"/>
              <a:t> </a:t>
            </a:r>
          </a:p>
          <a:p>
            <a:pPr>
              <a:buNone/>
            </a:pPr>
            <a:r>
              <a:rPr lang="ru-RU" sz="2900" i="1" dirty="0"/>
              <a:t> </a:t>
            </a:r>
            <a:r>
              <a:rPr lang="ru-RU" sz="2900" i="1" dirty="0" smtClean="0"/>
              <a:t>        Гости </a:t>
            </a:r>
            <a:r>
              <a:rPr lang="ru-RU" sz="2900" i="1" dirty="0"/>
              <a:t>собирались на веранде особняка, под звуки классической музыки. Наслаждались прекрасными видами и невероятным расположением погоды к нам в этот осенний день. Для них был предложен </a:t>
            </a:r>
            <a:r>
              <a:rPr lang="ru-RU" sz="2900" i="1" dirty="0" err="1"/>
              <a:t>гастро-бар</a:t>
            </a:r>
            <a:r>
              <a:rPr lang="ru-RU" sz="2900" i="1" dirty="0"/>
              <a:t> из сыров, способный поразить воображение стольким разнообразием вкусов и видов. Кстати, у каждого сорта своя история. В качестве названия большинству известных миру сыров давали географические названия. Каждый город, деревня, и страна стремились создать свой уникальный сыр. Различны так же способы приготовления сыров. Одни созревают в бочках, рассолах, кувшинах, бурдюках, другие в горных пещерах известковых ямах, например: нидерландский </a:t>
            </a:r>
            <a:r>
              <a:rPr lang="ru-RU" sz="2900" i="1" dirty="0" err="1"/>
              <a:t>эдам</a:t>
            </a:r>
            <a:r>
              <a:rPr lang="ru-RU" sz="2900" i="1" dirty="0"/>
              <a:t>, английский чеддер, французский </a:t>
            </a:r>
            <a:r>
              <a:rPr lang="ru-RU" sz="2900" i="1" dirty="0" err="1"/>
              <a:t>мюнстер</a:t>
            </a:r>
            <a:r>
              <a:rPr lang="ru-RU" sz="2900" i="1" dirty="0"/>
              <a:t>, немецкий </a:t>
            </a:r>
            <a:r>
              <a:rPr lang="ru-RU" sz="2900" i="1" dirty="0" err="1"/>
              <a:t>эмменталь</a:t>
            </a:r>
            <a:r>
              <a:rPr lang="ru-RU" sz="2900" i="1" dirty="0"/>
              <a:t>, итальянский пармезан и </a:t>
            </a:r>
            <a:r>
              <a:rPr lang="ru-RU" sz="2900" i="1" dirty="0" err="1"/>
              <a:t>моцарелла</a:t>
            </a:r>
            <a:r>
              <a:rPr lang="ru-RU" sz="2900" i="1" dirty="0"/>
              <a:t>, ну и конечно же рокфор и </a:t>
            </a:r>
            <a:r>
              <a:rPr lang="ru-RU" sz="2900" i="1" dirty="0" err="1"/>
              <a:t>камамбер</a:t>
            </a:r>
            <a:r>
              <a:rPr lang="ru-RU" sz="2900" i="1" dirty="0"/>
              <a:t> в сопровождении вин Нового света, меда и орехов. </a:t>
            </a:r>
            <a:r>
              <a:rPr lang="ru-RU" sz="2900" dirty="0" smtClean="0"/>
              <a:t> </a:t>
            </a:r>
          </a:p>
          <a:p>
            <a:pPr>
              <a:buNone/>
            </a:pPr>
            <a:r>
              <a:rPr lang="ru-RU" sz="2900" i="1" dirty="0"/>
              <a:t> </a:t>
            </a:r>
            <a:r>
              <a:rPr lang="ru-RU" sz="2900" i="1" dirty="0" smtClean="0"/>
              <a:t>        </a:t>
            </a:r>
            <a:r>
              <a:rPr lang="ru-RU" sz="2900" i="1" dirty="0" err="1" smtClean="0"/>
              <a:t>Гастро</a:t>
            </a:r>
            <a:r>
              <a:rPr lang="ru-RU" sz="2900" i="1" dirty="0" smtClean="0"/>
              <a:t>- </a:t>
            </a:r>
            <a:r>
              <a:rPr lang="ru-RU" sz="2900" i="1" dirty="0"/>
              <a:t>бар не только выполнил функцию дегустационного приветственного фуршета, но и являлся </a:t>
            </a:r>
            <a:r>
              <a:rPr lang="ru-RU" sz="2900" i="1" dirty="0" err="1" smtClean="0"/>
              <a:t>арт-обьектом</a:t>
            </a:r>
            <a:r>
              <a:rPr lang="ru-RU" sz="2900" i="1" dirty="0" smtClean="0"/>
              <a:t> </a:t>
            </a:r>
            <a:r>
              <a:rPr lang="ru-RU" sz="2900" i="1" dirty="0"/>
              <a:t>в декоре нашего уютного и семейного пространства веранды особняка. Все детали, посуда и сервировка, выдержаны в натуральном </a:t>
            </a:r>
            <a:r>
              <a:rPr lang="ru-RU" sz="2900" i="1" dirty="0" err="1"/>
              <a:t>экологичном</a:t>
            </a:r>
            <a:r>
              <a:rPr lang="ru-RU" sz="2900" i="1" dirty="0"/>
              <a:t> стиле и соответствуют выбранной цветовой гамме события. Мидии и устрицы, так же поддержали нашу концепцию средиземноморского </a:t>
            </a:r>
            <a:r>
              <a:rPr lang="ru-RU" sz="2900" i="1" dirty="0" smtClean="0"/>
              <a:t>угощения.</a:t>
            </a:r>
            <a:r>
              <a:rPr lang="ru-RU" sz="2900" dirty="0" smtClean="0"/>
              <a:t> </a:t>
            </a:r>
          </a:p>
          <a:p>
            <a:pPr>
              <a:buNone/>
            </a:pPr>
            <a:r>
              <a:rPr lang="ru-RU" sz="2900" i="1" dirty="0"/>
              <a:t> </a:t>
            </a:r>
            <a:r>
              <a:rPr lang="ru-RU" sz="2900" i="1" dirty="0" smtClean="0"/>
              <a:t>        Гости </a:t>
            </a:r>
            <a:r>
              <a:rPr lang="ru-RU" sz="2900" i="1" dirty="0"/>
              <a:t>фотографировались на </a:t>
            </a:r>
            <a:r>
              <a:rPr lang="ru-RU" sz="2900" i="1" dirty="0" err="1"/>
              <a:t>полароид</a:t>
            </a:r>
            <a:r>
              <a:rPr lang="ru-RU" sz="2900" i="1" dirty="0"/>
              <a:t> и оставляли свои снимки в альбоме с пожеланиями для пары, а вечером эта книга была прочитана парой вслух, сидя на мягких креслах веранды и закутавшись в теплые пледы при окружении близких и родных людей, что еще больше объединило всех присутствующих.  </a:t>
            </a:r>
            <a:endParaRPr lang="ru-RU" sz="2900" dirty="0"/>
          </a:p>
          <a:p>
            <a:endParaRPr lang="ru-RU" dirty="0"/>
          </a:p>
        </p:txBody>
      </p:sp>
      <p:pic>
        <p:nvPicPr>
          <p:cNvPr id="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2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3789040"/>
            <a:ext cx="3347864" cy="2505667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Содержимое 10" descr="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851920" y="188640"/>
            <a:ext cx="5111750" cy="3781896"/>
          </a:xfrm>
        </p:spPr>
      </p:pic>
      <p:sp>
        <p:nvSpPr>
          <p:cNvPr id="9" name="Текст 8"/>
          <p:cNvSpPr>
            <a:spLocks noGrp="1"/>
          </p:cNvSpPr>
          <p:nvPr>
            <p:ph type="body" sz="half" idx="2"/>
          </p:nvPr>
        </p:nvSpPr>
        <p:spPr>
          <a:xfrm>
            <a:off x="251520" y="1268760"/>
            <a:ext cx="3456384" cy="5589240"/>
          </a:xfrm>
        </p:spPr>
        <p:txBody>
          <a:bodyPr>
            <a:normAutofit fontScale="92500" lnSpcReduction="20000"/>
          </a:bodyPr>
          <a:lstStyle/>
          <a:p>
            <a:r>
              <a:rPr lang="ru-RU" sz="1500" i="1" dirty="0"/>
              <a:t>Церемония обмена кольцами проходила у подножья особняка, под старой лиственницей с видом на горизонт и слияние неба и моря.</a:t>
            </a:r>
            <a:endParaRPr lang="ru-RU" sz="1500" dirty="0"/>
          </a:p>
          <a:p>
            <a:r>
              <a:rPr lang="ru-RU" sz="1500" i="1" dirty="0"/>
              <a:t>Арка выполнена из натурального дерева и украшена шелковым отрезом, так романтично развивающимся на ветру, а сезонные цветы, удачно вплетенные флористом, ниспадающие и ассиметричные, добавили конструкции цвета и фактуры, при этом не потеряв  </a:t>
            </a:r>
            <a:r>
              <a:rPr lang="ru-RU" sz="1500" i="1" dirty="0" err="1"/>
              <a:t>транспарентность</a:t>
            </a:r>
            <a:r>
              <a:rPr lang="ru-RU" sz="1500" i="1" dirty="0"/>
              <a:t> и легкость объекта. </a:t>
            </a:r>
            <a:endParaRPr lang="ru-RU" sz="1500" dirty="0"/>
          </a:p>
          <a:p>
            <a:r>
              <a:rPr lang="ru-RU" sz="1500" i="1" dirty="0"/>
              <a:t>Гости расположились на деревянных лавках, усланных плетеными дорожками. Первые ряды по традиции заняли самые дорогие сердцу люди, родители влюбленных.</a:t>
            </a:r>
            <a:endParaRPr lang="ru-RU" sz="1500" dirty="0"/>
          </a:p>
          <a:p>
            <a:r>
              <a:rPr lang="ru-RU" sz="1500" i="1" dirty="0"/>
              <a:t>Иван ждал влюбленную у арки, а она шла к нему с береговой линии, волнуясь, но невероятно уверено и нетерпеливо. Молодые обменялись клятвами и произнесли обещания родным и близким, быть счастливыми вместе отныне и навсегда.</a:t>
            </a:r>
            <a:endParaRPr lang="ru-RU" sz="1500" dirty="0"/>
          </a:p>
          <a:p>
            <a:r>
              <a:rPr lang="ru-RU" sz="1500" i="1" dirty="0"/>
              <a:t>Весь этот трогательный пейзаж, удачно зарисовал акварелью художник, запечатлев тем самым самый трепетный момент торжества на века.</a:t>
            </a:r>
            <a:endParaRPr lang="ru-RU" sz="1500" dirty="0"/>
          </a:p>
          <a:p>
            <a:endParaRPr lang="ru-RU" dirty="0"/>
          </a:p>
        </p:txBody>
      </p:sp>
      <p:pic>
        <p:nvPicPr>
          <p:cNvPr id="1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17 (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76256" y="3645024"/>
            <a:ext cx="2040227" cy="3060340"/>
          </a:xfrm>
          <a:prstGeom prst="rect">
            <a:avLst/>
          </a:prstGeom>
        </p:spPr>
      </p:pic>
      <p:pic>
        <p:nvPicPr>
          <p:cNvPr id="13" name="Рисунок 12" descr="011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4008" y="3573016"/>
            <a:ext cx="2052535" cy="283272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51520" y="1412776"/>
            <a:ext cx="8424936" cy="5184576"/>
          </a:xfrm>
        </p:spPr>
        <p:txBody>
          <a:bodyPr>
            <a:normAutofit/>
          </a:bodyPr>
          <a:lstStyle/>
          <a:p>
            <a:r>
              <a:rPr lang="ru-RU" sz="1800" i="1" dirty="0"/>
              <a:t>Торжество продолжилось в доме, в центральной гостиной за большим круглым столом у камина, в сопровождении света ретро-гирлянд и свечей. Каждый гость увидел на своей тарелочке письмо от ребят, в фирменном стиле события, со словами признательности за поддержку в этот день и презент в виде </a:t>
            </a:r>
            <a:r>
              <a:rPr lang="ru-RU" sz="1800" i="1" dirty="0" err="1"/>
              <a:t>крафтового</a:t>
            </a:r>
            <a:r>
              <a:rPr lang="ru-RU" sz="1800" i="1" dirty="0"/>
              <a:t> пакетика с китайским чаем, для уютных посиделок у камина или на террасе и воспоминаний об этом вечере. </a:t>
            </a:r>
            <a:endParaRPr lang="ru-RU" sz="1800" dirty="0"/>
          </a:p>
          <a:p>
            <a:r>
              <a:rPr lang="ru-RU" sz="1800" i="1" dirty="0"/>
              <a:t>В программе семейного торжества были: теплые слова благодарности, признания, любви и бесконечного счастья, которым все присутствующие с удовольствием делились в этот </a:t>
            </a:r>
            <a:r>
              <a:rPr lang="ru-RU" sz="1800" i="1" dirty="0" smtClean="0"/>
              <a:t>вечер. </a:t>
            </a:r>
            <a:endParaRPr lang="ru-RU" sz="1800" dirty="0"/>
          </a:p>
          <a:p>
            <a:r>
              <a:rPr lang="ru-RU" sz="1800" i="1" dirty="0"/>
              <a:t>Ольга презентовала Ивану видео , того самого, «Утро невесты» в Пещере, с которого и началась магия природы для них двоих. Сюрпризом для всех присутствующих так же стало романтичное видео, в котором ребята рассказывали о своих первых чувствах, ведь эта история любви и ожидания </a:t>
            </a:r>
            <a:r>
              <a:rPr lang="ru-RU" sz="1800" i="1" dirty="0" smtClean="0"/>
              <a:t>, а так же долгого пути нимфы за своей мечтой…о </a:t>
            </a:r>
            <a:r>
              <a:rPr lang="ru-RU" sz="1800" i="1" dirty="0"/>
              <a:t>том как им хорошо вместе и о том, как повезло с семьями и друзьями, которые следят за историей ребят и поддерживают их уже много лет…сюрпризом это было и для каждого из ребят, ведь мы снимали интервью в тайне друг от друга.</a:t>
            </a:r>
            <a:endParaRPr lang="ru-RU" sz="1800" dirty="0"/>
          </a:p>
          <a:p>
            <a:endParaRPr lang="ru-RU" dirty="0"/>
          </a:p>
        </p:txBody>
      </p:sp>
      <p:pic>
        <p:nvPicPr>
          <p:cNvPr id="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47665" y="227556"/>
            <a:ext cx="7224450" cy="6441804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2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635896" y="2348880"/>
            <a:ext cx="5280570" cy="4032448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68760"/>
            <a:ext cx="3008313" cy="5328592"/>
          </a:xfrm>
        </p:spPr>
        <p:txBody>
          <a:bodyPr>
            <a:normAutofit lnSpcReduction="10000"/>
          </a:bodyPr>
          <a:lstStyle/>
          <a:p>
            <a:r>
              <a:rPr lang="ru-RU" i="1" dirty="0"/>
              <a:t>Торт же был презентован нами на месте регистрации, под мерцание маленьких огней, словно светлячки, светящие среди ночи и украшающие арку. Сопроводила этот момент так же церемония поистине самая волнительная для мам и самая сентиментальная для ребят, зажжение семейного очага от свечей матерей, с напутственными словами и благословлением.</a:t>
            </a:r>
            <a:endParaRPr lang="ru-RU" dirty="0"/>
          </a:p>
          <a:p>
            <a:r>
              <a:rPr lang="ru-RU" i="1" dirty="0"/>
              <a:t>Ярким и запоминающимся моментом  стал танец молодых на террасе особняка под бенгальские огни зажженные друзьями и близкими, после которого все присутствующие «зажигали» </a:t>
            </a:r>
            <a:r>
              <a:rPr lang="ru-RU" i="1" dirty="0" err="1"/>
              <a:t>танцпол</a:t>
            </a:r>
            <a:r>
              <a:rPr lang="ru-RU" i="1" dirty="0"/>
              <a:t> почти до рассвета и так не хотелось, чтобы этот день заканчивался….и он не закончился, ведь он теперь живет в сердцах и памяти каждого, кто разделил мгновения счастья с парой НА БЕРЕГУ  Горьковского моря.</a:t>
            </a:r>
            <a:endParaRPr lang="ru-RU" dirty="0"/>
          </a:p>
          <a:p>
            <a:endParaRPr lang="ru-RU" dirty="0"/>
          </a:p>
        </p:txBody>
      </p:sp>
      <p:pic>
        <p:nvPicPr>
          <p:cNvPr id="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539552" y="1120381"/>
            <a:ext cx="8136904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1" u="none" strike="noStrike" cap="none" normalizeH="0" baseline="0" dirty="0" smtClean="0">
                <a:ln>
                  <a:noFill/>
                </a:ln>
                <a:effectLst/>
                <a:latin typeface="+mn-lt"/>
                <a:ea typeface="Calibri" pitchFamily="34" charset="0"/>
                <a:cs typeface="Times New Roman" pitchFamily="18" charset="0"/>
              </a:rPr>
              <a:t>P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effectLst/>
                <a:latin typeface="+mn-lt"/>
                <a:ea typeface="Calibri" pitchFamily="34" charset="0"/>
                <a:cs typeface="Times New Roman" pitchFamily="18" charset="0"/>
              </a:rPr>
              <a:t>.</a:t>
            </a:r>
            <a:r>
              <a:rPr kumimoji="0" lang="en-US" b="0" i="1" u="none" strike="noStrike" cap="none" normalizeH="0" baseline="0" dirty="0" smtClean="0">
                <a:ln>
                  <a:noFill/>
                </a:ln>
                <a:effectLst/>
                <a:latin typeface="+mn-lt"/>
                <a:ea typeface="Calibri" pitchFamily="34" charset="0"/>
                <a:cs typeface="Times New Roman" pitchFamily="18" charset="0"/>
              </a:rPr>
              <a:t>S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effectLst/>
                <a:latin typeface="+mn-lt"/>
                <a:ea typeface="Calibri" pitchFamily="34" charset="0"/>
                <a:cs typeface="Times New Roman" pitchFamily="18" charset="0"/>
              </a:rPr>
              <a:t>. Доверие пары, атмосфера единение гостей и 100% попадания стиля свадьбы ,а так же отлично подобранная команда специалистов- залог успешного мероприятия для всех участников.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i="1" dirty="0" smtClean="0">
                <a:latin typeface="+mn-lt"/>
                <a:ea typeface="Calibri" pitchFamily="34" charset="0"/>
                <a:cs typeface="Times New Roman" pitchFamily="18" charset="0"/>
              </a:rPr>
              <a:t>Открытые сердца влюбленных, заинтересованность гостей и внимание к истории семьи- вот главные «киты» запоминающихся свадеб.</a:t>
            </a:r>
            <a:endParaRPr kumimoji="0" lang="ru-RU" b="0" i="1" u="none" strike="noStrike" cap="none" normalizeH="0" baseline="0" dirty="0" smtClean="0">
              <a:ln>
                <a:noFill/>
              </a:ln>
              <a:effectLst/>
              <a:latin typeface="+mn-lt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effectLst/>
                <a:latin typeface="+mn-lt"/>
                <a:ea typeface="Calibri" pitchFamily="34" charset="0"/>
                <a:cs typeface="Times New Roman" pitchFamily="18" charset="0"/>
              </a:rPr>
              <a:t>И как доказательство тому, клип с события «Свадьба На берегу» принес талантливому видеографу 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effectLst/>
                <a:latin typeface="+mn-lt"/>
                <a:ea typeface="Calibri" pitchFamily="34" charset="0"/>
                <a:cs typeface="Times New Roman" pitchFamily="18" charset="0"/>
              </a:rPr>
              <a:t>Бушаевой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effectLst/>
                <a:latin typeface="+mn-lt"/>
                <a:ea typeface="Calibri" pitchFamily="34" charset="0"/>
                <a:cs typeface="Times New Roman" pitchFamily="18" charset="0"/>
              </a:rPr>
              <a:t> Марии победу на «EEVA Конкурс 2015. Ежегодная профессиональная премия.» в одной из главных номинаций: «Лучший монтаж» , дается за </a:t>
            </a:r>
            <a:r>
              <a:rPr kumimoji="0" lang="ru-RU" b="0" i="1" u="none" strike="noStrike" cap="none" normalizeH="0" baseline="0" dirty="0" err="1" smtClean="0">
                <a:ln>
                  <a:noFill/>
                </a:ln>
                <a:effectLst/>
                <a:latin typeface="+mn-lt"/>
                <a:ea typeface="Calibri" pitchFamily="34" charset="0"/>
                <a:cs typeface="Times New Roman" pitchFamily="18" charset="0"/>
              </a:rPr>
              <a:t>креативный</a:t>
            </a:r>
            <a:r>
              <a:rPr kumimoji="0" lang="ru-RU" b="0" i="1" u="none" strike="noStrike" cap="none" normalizeH="0" baseline="0" dirty="0" smtClean="0">
                <a:ln>
                  <a:noFill/>
                </a:ln>
                <a:effectLst/>
                <a:latin typeface="+mn-lt"/>
                <a:ea typeface="Calibri" pitchFamily="34" charset="0"/>
                <a:cs typeface="Times New Roman" pitchFamily="18" charset="0"/>
              </a:rPr>
              <a:t> подход, самые интересные решения, лучший цвет и композиционную находку, а так же в номинации  «Лучший звукорежиссер». </a:t>
            </a:r>
          </a:p>
          <a:p>
            <a:pPr lvl="0" eaLnBrk="0" hangingPunct="0"/>
            <a:r>
              <a:rPr lang="ru-RU" i="1" dirty="0" smtClean="0">
                <a:latin typeface="+mn-lt"/>
                <a:ea typeface="Calibri" pitchFamily="34" charset="0"/>
                <a:cs typeface="Times New Roman" pitchFamily="18" charset="0"/>
              </a:rPr>
              <a:t>Отзыв от невесты Ольги: «</a:t>
            </a:r>
            <a:r>
              <a:rPr lang="ru-RU" i="1" dirty="0">
                <a:latin typeface="+mn-lt"/>
              </a:rPr>
              <a:t>В такие моменты, понимаешь, что нас ведет по жизни судьба, и любая случайность вовсе не случайна!  Кто бы мог подумать тогда, в июньский день, что всё произойдёт таким волшебным образом!!! Но то, что ты мне встретилась на пути, я сказала сразу, это судьбоносная встреча! Спасибо за понимание, вдохновение и терпение! Счастье, вспоминать эти хлопотные приготовления и нереальность происходящего!  Не устану признаваться в любви и восхищаться</a:t>
            </a:r>
            <a:r>
              <a:rPr lang="ru-RU" i="1" dirty="0" smtClean="0">
                <a:latin typeface="+mn-lt"/>
              </a:rPr>
              <a:t>! Спасибо ВАМ!!!!!!!!!!!!!!!!!!!!!!!!!!!!!!!!!!!!!!!!!!!!!!!!!!!!!!!!!!!!!!!!!!»</a:t>
            </a:r>
            <a:endParaRPr kumimoji="0" lang="ru-RU" i="1" u="none" strike="noStrike" cap="none" normalizeH="0" baseline="0" dirty="0" smtClean="0">
              <a:ln>
                <a:noFill/>
              </a:ln>
              <a:effectLst/>
              <a:latin typeface="+mn-lt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6"/>
          <p:cNvSpPr>
            <a:spLocks noChangeArrowheads="1"/>
          </p:cNvSpPr>
          <p:nvPr/>
        </p:nvSpPr>
        <p:spPr bwMode="auto">
          <a:xfrm>
            <a:off x="611561" y="1124744"/>
            <a:ext cx="629089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ru-RU" b="1" dirty="0" smtClean="0">
              <a:latin typeface="Calibri" pitchFamily="34" charset="0"/>
            </a:endParaRPr>
          </a:p>
          <a:p>
            <a:endParaRPr lang="ru-RU" b="1" dirty="0">
              <a:latin typeface="Calibri" pitchFamily="34" charset="0"/>
            </a:endParaRPr>
          </a:p>
          <a:p>
            <a:endParaRPr lang="ru-RU" b="1" dirty="0" smtClean="0">
              <a:latin typeface="Calibri" pitchFamily="34" charset="0"/>
            </a:endParaRPr>
          </a:p>
          <a:p>
            <a:r>
              <a:rPr lang="ru-RU" b="1" dirty="0" smtClean="0">
                <a:latin typeface="Calibri" pitchFamily="34" charset="0"/>
              </a:rPr>
              <a:t>  Дополнительная </a:t>
            </a:r>
            <a:r>
              <a:rPr lang="ru-RU" b="1" dirty="0">
                <a:latin typeface="Calibri" pitchFamily="34" charset="0"/>
              </a:rPr>
              <a:t>информация:</a:t>
            </a:r>
          </a:p>
        </p:txBody>
      </p:sp>
      <p:pic>
        <p:nvPicPr>
          <p:cNvPr id="1126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683568" y="2780928"/>
            <a:ext cx="617443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>
                <a:latin typeface="+mn-lt"/>
              </a:rPr>
              <a:t>1. </a:t>
            </a:r>
            <a:r>
              <a:rPr lang="ru-RU" i="1" dirty="0" err="1" smtClean="0">
                <a:latin typeface="+mn-lt"/>
              </a:rPr>
              <a:t>Тизер</a:t>
            </a:r>
            <a:r>
              <a:rPr lang="ru-RU" i="1" dirty="0" smtClean="0">
                <a:latin typeface="+mn-lt"/>
              </a:rPr>
              <a:t> свадьбы: </a:t>
            </a:r>
            <a:r>
              <a:rPr lang="ru-RU" i="1" u="sng" dirty="0">
                <a:latin typeface="+mn-lt"/>
                <a:hlinkClick r:id="rId3"/>
              </a:rPr>
              <a:t>https://yadi.sk/i/n9wex-TInX8AM</a:t>
            </a:r>
            <a:endParaRPr lang="ru-RU" i="1" dirty="0">
              <a:latin typeface="+mn-lt"/>
            </a:endParaRPr>
          </a:p>
          <a:p>
            <a:r>
              <a:rPr lang="ru-RU" i="1" dirty="0" smtClean="0">
                <a:latin typeface="+mn-lt"/>
              </a:rPr>
              <a:t>2. </a:t>
            </a:r>
            <a:r>
              <a:rPr lang="ru-RU" i="1" dirty="0" err="1" smtClean="0">
                <a:latin typeface="+mn-lt"/>
              </a:rPr>
              <a:t>Видео-клип</a:t>
            </a:r>
            <a:r>
              <a:rPr lang="ru-RU" i="1" dirty="0" smtClean="0">
                <a:latin typeface="+mn-lt"/>
              </a:rPr>
              <a:t> свадьбы: </a:t>
            </a:r>
            <a:r>
              <a:rPr lang="ru-RU" i="1" u="sng" dirty="0">
                <a:latin typeface="+mn-lt"/>
                <a:hlinkClick r:id="rId4"/>
              </a:rPr>
              <a:t>https://yadi.sk/i/Mp1TuXXYnX8bP</a:t>
            </a:r>
            <a:endParaRPr lang="ru-RU" i="1" dirty="0">
              <a:latin typeface="+mn-lt"/>
            </a:endParaRPr>
          </a:p>
          <a:p>
            <a:r>
              <a:rPr lang="ru-RU" i="1" dirty="0" smtClean="0">
                <a:latin typeface="+mn-lt"/>
              </a:rPr>
              <a:t>3. Фото свадьбы: </a:t>
            </a:r>
            <a:r>
              <a:rPr lang="ru-RU" i="1" u="sng" dirty="0">
                <a:latin typeface="+mn-lt"/>
                <a:hlinkClick r:id="rId5"/>
              </a:rPr>
              <a:t>https://yadi.sk/d/by8vlVjTnXELz</a:t>
            </a:r>
            <a:r>
              <a:rPr lang="ru-RU" i="1" dirty="0">
                <a:latin typeface="+mn-lt"/>
              </a:rPr>
              <a:t> </a:t>
            </a:r>
            <a:endParaRPr lang="ru-RU" i="1" dirty="0" smtClean="0">
              <a:latin typeface="+mn-lt"/>
            </a:endParaRPr>
          </a:p>
          <a:p>
            <a:r>
              <a:rPr lang="ru-RU" i="1" dirty="0" smtClean="0">
                <a:latin typeface="+mn-lt"/>
              </a:rPr>
              <a:t>4. </a:t>
            </a:r>
            <a:r>
              <a:rPr lang="ru-RU" i="1" dirty="0" err="1" smtClean="0">
                <a:latin typeface="+mn-lt"/>
              </a:rPr>
              <a:t>Видео-клип</a:t>
            </a:r>
            <a:r>
              <a:rPr lang="ru-RU" i="1" dirty="0" smtClean="0">
                <a:latin typeface="+mn-lt"/>
              </a:rPr>
              <a:t> «</a:t>
            </a:r>
            <a:r>
              <a:rPr lang="en-US" i="1" dirty="0">
                <a:latin typeface="+mn-lt"/>
              </a:rPr>
              <a:t>The Bride's Morning </a:t>
            </a:r>
            <a:r>
              <a:rPr lang="ru-RU" i="1" dirty="0" smtClean="0">
                <a:latin typeface="+mn-lt"/>
              </a:rPr>
              <a:t>.Утро невесты» </a:t>
            </a:r>
            <a:r>
              <a:rPr lang="en-US" i="1" dirty="0">
                <a:latin typeface="+mn-lt"/>
                <a:hlinkClick r:id="rId6"/>
              </a:rPr>
              <a:t>https://</a:t>
            </a:r>
            <a:r>
              <a:rPr lang="en-US" i="1" dirty="0" smtClean="0">
                <a:latin typeface="+mn-lt"/>
                <a:hlinkClick r:id="rId6"/>
              </a:rPr>
              <a:t>vimeo.com/139161978</a:t>
            </a:r>
            <a:r>
              <a:rPr lang="ru-RU" i="1" dirty="0" smtClean="0">
                <a:latin typeface="+mn-lt"/>
              </a:rPr>
              <a:t>  </a:t>
            </a:r>
          </a:p>
          <a:p>
            <a:r>
              <a:rPr lang="ru-RU" i="1" dirty="0" smtClean="0">
                <a:latin typeface="+mn-lt"/>
              </a:rPr>
              <a:t>5. Фото «</a:t>
            </a:r>
            <a:r>
              <a:rPr lang="en-US" i="1" dirty="0">
                <a:latin typeface="+mn-lt"/>
              </a:rPr>
              <a:t>The Bride's Morning </a:t>
            </a:r>
            <a:r>
              <a:rPr lang="ru-RU" i="1" dirty="0" smtClean="0">
                <a:latin typeface="+mn-lt"/>
              </a:rPr>
              <a:t>.Утро невесты» </a:t>
            </a:r>
            <a:r>
              <a:rPr lang="ru-RU" i="1" dirty="0">
                <a:latin typeface="+mn-lt"/>
                <a:hlinkClick r:id="rId7"/>
              </a:rPr>
              <a:t>https://</a:t>
            </a:r>
            <a:r>
              <a:rPr lang="ru-RU" i="1" dirty="0" smtClean="0">
                <a:latin typeface="+mn-lt"/>
                <a:hlinkClick r:id="rId7"/>
              </a:rPr>
              <a:t>yadi.sk/d/C5t959ClnXGXj</a:t>
            </a:r>
            <a:r>
              <a:rPr lang="ru-RU" i="1" dirty="0" smtClean="0">
                <a:latin typeface="+mn-lt"/>
              </a:rPr>
              <a:t>  </a:t>
            </a:r>
            <a:endParaRPr lang="ru-RU" i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6"/>
          <p:cNvSpPr>
            <a:spLocks noChangeArrowheads="1"/>
          </p:cNvSpPr>
          <p:nvPr/>
        </p:nvSpPr>
        <p:spPr bwMode="auto">
          <a:xfrm>
            <a:off x="755577" y="1700213"/>
            <a:ext cx="5930974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>
                <a:latin typeface="Calibri" pitchFamily="34" charset="0"/>
              </a:rPr>
              <a:t>Контакты</a:t>
            </a:r>
            <a:r>
              <a:rPr lang="ru-RU" dirty="0">
                <a:latin typeface="Calibri" pitchFamily="34" charset="0"/>
              </a:rPr>
              <a:t>:</a:t>
            </a:r>
          </a:p>
        </p:txBody>
      </p:sp>
      <p:sp>
        <p:nvSpPr>
          <p:cNvPr id="6" name="Прямоугольник 3"/>
          <p:cNvSpPr>
            <a:spLocks noChangeArrowheads="1"/>
          </p:cNvSpPr>
          <p:nvPr/>
        </p:nvSpPr>
        <p:spPr bwMode="auto">
          <a:xfrm>
            <a:off x="642938" y="2933700"/>
            <a:ext cx="7786687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  <a:defRPr/>
            </a:pPr>
            <a:r>
              <a:rPr lang="ru-RU" dirty="0" smtClean="0">
                <a:latin typeface="Calibri" pitchFamily="34" charset="0"/>
              </a:rPr>
              <a:t> «Свадебное агентство Серебрякова Алексея»</a:t>
            </a:r>
            <a:endParaRPr lang="en-US" dirty="0" smtClean="0">
              <a:latin typeface="Calibri" pitchFamily="34" charset="0"/>
            </a:endParaRPr>
          </a:p>
          <a:p>
            <a:pPr>
              <a:buFontTx/>
              <a:buChar char="-"/>
              <a:defRPr/>
            </a:pPr>
            <a:r>
              <a:rPr lang="en-US" dirty="0" smtClean="0">
                <a:latin typeface="Calibri" pitchFamily="34" charset="0"/>
              </a:rPr>
              <a:t>8 920 252 34 79</a:t>
            </a:r>
            <a:r>
              <a:rPr lang="ru-RU" dirty="0" smtClean="0">
                <a:latin typeface="Calibri" pitchFamily="34" charset="0"/>
              </a:rPr>
              <a:t> </a:t>
            </a:r>
          </a:p>
          <a:p>
            <a:pPr>
              <a:buFontTx/>
              <a:buChar char="-"/>
              <a:defRPr/>
            </a:pPr>
            <a:r>
              <a:rPr lang="ru-RU" dirty="0" err="1" smtClean="0">
                <a:latin typeface="Calibri" pitchFamily="34" charset="0"/>
              </a:rPr>
              <a:t>Верберг</a:t>
            </a:r>
            <a:r>
              <a:rPr lang="ru-RU" dirty="0" smtClean="0">
                <a:latin typeface="Calibri" pitchFamily="34" charset="0"/>
              </a:rPr>
              <a:t> Кристина </a:t>
            </a:r>
          </a:p>
          <a:p>
            <a:pPr>
              <a:buFontTx/>
              <a:buChar char="-"/>
              <a:defRPr/>
            </a:pPr>
            <a:r>
              <a:rPr lang="ru-RU" dirty="0" smtClean="0">
                <a:latin typeface="Calibri" pitchFamily="34" charset="0"/>
              </a:rPr>
              <a:t>8 920 010 20 02</a:t>
            </a:r>
          </a:p>
          <a:p>
            <a:pPr>
              <a:buFontTx/>
              <a:buChar char="-"/>
              <a:defRPr/>
            </a:pPr>
            <a:r>
              <a:rPr lang="en-US" dirty="0" smtClean="0">
                <a:latin typeface="Calibri" pitchFamily="34" charset="0"/>
              </a:rPr>
              <a:t>Kristina_verberg@mail.ru</a:t>
            </a:r>
            <a:endParaRPr lang="ru-RU" dirty="0">
              <a:latin typeface="+mn-lt"/>
            </a:endParaRPr>
          </a:p>
        </p:txBody>
      </p:sp>
      <p:pic>
        <p:nvPicPr>
          <p:cNvPr id="1229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>
          <a:xfrm>
            <a:off x="1500166" y="274639"/>
            <a:ext cx="7186634" cy="1143000"/>
          </a:xfrm>
        </p:spPr>
        <p:txBody>
          <a:bodyPr/>
          <a:lstStyle/>
          <a:p>
            <a:r>
              <a:rPr lang="ru-RU" sz="2000" b="1" dirty="0" smtClean="0"/>
              <a:t>Информация для жюри конкурса </a:t>
            </a:r>
            <a:r>
              <a:rPr lang="en-US" sz="2000" b="1" dirty="0" smtClean="0"/>
              <a:t>Event-</a:t>
            </a:r>
            <a:r>
              <a:rPr lang="ru-RU" sz="2000" b="1" dirty="0" smtClean="0"/>
              <a:t>Прорыв</a:t>
            </a:r>
            <a:endParaRPr lang="ru-RU" sz="2000" b="1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 </a:t>
            </a:r>
            <a:r>
              <a:rPr lang="en-US" b="1" smtClean="0">
                <a:solidFill>
                  <a:srgbClr val="FF0000"/>
                </a:solidFill>
              </a:rPr>
              <a:t>RR</a:t>
            </a:r>
            <a:r>
              <a:rPr lang="ru-RU" b="1" smtClean="0">
                <a:solidFill>
                  <a:srgbClr val="FF0000"/>
                </a:solidFill>
              </a:rPr>
              <a:t>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567</TotalTime>
  <Words>1636</Words>
  <Application>Microsoft Office PowerPoint</Application>
  <PresentationFormat>Экран (4:3)</PresentationFormat>
  <Paragraphs>101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Слайд 1</vt:lpstr>
      <vt:lpstr>Слайд 2</vt:lpstr>
      <vt:lpstr>Партнеры и подрядчики:</vt:lpstr>
      <vt:lpstr>Слайд 4</vt:lpstr>
      <vt:lpstr>Слайд 5</vt:lpstr>
      <vt:lpstr> </vt:lpstr>
      <vt:lpstr>             - Сложностью при создании данного события стал поиск подходящего места для проведения свадьбы, а именно частного дома или загородного клуба с территорией позволяющей провести церемонию в близи источников воды (река, озеро, море) и способным вместить ужин на 20 персон за общим  столом , а так же с желательным размещением гостей на уикенд в пределах бюджета мероприятия. - Организаторами был найден частный коттедж и установлена договоренность с владельцами о полной смене интерьера внутри коттеджа, была использована исключительно арендованная мебель и текстиль.  - А так же для бесперебойной работы мультимедийного, светового и звукового оборудования было использовано оборудование доп. усиления мощности. - Мебель для церемонии так же разрабатывалась и завозилась организаторами на площадку самостоятельно. - В связи с удаленностью площадки сбор и доставка гостей, осуществлялись под контролем организатора, так же как и сбор и отправка гостей по истечению всех дней мероприятия.              </vt:lpstr>
      <vt:lpstr>Увидев бездонные глаза Ольги и поняв «физику» пары, командой было принято решение делать акцент на естественности, легкости и магии природы. Отразить невероятную силу красоты невесты с помощью съемок в по-настоящему магическом и уникальном месте. Создать из героини нимфу вышедшую из ледяного озера в пещере  и сделавшую долгий путь к морю в поисках любимого.</vt:lpstr>
      <vt:lpstr>«The Bride's Morning. Summer.»   Утро невесты</vt:lpstr>
      <vt:lpstr>Свадьба «На Берегу»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84</cp:revision>
  <dcterms:modified xsi:type="dcterms:W3CDTF">2016-03-05T09:27:58Z</dcterms:modified>
</cp:coreProperties>
</file>