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90" r:id="rId4"/>
    <p:sldId id="291" r:id="rId5"/>
    <p:sldId id="301" r:id="rId6"/>
    <p:sldId id="293" r:id="rId7"/>
    <p:sldId id="302" r:id="rId8"/>
    <p:sldId id="303" r:id="rId9"/>
    <p:sldId id="304" r:id="rId10"/>
    <p:sldId id="305" r:id="rId11"/>
    <p:sldId id="306" r:id="rId12"/>
    <p:sldId id="307" r:id="rId13"/>
    <p:sldId id="294" r:id="rId14"/>
    <p:sldId id="297" r:id="rId15"/>
    <p:sldId id="298" r:id="rId16"/>
    <p:sldId id="299" r:id="rId17"/>
    <p:sldId id="292" r:id="rId18"/>
    <p:sldId id="308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00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822" y="-84"/>
      </p:cViewPr>
      <p:guideLst>
        <p:guide orient="horz" pos="2160"/>
        <p:guide pos="2880"/>
      </p:guideLst>
    </p:cSldViewPr>
  </p:slideViewPr>
  <p:notesTextViewPr>
    <p:cViewPr>
      <p:scale>
        <a:sx n="400" d="100"/>
        <a:sy n="4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6A4A44-F9D1-442E-894C-6EB29684DF2C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CEB1F1-E06B-40F9-AAB3-F6C578FE16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F5880D-89B1-4E4E-8530-CE39830C512E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8D739B-DE9E-4190-B946-837ABEA76B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B4F33-5266-4964-BF29-6DE7EFC1D755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5BCA6A-CA39-42AB-8D97-0688ED73469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519CC-DB88-4857-9930-2E60B09467DF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80DD07-97FA-412C-A0E5-8780E09F96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9909A-3E5F-4362-AC12-D6DCFFC3C604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A2E2CF-F216-4930-AF62-E5D808EB6B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50BAA-BB90-4FA5-AAF4-F3B99FB17D28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72229C-47C4-47BE-A7CE-1EAB741E8D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5E71BE-6669-40C5-AB4E-5D9A6B87D5C4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0ADADE-0B29-4B29-823F-970320BFBB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C5AF6C-6D88-4103-A858-177E96A9473E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663586-8A39-494D-8B2B-503CB0D102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C3993-3354-4427-8512-6647B38F56AF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A7088B-5EFD-4DCC-AB9A-58F9F4D120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A7D5D4-23C5-41C8-B6C8-4C8DE9E2C22C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E92A9-C258-4126-BC15-CF0062E4C7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B422E1-A00E-49CA-92BB-21F38FD7A982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47E487-027A-4800-81BE-F6B810C8F0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A53884BB-51B6-48F7-A7B2-41C30C3F2E1D}" type="datetimeFigureOut">
              <a:rPr lang="ru-RU"/>
              <a:pPr>
                <a:defRPr/>
              </a:pPr>
              <a:t>05.03.2016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charset="0"/>
                <a:ea typeface="Arial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F41205B0-40EA-4615-A0C8-B09B85FA86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latin typeface="+mj-lt"/>
          <a:ea typeface="Arial" charset="0"/>
          <a:cs typeface="Arial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Arial" charset="0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Arial" charset="0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Arial" charset="0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Arial" charset="0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Arial" charset="0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hyperlink" Target="https://yadi.sk/i/eh390TkEpgpLT" TargetMode="External"/><Relationship Id="rId7" Type="http://schemas.openxmlformats.org/officeDocument/2006/relationships/hyperlink" Target="https://yadi.sk/i/QihYQZ_vpgvSR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adi.sk/i/4QLdAtwFpgvNc" TargetMode="External"/><Relationship Id="rId5" Type="http://schemas.openxmlformats.org/officeDocument/2006/relationships/hyperlink" Target="https://yadi.sk/i/Rirdrm7IpgvPd" TargetMode="External"/><Relationship Id="rId4" Type="http://schemas.openxmlformats.org/officeDocument/2006/relationships/hyperlink" Target="https://yadi.sk/i/a_Damf9KpgpYm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sverhn@ya.ru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Прямоугольник 6"/>
          <p:cNvSpPr>
            <a:spLocks noChangeArrowheads="1"/>
          </p:cNvSpPr>
          <p:nvPr/>
        </p:nvSpPr>
        <p:spPr bwMode="auto">
          <a:xfrm>
            <a:off x="1763713" y="2420938"/>
            <a:ext cx="6192837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dirty="0"/>
              <a:t>«По следу»</a:t>
            </a:r>
            <a:br>
              <a:rPr lang="ru-RU" sz="2800" b="1" dirty="0"/>
            </a:br>
            <a:r>
              <a:rPr lang="ru-RU" sz="2800" dirty="0"/>
              <a:t>Лучшее корпоративное мероприятие до 400 т.р.</a:t>
            </a:r>
            <a:endParaRPr lang="ru-RU" sz="2800" dirty="0">
              <a:latin typeface="Calibri" pitchFamily="34" charset="0"/>
            </a:endParaRPr>
          </a:p>
        </p:txBody>
      </p:sp>
      <p:pic>
        <p:nvPicPr>
          <p:cNvPr id="2051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6" descr="C:\Users\MalSan\Desktop\МТС\Makety_1_maya-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5463" y="5751513"/>
            <a:ext cx="2268537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Вводные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sp>
        <p:nvSpPr>
          <p:cNvPr id="3075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878522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Заказчик: ПАО «МТС»;</a:t>
            </a:r>
          </a:p>
          <a:p>
            <a:r>
              <a:rPr lang="ru-RU"/>
              <a:t>Тип мероприятия: Корпоративное мероприятие с элементами «</a:t>
            </a:r>
            <a:r>
              <a:rPr lang="en-US"/>
              <a:t>Team Building</a:t>
            </a:r>
            <a:r>
              <a:rPr lang="ru-RU"/>
              <a:t>»;</a:t>
            </a:r>
          </a:p>
          <a:p>
            <a:r>
              <a:rPr lang="ru-RU"/>
              <a:t>Количество участников: 4</a:t>
            </a:r>
            <a:r>
              <a:rPr lang="en-US"/>
              <a:t>00</a:t>
            </a:r>
            <a:r>
              <a:rPr lang="ru-RU"/>
              <a:t>; количество зрителей: </a:t>
            </a:r>
            <a:r>
              <a:rPr lang="en-US"/>
              <a:t>~ </a:t>
            </a:r>
            <a:r>
              <a:rPr lang="ru-RU"/>
              <a:t>2000</a:t>
            </a:r>
          </a:p>
          <a:p>
            <a:r>
              <a:rPr lang="ru-RU"/>
              <a:t>Место проведения: Территория офисов компании «МТС» и «злачные» улицы Нижнего Новгорода;</a:t>
            </a:r>
            <a:br>
              <a:rPr lang="ru-RU"/>
            </a:br>
            <a:r>
              <a:rPr lang="ru-RU"/>
              <a:t>Подрядчики исполнителя: никого</a:t>
            </a:r>
          </a:p>
          <a:p>
            <a:endParaRPr lang="ru-RU"/>
          </a:p>
          <a:p>
            <a:r>
              <a:rPr lang="ru-RU"/>
              <a:t>Дата и время проведения: 7</a:t>
            </a:r>
            <a:r>
              <a:rPr lang="en-GB"/>
              <a:t> </a:t>
            </a:r>
            <a:r>
              <a:rPr lang="ru-RU"/>
              <a:t>и 8 мая 2015 года </a:t>
            </a:r>
          </a:p>
        </p:txBody>
      </p:sp>
      <p:pic>
        <p:nvPicPr>
          <p:cNvPr id="307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6" descr="C:\Users\MalSan\Desktop\МТС\Makety_1_maya-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5463" y="5751513"/>
            <a:ext cx="2268537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Цель\Задачи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409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0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8785225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Цель:</a:t>
            </a:r>
            <a:br>
              <a:rPr lang="ru-RU"/>
            </a:br>
            <a:r>
              <a:rPr lang="ru-RU"/>
              <a:t>- Создать двухдневное мероприятие в формате «квест» в рамках «Дня Связи» для всех офисов компании.</a:t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>Задачи: </a:t>
            </a:r>
            <a:br>
              <a:rPr lang="ru-RU"/>
            </a:br>
            <a:r>
              <a:rPr lang="ru-RU"/>
              <a:t>- Создать интересную программу 1-го дня оптимизированную для проведения в 5-ти офисах компании, рассчитанную на 10 команд по 10 человек в каждом</a:t>
            </a:r>
            <a:br>
              <a:rPr lang="ru-RU"/>
            </a:br>
            <a:r>
              <a:rPr lang="ru-RU"/>
              <a:t>- Создать интересную программу 2-го дня для команд победителей;</a:t>
            </a:r>
            <a:br>
              <a:rPr lang="ru-RU"/>
            </a:br>
            <a:r>
              <a:rPr lang="ru-RU"/>
              <a:t>- Продвинуть корпоративные ценности компании. Повышение лояльности сотрудников к компании;</a:t>
            </a:r>
            <a:br>
              <a:rPr lang="ru-RU"/>
            </a:br>
            <a:r>
              <a:rPr lang="ru-RU"/>
              <a:t>- Основную идею мероприятия построить, основываясь на специфике компании и празднике «День Связи»</a:t>
            </a:r>
            <a:r>
              <a:rPr lang="en-GB"/>
              <a:t>;</a:t>
            </a:r>
            <a:endParaRPr lang="en-US"/>
          </a:p>
          <a:p>
            <a:r>
              <a:rPr lang="ru-RU"/>
              <a:t/>
            </a:r>
            <a:br>
              <a:rPr lang="ru-RU"/>
            </a:br>
            <a:r>
              <a:rPr lang="ru-RU"/>
              <a:t>Бюджет мероприятия составлял </a:t>
            </a:r>
            <a:r>
              <a:rPr lang="en-US"/>
              <a:t>~</a:t>
            </a:r>
            <a:r>
              <a:rPr lang="ru-RU"/>
              <a:t>360 000 рублей.</a:t>
            </a:r>
          </a:p>
        </p:txBody>
      </p:sp>
      <p:pic>
        <p:nvPicPr>
          <p:cNvPr id="4101" name="Picture 6" descr="C:\Users\MalSan\Desktop\МТС\Makety_1_maya-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5463" y="5751513"/>
            <a:ext cx="2268537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Идея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512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Прямоугольник 3"/>
          <p:cNvSpPr>
            <a:spLocks noChangeArrowheads="1"/>
          </p:cNvSpPr>
          <p:nvPr/>
        </p:nvSpPr>
        <p:spPr bwMode="auto">
          <a:xfrm>
            <a:off x="214313" y="1628775"/>
            <a:ext cx="8786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cs typeface="Tahoma" pitchFamily="34" charset="0"/>
            </a:endParaRPr>
          </a:p>
        </p:txBody>
      </p:sp>
      <p:sp>
        <p:nvSpPr>
          <p:cNvPr id="5125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8785225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Основываясь на поставленных задачах мы решили взять за основу связь в современной её интерпретации, а именно всемирную сеть «интернет». Мы построили основной сюжет вокруг самой компании и ввели отрицательного персонажа, для большей реалистичности происходящего. И в итоге родилась следующая история:</a:t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>В главный офис МТС поступила информация, что ровно в 9 часов произойдёт кибер - атака со стороны компании конкурента «Тихофон» на главный сервер компании. Если не предотвратить это нападение, то совершенно секретные данные компании могут попасть в злые руки. Причиной этой угрозы послужил некий шпион компании конкурента, который проник в организацию. </a:t>
            </a:r>
            <a:br>
              <a:rPr lang="ru-RU"/>
            </a:br>
            <a:r>
              <a:rPr lang="ru-RU"/>
              <a:t>  Для предотвращение этой угрозы были выбраны команды лучших сотрудников компании МТС. Их задачей будет по следам, оставленным </a:t>
            </a:r>
            <a:r>
              <a:rPr lang="ru-RU" altLang="ja-JP"/>
              <a:t>шпионом</a:t>
            </a:r>
            <a:r>
              <a:rPr lang="ru-RU"/>
              <a:t>, установить его личность и найти код отмены, который остановит программу по взлому системы.</a:t>
            </a:r>
          </a:p>
          <a:p>
            <a:endParaRPr lang="ru-RU"/>
          </a:p>
          <a:p>
            <a:endParaRPr lang="ru-RU"/>
          </a:p>
        </p:txBody>
      </p:sp>
      <p:pic>
        <p:nvPicPr>
          <p:cNvPr id="5126" name="Picture 6" descr="C:\Users\MalSan\Desktop\МТС\Makety_1_maya-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5463" y="5751513"/>
            <a:ext cx="2268537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Идея для мероприятия 2-го дня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614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Прямоугольник 3"/>
          <p:cNvSpPr>
            <a:spLocks noChangeArrowheads="1"/>
          </p:cNvSpPr>
          <p:nvPr/>
        </p:nvSpPr>
        <p:spPr bwMode="auto">
          <a:xfrm>
            <a:off x="214313" y="1628775"/>
            <a:ext cx="8786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cs typeface="Tahoma" pitchFamily="34" charset="0"/>
            </a:endParaRPr>
          </a:p>
        </p:txBody>
      </p:sp>
      <p:sp>
        <p:nvSpPr>
          <p:cNvPr id="6149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5832475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Осталось связать между собой мероприятия 1-го и 2-го дня. Тогда нам в голову пришла следующая идея:</a:t>
            </a:r>
          </a:p>
          <a:p>
            <a:endParaRPr lang="ru-RU"/>
          </a:p>
          <a:p>
            <a:r>
              <a:rPr lang="ru-RU"/>
              <a:t>Во время церемонии награждении по итогам первого дня на экране внезапно появится ролик, в котором шпион обратится к командам победителям. Из ролика станет понятно, что хоть им и удалось установить его личность и предотвратить кибер атаку, ему удалось выкрасть нужную информацию и скрыться. И что передача информации компании конкуренту «Тихофон» произойдёт завтра ровно в 16:00. Задачей команд победителей будет найти контрагента и место передачи информации, где-то в городе, и вернуть украденные данные любой ценой.</a:t>
            </a:r>
          </a:p>
          <a:p>
            <a:endParaRPr lang="ru-RU"/>
          </a:p>
          <a:p>
            <a:endParaRPr lang="ru-RU"/>
          </a:p>
        </p:txBody>
      </p:sp>
      <p:pic>
        <p:nvPicPr>
          <p:cNvPr id="6150" name="Picture 6" descr="C:\Users\MalSan\Desktop\МТС\Makety_1_maya-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5463" y="5751513"/>
            <a:ext cx="2268537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1863" y="1708150"/>
            <a:ext cx="3122612" cy="208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8974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Выполнение мероприятия 1-го дня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7171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Прямоугольник 3"/>
          <p:cNvSpPr>
            <a:spLocks noChangeArrowheads="1"/>
          </p:cNvSpPr>
          <p:nvPr/>
        </p:nvSpPr>
        <p:spPr bwMode="auto">
          <a:xfrm>
            <a:off x="214313" y="1628775"/>
            <a:ext cx="8786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cs typeface="Tahoma" pitchFamily="34" charset="0"/>
            </a:endParaRPr>
          </a:p>
        </p:txBody>
      </p:sp>
      <p:sp>
        <p:nvSpPr>
          <p:cNvPr id="7173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8785225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Задача была мягко говоря не из лёгких. Мероприятия формата «квест» всегда базировались на особенностях места проведения. Первым делом мы посетили все места проведения и выбрали локации, которые можно было бы задействовать в мероприятии. Т.к. участие принимали 8\10 команд, а пространство было довольно ограничено мы подобрали 10\12 локаций в каждом офисе, чтобы избежать пересечения между командами. </a:t>
            </a:r>
            <a:br>
              <a:rPr lang="ru-RU"/>
            </a:br>
            <a:r>
              <a:rPr lang="ru-RU"/>
              <a:t> Так же мы подготовили не большой тизер мероприятия, который был разослан всем сотрудникам компании</a:t>
            </a:r>
            <a:br>
              <a:rPr lang="ru-RU"/>
            </a:br>
            <a:r>
              <a:rPr lang="ru-RU"/>
              <a:t> Когда локации были подобраны мы приступили к детальному прописанию сюжетной линии и каждой локации в отдельности.</a:t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endParaRPr lang="ru-RU"/>
          </a:p>
        </p:txBody>
      </p:sp>
      <p:pic>
        <p:nvPicPr>
          <p:cNvPr id="7174" name="Picture 6" descr="C:\Users\MalSan\Desktop\МТС\Makety_1_maya-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5463" y="5751513"/>
            <a:ext cx="2268537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8974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Выполнение мероприятия 1-го дня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819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Прямоугольник 3"/>
          <p:cNvSpPr>
            <a:spLocks noChangeArrowheads="1"/>
          </p:cNvSpPr>
          <p:nvPr/>
        </p:nvSpPr>
        <p:spPr bwMode="auto">
          <a:xfrm>
            <a:off x="214313" y="1628775"/>
            <a:ext cx="8786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cs typeface="Tahoma" pitchFamily="34" charset="0"/>
            </a:endParaRPr>
          </a:p>
        </p:txBody>
      </p:sp>
      <p:sp>
        <p:nvSpPr>
          <p:cNvPr id="8197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5905500" cy="507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Ко времени начала мероприятия в офисе компании появляются незнакомые люди в строгих чёрных костюмах и проводят все команды к месту брифинга, где их проинструктируют о сложившейся ситуации, раздав персональные «дела» (список подозреваемых лиц с их описанием и привычками), а так же первую страницу дневника шпиона для каждой из команд, в которой будет подсказка, с чего им начать поиски. </a:t>
            </a:r>
            <a:br>
              <a:rPr lang="ru-RU"/>
            </a:br>
            <a:r>
              <a:rPr lang="ru-RU"/>
              <a:t>В этот же момент на экране появится сообщение о попытке взлома системы, будет выведен обратный отсчёт и поле для ввода кода отмены. Главной задачей команд будет ввести код отмены (для каждой команды он свой), а так же установить личность настоящего шпиона по найденным подсказкам в ходе прохождения квеста. </a:t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endParaRPr lang="ru-RU"/>
          </a:p>
        </p:txBody>
      </p:sp>
      <p:pic>
        <p:nvPicPr>
          <p:cNvPr id="8198" name="Picture 6" descr="C:\Users\MalSan\Desktop\МТС\Makety_1_maya-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5463" y="5751513"/>
            <a:ext cx="2268537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325" y="3716338"/>
            <a:ext cx="2987675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67438" y="1628775"/>
            <a:ext cx="2976562" cy="1982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8974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Выполнение мероприятия 1-го дня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921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Прямоугольник 3"/>
          <p:cNvSpPr>
            <a:spLocks noChangeArrowheads="1"/>
          </p:cNvSpPr>
          <p:nvPr/>
        </p:nvSpPr>
        <p:spPr bwMode="auto">
          <a:xfrm>
            <a:off x="214313" y="1628775"/>
            <a:ext cx="8786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cs typeface="Tahoma" pitchFamily="34" charset="0"/>
            </a:endParaRPr>
          </a:p>
        </p:txBody>
      </p:sp>
      <p:sp>
        <p:nvSpPr>
          <p:cNvPr id="9221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59055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Таким образом в каждой локации команда могла найти 1-у страницу дневника шпиона в которой спрятана часть кода отмены и\или подсказка к личности шпиона, а так же подсказка к месту следующей локации. </a:t>
            </a:r>
            <a:br>
              <a:rPr lang="ru-RU"/>
            </a:br>
            <a:r>
              <a:rPr lang="ru-RU"/>
              <a:t>Всего было 10 лиц подозреваемых с 10-ю параметрами и десять символов кода. Таким образом только пройдя  все локации команда могла собрать все части загадки воедино.</a:t>
            </a:r>
            <a:br>
              <a:rPr lang="ru-RU"/>
            </a:br>
            <a:r>
              <a:rPr lang="ru-RU"/>
              <a:t>В каждой локации были различные задачи на логику, поиск предметов и смекалку, для решения которых зачастую необходимо было прибегать к помощи современных гаджетов и интернета.</a:t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endParaRPr lang="ru-RU"/>
          </a:p>
        </p:txBody>
      </p:sp>
      <p:pic>
        <p:nvPicPr>
          <p:cNvPr id="9222" name="Picture 6" descr="C:\Users\MalSan\Desktop\МТС\Makety_1_maya-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5463" y="5751513"/>
            <a:ext cx="2268537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8225" y="1557338"/>
            <a:ext cx="3025775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4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888" y="3686175"/>
            <a:ext cx="3059112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8974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Выполнение мероприятия 1-го дня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1024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Прямоугольник 3"/>
          <p:cNvSpPr>
            <a:spLocks noChangeArrowheads="1"/>
          </p:cNvSpPr>
          <p:nvPr/>
        </p:nvSpPr>
        <p:spPr bwMode="auto">
          <a:xfrm>
            <a:off x="214313" y="1628775"/>
            <a:ext cx="8786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cs typeface="Tahoma" pitchFamily="34" charset="0"/>
            </a:endParaRPr>
          </a:p>
        </p:txBody>
      </p:sp>
      <p:sp>
        <p:nvSpPr>
          <p:cNvPr id="10245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59055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Чтобы не возникло путаницы во время прохождения квеста было принято решение, что основная получаемая информация будет персональная для каждой команды (подсказка к личности шпиона и цифра\буква кода). Так же основные предметы для выполнения задач будут персональные для каждой команды и пронумерованы. Участникам строго запрещается трогать или передвигать «квестовые предметы» другой команды. Квест заканчивается в тот момент когда команда правильно введёт код в персональное поле для ввода (у команд будет всего 3 попытки) и произнесёт личность шпиона. </a:t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endParaRPr lang="ru-RU"/>
          </a:p>
        </p:txBody>
      </p:sp>
      <p:pic>
        <p:nvPicPr>
          <p:cNvPr id="10246" name="Picture 6" descr="C:\Users\MalSan\Desktop\МТС\Makety_1_maya-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5463" y="5751513"/>
            <a:ext cx="2268537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425" y="1773238"/>
            <a:ext cx="3203575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8974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Выполнение мероприятия 1-го дня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1126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Прямоугольник 3"/>
          <p:cNvSpPr>
            <a:spLocks noChangeArrowheads="1"/>
          </p:cNvSpPr>
          <p:nvPr/>
        </p:nvSpPr>
        <p:spPr bwMode="auto">
          <a:xfrm>
            <a:off x="214313" y="1628775"/>
            <a:ext cx="8786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cs typeface="Tahoma" pitchFamily="34" charset="0"/>
            </a:endParaRPr>
          </a:p>
        </p:txBody>
      </p:sp>
      <p:sp>
        <p:nvSpPr>
          <p:cNvPr id="11269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5905500" cy="507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Когда сценарий был написан и персонализирован для каждого офиса и команды, пришло время закупок.</a:t>
            </a:r>
            <a:br>
              <a:rPr lang="ru-RU"/>
            </a:br>
            <a:r>
              <a:rPr lang="ru-RU"/>
              <a:t>Всего в квесте было задействовано:</a:t>
            </a:r>
            <a:br>
              <a:rPr lang="ru-RU"/>
            </a:br>
            <a:r>
              <a:rPr lang="ru-RU"/>
              <a:t>более 40 шкатулок с навесными замками, как кодовыми так и ключными</a:t>
            </a:r>
            <a:r>
              <a:rPr lang="en-GB"/>
              <a:t>;</a:t>
            </a:r>
            <a:r>
              <a:rPr lang="ru-RU"/>
              <a:t/>
            </a:r>
            <a:br>
              <a:rPr lang="ru-RU"/>
            </a:br>
            <a:r>
              <a:rPr lang="ru-RU"/>
              <a:t>5 сейфов с кодовым замком</a:t>
            </a:r>
            <a:r>
              <a:rPr lang="en-GB"/>
              <a:t>;</a:t>
            </a:r>
            <a:r>
              <a:rPr lang="ru-RU"/>
              <a:t/>
            </a:r>
            <a:br>
              <a:rPr lang="ru-RU"/>
            </a:br>
            <a:r>
              <a:rPr lang="ru-RU"/>
              <a:t>более 40 ультрафиолетовых ламп</a:t>
            </a:r>
            <a:r>
              <a:rPr lang="en-GB"/>
              <a:t>;</a:t>
            </a:r>
            <a:r>
              <a:rPr lang="ru-RU"/>
              <a:t/>
            </a:r>
            <a:br>
              <a:rPr lang="ru-RU"/>
            </a:br>
            <a:r>
              <a:rPr lang="ru-RU"/>
              <a:t>создано 5 фейковых аккаунтов в социальных сетях</a:t>
            </a:r>
            <a:r>
              <a:rPr lang="en-GB"/>
              <a:t>;</a:t>
            </a:r>
            <a:r>
              <a:rPr lang="ru-RU"/>
              <a:t/>
            </a:r>
            <a:br>
              <a:rPr lang="ru-RU"/>
            </a:br>
            <a:r>
              <a:rPr lang="ru-RU"/>
              <a:t>более 40 металических кеш боксов с ключным замком</a:t>
            </a:r>
            <a:r>
              <a:rPr lang="en-GB"/>
              <a:t>;</a:t>
            </a:r>
            <a:br>
              <a:rPr lang="en-GB"/>
            </a:br>
            <a:r>
              <a:rPr lang="ru-RU"/>
              <a:t>и множество прочей «мелочи» задействованой в реализации.</a:t>
            </a:r>
            <a:br>
              <a:rPr lang="ru-RU"/>
            </a:br>
            <a:r>
              <a:rPr lang="ru-RU"/>
              <a:t>А в анимационной команде мероприятия было задействовано более 20 человек.</a:t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endParaRPr lang="ru-RU"/>
          </a:p>
        </p:txBody>
      </p:sp>
      <p:pic>
        <p:nvPicPr>
          <p:cNvPr id="11270" name="Picture 6" descr="C:\Users\MalSan\Desktop\МТС\Makety_1_maya-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5463" y="5751513"/>
            <a:ext cx="2268537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425" y="1412875"/>
            <a:ext cx="3203575" cy="213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425" y="3598863"/>
            <a:ext cx="3203575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8974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Выполнение мероприятия 2-го дня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12291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Прямоугольник 3"/>
          <p:cNvSpPr>
            <a:spLocks noChangeArrowheads="1"/>
          </p:cNvSpPr>
          <p:nvPr/>
        </p:nvSpPr>
        <p:spPr bwMode="auto">
          <a:xfrm>
            <a:off x="214313" y="1628775"/>
            <a:ext cx="8786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cs typeface="Tahoma" pitchFamily="34" charset="0"/>
            </a:endParaRPr>
          </a:p>
        </p:txBody>
      </p:sp>
      <p:sp>
        <p:nvSpPr>
          <p:cNvPr id="12293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8964612" cy="397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Для мероприятия 2-го дня, мы разработали специальный маршрут по верхней части города, который тянулся от площади Горького до старого здания Казанского вокзала.</a:t>
            </a:r>
            <a:br>
              <a:rPr lang="ru-RU"/>
            </a:br>
            <a:r>
              <a:rPr lang="ru-RU"/>
              <a:t> Все команды соберутся в указанном месте. У команд остаётся ровно 4 часа чтобы предотвратить передачу информации. Для этого командам понадобятся мобильные устройства оснащённые 4</a:t>
            </a:r>
            <a:r>
              <a:rPr lang="en-US"/>
              <a:t>G </a:t>
            </a:r>
            <a:r>
              <a:rPr lang="ru-RU"/>
              <a:t>модемами. Вести команды будет специальный «он-лайн движок», который будет выдавать командам задания и подсказки по мере прохождения квеста. Для победы в этой части командам потребуется не только логика и смекалка, но и ещё ориентирование на местности зоны проведения квеста.</a:t>
            </a:r>
            <a:br>
              <a:rPr lang="ru-RU"/>
            </a:br>
            <a:r>
              <a:rPr lang="ru-RU"/>
              <a:t>  Первое задание придёт для всех команд одновременно и символизирует начало соревнования. </a:t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endParaRPr lang="ru-RU"/>
          </a:p>
        </p:txBody>
      </p:sp>
      <p:pic>
        <p:nvPicPr>
          <p:cNvPr id="12294" name="Picture 6" descr="C:\Users\MalSan\Desktop\МТС\Makety_1_maya-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5463" y="5751513"/>
            <a:ext cx="2268537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8974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Выполнение мероприятия 2-го дня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1331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Прямоугольник 3"/>
          <p:cNvSpPr>
            <a:spLocks noChangeArrowheads="1"/>
          </p:cNvSpPr>
          <p:nvPr/>
        </p:nvSpPr>
        <p:spPr bwMode="auto">
          <a:xfrm>
            <a:off x="214313" y="1628775"/>
            <a:ext cx="8786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cs typeface="Tahoma" pitchFamily="34" charset="0"/>
            </a:endParaRPr>
          </a:p>
        </p:txBody>
      </p:sp>
      <p:sp>
        <p:nvSpPr>
          <p:cNvPr id="13317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8964612" cy="424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pitchFamily="34" charset="0"/>
              <a:buNone/>
            </a:pPr>
            <a:r>
              <a:rPr lang="ru-RU">
                <a:latin typeface="Tahoma" pitchFamily="34" charset="0"/>
              </a:rPr>
              <a:t> </a:t>
            </a:r>
            <a:r>
              <a:rPr lang="ru-RU"/>
              <a:t>Квест представлял собой симбиоз задач на логику, смекалку, элементов фото-кросса и спортивного ориентирования.</a:t>
            </a:r>
            <a:br>
              <a:rPr lang="ru-RU"/>
            </a:br>
            <a:r>
              <a:rPr lang="ru-RU"/>
              <a:t>  Всего было 12 заданий. </a:t>
            </a:r>
            <a:br>
              <a:rPr lang="ru-RU"/>
            </a:br>
            <a:r>
              <a:rPr lang="ru-RU"/>
              <a:t>Суть заданий найти или разгадать специальный код и ввести его в поле он-лайн движка, для получения следующего задания. На выполнения каждого задания будет 15-20 минут. По истечении 5 минут от получения задания, команда может получить подсказку так же через «он-лайн движок». </a:t>
            </a:r>
            <a:br>
              <a:rPr lang="ru-RU"/>
            </a:br>
            <a:r>
              <a:rPr lang="ru-RU">
                <a:latin typeface="Tahoma" pitchFamily="34" charset="0"/>
              </a:rPr>
              <a:t> </a:t>
            </a:r>
            <a:r>
              <a:rPr lang="ru-RU"/>
              <a:t>Если команда не справляется с заданием за обозначенное время, ей автоматически становится доступно следующее. Побеждает команда, пришедшая на последнюю точку первой.</a:t>
            </a:r>
          </a:p>
          <a:p>
            <a:pPr>
              <a:buFont typeface="Arial" pitchFamily="34" charset="0"/>
              <a:buNone/>
            </a:pPr>
            <a:r>
              <a:rPr lang="ru-RU"/>
              <a:t>  Последней точкой в прохождении квеста будет местом проведения церемонии, где победителей уже будут ожидать заслуженные призы.</a:t>
            </a:r>
            <a:br>
              <a:rPr lang="ru-RU"/>
            </a:br>
            <a:r>
              <a:rPr lang="ru-RU"/>
              <a:t>Сотрудники, не участвующие в квесте, могли наблюдать за ходом мероприятия и болеть за своих коллег на сайте он-лайн движка.</a:t>
            </a:r>
            <a:br>
              <a:rPr lang="ru-RU"/>
            </a:br>
            <a:endParaRPr lang="ru-RU"/>
          </a:p>
        </p:txBody>
      </p:sp>
      <p:pic>
        <p:nvPicPr>
          <p:cNvPr id="13318" name="Picture 6" descr="C:\Users\MalSan\Desktop\МТС\Makety_1_maya-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5463" y="5751513"/>
            <a:ext cx="2268537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Эффективность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1433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Прямоугольник 3"/>
          <p:cNvSpPr>
            <a:spLocks noChangeArrowheads="1"/>
          </p:cNvSpPr>
          <p:nvPr/>
        </p:nvSpPr>
        <p:spPr bwMode="auto">
          <a:xfrm>
            <a:off x="214313" y="1628775"/>
            <a:ext cx="8786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cs typeface="Tahoma" pitchFamily="34" charset="0"/>
            </a:endParaRPr>
          </a:p>
        </p:txBody>
      </p:sp>
      <p:sp>
        <p:nvSpPr>
          <p:cNvPr id="14341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8785225" cy="369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В ходе реализации мероприятия мы получили очень много лестных отзывов от сотрудников. Сюжет получился очень интересным и захватывающим, а задания не стандартными. Участники как и анимационная команда, все вжились в свои образы. Как показатель эффективности, можно привести тот факт, что на следующее мероприятие, пара офисов включило в обязательную программу – проведение квестов, из-за большого успеха данного мероприятия.</a:t>
            </a:r>
            <a:br>
              <a:rPr lang="ru-RU"/>
            </a:br>
            <a:r>
              <a:rPr lang="ru-RU"/>
              <a:t/>
            </a:r>
            <a:br>
              <a:rPr lang="ru-RU"/>
            </a:br>
            <a:r>
              <a:rPr lang="ru-RU"/>
              <a:t>Основными проблемами были реализация мероприятия 1-го дня и ограниченный бюджет. В реализации проблема заключалась в очень ограниченном пространстве проведения мероприятия. С обоими проблемами нам помог справиться креативный подход, ведь сам получившийся сценарий и был их решением. Просто в написании мы базировались от исходных данных и получилось здорово.</a:t>
            </a:r>
          </a:p>
        </p:txBody>
      </p:sp>
      <p:pic>
        <p:nvPicPr>
          <p:cNvPr id="14342" name="Picture 6" descr="C:\Users\MalSan\Desktop\МТС\Makety_1_maya-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5463" y="5751513"/>
            <a:ext cx="2268537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Реализация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1536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Прямоугольник 3"/>
          <p:cNvSpPr>
            <a:spLocks noChangeArrowheads="1"/>
          </p:cNvSpPr>
          <p:nvPr/>
        </p:nvSpPr>
        <p:spPr bwMode="auto">
          <a:xfrm>
            <a:off x="214313" y="1628775"/>
            <a:ext cx="8786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cs typeface="Tahoma" pitchFamily="34" charset="0"/>
            </a:endParaRPr>
          </a:p>
        </p:txBody>
      </p:sp>
      <p:sp>
        <p:nvSpPr>
          <p:cNvPr id="15365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8785225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С начала мероприятия была видна заинтересованность сотрудников. Это было увлекательнейшее путешествие в котором одновременно приняло участие огромное количество людей. Мероприятия обоих дней очень гармонично пересекались между собой, со стороны казалось что все мы, организаторы и участники стали персонажами шпионской саги.</a:t>
            </a:r>
          </a:p>
        </p:txBody>
      </p:sp>
      <p:pic>
        <p:nvPicPr>
          <p:cNvPr id="15366" name="Picture 6" descr="C:\Users\MalSan\Desktop\МТС\Makety_1_maya-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5463" y="5751513"/>
            <a:ext cx="2268537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Особенности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1638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Прямоугольник 3"/>
          <p:cNvSpPr>
            <a:spLocks noChangeArrowheads="1"/>
          </p:cNvSpPr>
          <p:nvPr/>
        </p:nvSpPr>
        <p:spPr bwMode="auto">
          <a:xfrm>
            <a:off x="214313" y="1628775"/>
            <a:ext cx="8786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cs typeface="Tahoma" pitchFamily="34" charset="0"/>
            </a:endParaRPr>
          </a:p>
        </p:txBody>
      </p:sp>
      <p:sp>
        <p:nvSpPr>
          <p:cNvPr id="16389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8785225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Основными особенностями данного мероприятия были детально проработанный сценарий и не стандартная реализация. Посудите сами: реализовать логистику более 400 человек в 5 офисах. Персонализировать сценарий под каждую команду, грамотно распределить бюджет получив качественное продуманное мероприятие из ограниченных средств.</a:t>
            </a:r>
          </a:p>
        </p:txBody>
      </p:sp>
      <p:pic>
        <p:nvPicPr>
          <p:cNvPr id="16390" name="Picture 6" descr="C:\Users\MalSan\Desktop\МТС\Makety_1_maya-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5463" y="5751513"/>
            <a:ext cx="2268537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Дополнительная инормация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17411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Прямоугольник 3"/>
          <p:cNvSpPr>
            <a:spLocks noChangeArrowheads="1"/>
          </p:cNvSpPr>
          <p:nvPr/>
        </p:nvSpPr>
        <p:spPr bwMode="auto">
          <a:xfrm>
            <a:off x="214313" y="1628775"/>
            <a:ext cx="8786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cs typeface="Tahoma" pitchFamily="34" charset="0"/>
            </a:endParaRPr>
          </a:p>
        </p:txBody>
      </p:sp>
      <p:sp>
        <p:nvSpPr>
          <p:cNvPr id="17413" name="Прямоугольник 3"/>
          <p:cNvSpPr>
            <a:spLocks noChangeArrowheads="1"/>
          </p:cNvSpPr>
          <p:nvPr/>
        </p:nvSpPr>
        <p:spPr bwMode="auto">
          <a:xfrm>
            <a:off x="179388" y="1628775"/>
            <a:ext cx="8785225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В качестве дополнительной информации предлагаю ознакомиться с видео роликами описанными в выполнении, а так же с материалами сценария, в которых описаны задания с которыми справлялись команды, а так же более подробно сюжетная линия:</a:t>
            </a:r>
            <a:br>
              <a:rPr lang="ru-RU"/>
            </a:br>
            <a:r>
              <a:rPr lang="ru-RU"/>
              <a:t>ссылка на тизер: </a:t>
            </a:r>
            <a:r>
              <a:rPr lang="en-US">
                <a:hlinkClick r:id="rId3"/>
              </a:rPr>
              <a:t>https://yadi.sk/i/eh390TkEpgpLT</a:t>
            </a:r>
            <a:r>
              <a:rPr lang="ru-RU"/>
              <a:t> (тизер был создан собственными силами без затрат средств заказчика) </a:t>
            </a:r>
            <a:br>
              <a:rPr lang="ru-RU"/>
            </a:br>
            <a:r>
              <a:rPr lang="ru-RU"/>
              <a:t>ссылка на видео – ролик шпиона: </a:t>
            </a:r>
            <a:r>
              <a:rPr lang="en-US">
                <a:hlinkClick r:id="rId4"/>
              </a:rPr>
              <a:t>https://yadi.sk/i/a_Damf9KpgpYm</a:t>
            </a:r>
            <a:endParaRPr lang="ru-RU"/>
          </a:p>
          <a:p>
            <a:r>
              <a:rPr lang="ru-RU"/>
              <a:t>Ссылка на сценарий: </a:t>
            </a:r>
            <a:r>
              <a:rPr lang="en-US">
                <a:hlinkClick r:id="rId5"/>
              </a:rPr>
              <a:t>https://yadi.sk/i/Rirdrm7IpgvPd</a:t>
            </a:r>
            <a:endParaRPr lang="en-US"/>
          </a:p>
          <a:p>
            <a:r>
              <a:rPr lang="ru-RU"/>
              <a:t>Ссылка на записки шпиона:</a:t>
            </a:r>
            <a:r>
              <a:rPr lang="en-US"/>
              <a:t> </a:t>
            </a:r>
            <a:r>
              <a:rPr lang="en-US">
                <a:hlinkClick r:id="rId6"/>
              </a:rPr>
              <a:t>https://yadi.sk/i/4QLdAtwFpgvNc</a:t>
            </a:r>
            <a:endParaRPr lang="en-US"/>
          </a:p>
          <a:p>
            <a:r>
              <a:rPr lang="ru-RU"/>
              <a:t>Ссылка на досье подозреваемых: </a:t>
            </a:r>
            <a:r>
              <a:rPr lang="en-US">
                <a:hlinkClick r:id="rId7"/>
              </a:rPr>
              <a:t>https://yadi.sk/i/QihYQZ_vpgvSR</a:t>
            </a:r>
            <a:endParaRPr lang="ru-RU"/>
          </a:p>
          <a:p>
            <a:endParaRPr lang="ru-RU"/>
          </a:p>
        </p:txBody>
      </p:sp>
      <p:pic>
        <p:nvPicPr>
          <p:cNvPr id="17414" name="Picture 6" descr="C:\Users\MalSan\Desktop\МТС\Makety_1_maya-0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75463" y="5751513"/>
            <a:ext cx="2268537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Прямоугольник 3"/>
          <p:cNvSpPr>
            <a:spLocks noChangeArrowheads="1"/>
          </p:cNvSpPr>
          <p:nvPr/>
        </p:nvSpPr>
        <p:spPr bwMode="auto">
          <a:xfrm>
            <a:off x="642938" y="1628775"/>
            <a:ext cx="7786687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Tahoma" pitchFamily="34" charset="0"/>
              </a:rPr>
              <a:t>Алексей Сергеевич Серебряков (Ивент компания «Сверхновая» - главный) </a:t>
            </a:r>
            <a:br>
              <a:rPr lang="ru-RU">
                <a:latin typeface="Tahoma" pitchFamily="34" charset="0"/>
              </a:rPr>
            </a:br>
            <a:r>
              <a:rPr lang="ru-RU">
                <a:latin typeface="Tahoma" pitchFamily="34" charset="0"/>
              </a:rPr>
              <a:t>м.т.: +7 920 252 34 79</a:t>
            </a:r>
            <a:br>
              <a:rPr lang="ru-RU">
                <a:latin typeface="Tahoma" pitchFamily="34" charset="0"/>
              </a:rPr>
            </a:br>
            <a:r>
              <a:rPr lang="en-US">
                <a:latin typeface="Tahoma" pitchFamily="34" charset="0"/>
              </a:rPr>
              <a:t>e-mail</a:t>
            </a:r>
            <a:r>
              <a:rPr lang="ru-RU" altLang="ja-JP">
                <a:latin typeface="Tahoma" pitchFamily="34" charset="0"/>
              </a:rPr>
              <a:t>: </a:t>
            </a:r>
            <a:r>
              <a:rPr lang="en-US" altLang="ja-JP">
                <a:latin typeface="Tahoma" pitchFamily="34" charset="0"/>
                <a:hlinkClick r:id="rId2"/>
              </a:rPr>
              <a:t>sverhn@ya.ru</a:t>
            </a:r>
            <a:endParaRPr lang="ru-RU"/>
          </a:p>
        </p:txBody>
      </p:sp>
      <p:pic>
        <p:nvPicPr>
          <p:cNvPr id="18435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Прямоугольник 6"/>
          <p:cNvSpPr>
            <a:spLocks noChangeArrowheads="1"/>
          </p:cNvSpPr>
          <p:nvPr/>
        </p:nvSpPr>
        <p:spPr bwMode="auto">
          <a:xfrm>
            <a:off x="827088" y="1196975"/>
            <a:ext cx="4130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Контакты</a:t>
            </a:r>
            <a:r>
              <a:rPr lang="ru-RU" b="1">
                <a:latin typeface="Calibri" pitchFamily="34" charset="0"/>
              </a:rPr>
              <a:t>:</a:t>
            </a:r>
          </a:p>
        </p:txBody>
      </p:sp>
      <p:pic>
        <p:nvPicPr>
          <p:cNvPr id="18437" name="Picture 6" descr="C:\Users\MalSan\Desktop\МТС\Makety_1_maya-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5463" y="5751513"/>
            <a:ext cx="2268537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>
          <a:xfrm>
            <a:off x="1500166" y="274639"/>
            <a:ext cx="7186634" cy="1143000"/>
          </a:xfrm>
        </p:spPr>
        <p:txBody>
          <a:bodyPr/>
          <a:lstStyle/>
          <a:p>
            <a:r>
              <a:rPr lang="ru-RU" sz="2000" b="1" dirty="0" smtClean="0"/>
              <a:t>Информация для жюри конкурса </a:t>
            </a:r>
            <a:r>
              <a:rPr lang="en-US" sz="2000" b="1" dirty="0" smtClean="0"/>
              <a:t>Event-</a:t>
            </a:r>
            <a:r>
              <a:rPr lang="ru-RU" sz="2000" b="1" dirty="0" smtClean="0"/>
              <a:t>Прорыв</a:t>
            </a:r>
            <a:endParaRPr lang="ru-RU" sz="2000" b="1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smtClean="0">
                <a:solidFill>
                  <a:srgbClr val="FF0000"/>
                </a:solidFill>
              </a:rPr>
              <a:t>TT</a:t>
            </a:r>
            <a:r>
              <a:rPr lang="ru-RU" b="1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2258</TotalTime>
  <Words>873</Words>
  <Application>Microsoft Office PowerPoint</Application>
  <PresentationFormat>Экран (4:3)</PresentationFormat>
  <Paragraphs>54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Tahoma</vt:lpstr>
      <vt:lpstr>MS PGothic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97</cp:revision>
  <dcterms:modified xsi:type="dcterms:W3CDTF">2016-03-05T09:31:50Z</dcterms:modified>
</cp:coreProperties>
</file>