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91" r:id="rId5"/>
    <p:sldId id="293" r:id="rId6"/>
    <p:sldId id="295" r:id="rId7"/>
    <p:sldId id="300" r:id="rId8"/>
    <p:sldId id="294" r:id="rId9"/>
    <p:sldId id="301" r:id="rId10"/>
    <p:sldId id="297" r:id="rId11"/>
    <p:sldId id="298" r:id="rId12"/>
    <p:sldId id="299" r:id="rId13"/>
    <p:sldId id="292" r:id="rId14"/>
    <p:sldId id="302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6DC856-B8C8-4DB0-B2D3-D99BE9FD91A8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ADF05-FA63-45C4-98CB-AA4FE766561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04AB49-B70B-4FC6-8C36-9C68CDE577C9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52BC5-6823-4B0B-B5BA-92E143916BF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817E0F-7E28-4BC2-AA30-0D15773DAFA0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99F3C-CD7D-424D-A6E8-D49452EC706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33747A-A571-44C9-AF98-88EAE5209A75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2173E-B44E-4D96-90F9-3682A71ED62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17B5C-2488-4020-A08A-E31BC062CDC4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9FA2B-87C9-47E2-A49E-46D267F8F2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B5EDE2-4BC6-430D-864E-F785B1AE890B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CC6902-3D5C-4291-990B-E3FFBDD7DD8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0E512D-28BD-4DDD-8A44-EB80E3A6A609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746E48-12B4-4FC9-AF19-84DF6723F1B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FE3641-3960-40E1-B9B6-4EA283A5D461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EC577-0922-44D4-B0D2-C2D03D995B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197872-27A4-43FD-BD04-6A72E9B4322F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18E3A9-3775-481D-8661-5BD1CA807B6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76790C-E7FE-4289-8433-49D295E2F9A9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DD294-8D0E-45FD-8864-A66DE2DCAC2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A93695-26DB-4840-B713-F791AC69C3E1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3D822-8BE4-4304-AF4E-8F9E828472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B8E9E48-95DE-4DA9-B682-465E82E71D08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C271A218-1E51-497D-AB41-B17F46E2ECE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sverhn@ya.ru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6"/>
          <p:cNvSpPr>
            <a:spLocks noChangeArrowheads="1"/>
          </p:cNvSpPr>
          <p:nvPr/>
        </p:nvSpPr>
        <p:spPr bwMode="auto">
          <a:xfrm>
            <a:off x="1763713" y="2420938"/>
            <a:ext cx="619283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rgbClr val="0099FF"/>
                </a:solidFill>
              </a:rPr>
              <a:t>Фестиваль</a:t>
            </a:r>
            <a:r>
              <a:rPr lang="ru-RU" sz="2800" b="1" dirty="0"/>
              <a:t> «</a:t>
            </a:r>
            <a:r>
              <a:rPr lang="ru-RU" sz="2800" b="1" dirty="0">
                <a:solidFill>
                  <a:srgbClr val="FF5050"/>
                </a:solidFill>
              </a:rPr>
              <a:t>Семья</a:t>
            </a:r>
            <a:r>
              <a:rPr lang="ru-RU" sz="2800" b="1" dirty="0"/>
              <a:t> </a:t>
            </a:r>
            <a:r>
              <a:rPr lang="ru-RU" sz="2800" b="1" dirty="0" err="1">
                <a:solidFill>
                  <a:srgbClr val="0099FF"/>
                </a:solidFill>
              </a:rPr>
              <a:t>Сибур</a:t>
            </a:r>
            <a:r>
              <a:rPr lang="ru-RU" sz="2800" b="1" dirty="0"/>
              <a:t>»</a:t>
            </a:r>
            <a:br>
              <a:rPr lang="ru-RU" sz="2800" b="1" dirty="0"/>
            </a:br>
            <a:r>
              <a:rPr lang="ru-RU" sz="2800" dirty="0"/>
              <a:t>Лучшее корпоративное мероприятие свыше 400 т.р.</a:t>
            </a:r>
            <a:endParaRPr lang="ru-RU" sz="2800" dirty="0">
              <a:latin typeface="Calibri" pitchFamily="34" charset="0"/>
            </a:endParaRPr>
          </a:p>
        </p:txBody>
      </p:sp>
      <p:pic>
        <p:nvPicPr>
          <p:cNvPr id="13314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15" name="Object 5"/>
          <p:cNvGraphicFramePr>
            <a:graphicFrameLocks noChangeAspect="1"/>
          </p:cNvGraphicFramePr>
          <p:nvPr/>
        </p:nvGraphicFramePr>
        <p:xfrm>
          <a:off x="7451725" y="5165725"/>
          <a:ext cx="1692275" cy="1692275"/>
        </p:xfrm>
        <a:graphic>
          <a:graphicData uri="http://schemas.openxmlformats.org/presentationml/2006/ole">
            <p:oleObj spid="_x0000_s13315" name="Acrobat Document" r:id="rId4" imgW="3111500" imgH="3111500" progId="Acrobat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Вводные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Заказчик: ООО «Сибур - Кстово»;</a:t>
            </a:r>
          </a:p>
          <a:p>
            <a:r>
              <a:rPr lang="ru-RU"/>
              <a:t>Тип мероприятия: Корпоративное мероприятие в формате «</a:t>
            </a:r>
            <a:r>
              <a:rPr lang="en-US"/>
              <a:t>Family Day</a:t>
            </a:r>
            <a:r>
              <a:rPr lang="ru-RU"/>
              <a:t>»;</a:t>
            </a:r>
          </a:p>
          <a:p>
            <a:r>
              <a:rPr lang="ru-RU"/>
              <a:t>Количество человек: 220 гостей;</a:t>
            </a:r>
          </a:p>
          <a:p>
            <a:r>
              <a:rPr lang="ru-RU"/>
              <a:t>Место проведения: Территория загородной базы отдыха «Канавинец»;</a:t>
            </a:r>
            <a:br>
              <a:rPr lang="ru-RU"/>
            </a:br>
            <a:r>
              <a:rPr lang="ru-RU"/>
              <a:t>Подрядчики исполнителя:</a:t>
            </a:r>
            <a:r>
              <a:rPr lang="en-US"/>
              <a:t/>
            </a:r>
            <a:br>
              <a:rPr lang="en-US"/>
            </a:br>
            <a:r>
              <a:rPr lang="ru-RU"/>
              <a:t>Сценическое оборудование: компания «</a:t>
            </a:r>
            <a:r>
              <a:rPr lang="en-US"/>
              <a:t>Party Engineering</a:t>
            </a:r>
            <a:r>
              <a:rPr lang="ru-RU"/>
              <a:t>»</a:t>
            </a:r>
            <a:r>
              <a:rPr lang="en-US"/>
              <a:t/>
            </a:r>
            <a:br>
              <a:rPr lang="en-US"/>
            </a:br>
            <a:r>
              <a:rPr lang="ru-RU"/>
              <a:t>Звуковое оборудование: компания «Авант Медиа»</a:t>
            </a:r>
            <a:r>
              <a:rPr lang="en-US"/>
              <a:t/>
            </a:r>
            <a:br>
              <a:rPr lang="en-US"/>
            </a:br>
            <a:r>
              <a:rPr lang="ru-RU"/>
              <a:t>Кейтеринг: компания «Ресторан на выезде» </a:t>
            </a:r>
          </a:p>
          <a:p>
            <a:r>
              <a:rPr lang="ru-RU"/>
              <a:t>Шатры + аттракционы: компания «Атмосфера»</a:t>
            </a:r>
            <a:br>
              <a:rPr lang="ru-RU"/>
            </a:br>
            <a:r>
              <a:rPr lang="ru-RU"/>
              <a:t>Ведущий: Денис Леонтенков</a:t>
            </a:r>
          </a:p>
          <a:p>
            <a:endParaRPr lang="ru-RU"/>
          </a:p>
          <a:p>
            <a:r>
              <a:rPr lang="ru-RU"/>
              <a:t>Дата и время проведения: 11 июля 2015 года с 11:00 до 18:00.</a:t>
            </a:r>
          </a:p>
        </p:txBody>
      </p:sp>
      <p:pic>
        <p:nvPicPr>
          <p:cNvPr id="143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Цель\Задачи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536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Цель:</a:t>
            </a:r>
            <a:br>
              <a:rPr lang="ru-RU"/>
            </a:br>
            <a:r>
              <a:rPr lang="ru-RU"/>
              <a:t>- Создать качественное корпоративное мероприятие в формате «</a:t>
            </a:r>
            <a:r>
              <a:rPr lang="en-US"/>
              <a:t>Family Day</a:t>
            </a:r>
            <a:r>
              <a:rPr lang="ru-RU"/>
              <a:t>», приуроченное к 20-тилетию компании, интересное для людей разных возрастов.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Задачи: </a:t>
            </a:r>
            <a:br>
              <a:rPr lang="ru-RU"/>
            </a:br>
            <a:r>
              <a:rPr lang="ru-RU"/>
              <a:t>- Создать интересную программу мероприятия для разных возрастных групп, в том числе и для детей;</a:t>
            </a:r>
            <a:br>
              <a:rPr lang="ru-RU"/>
            </a:br>
            <a:r>
              <a:rPr lang="ru-RU"/>
              <a:t>- Не стандартно задействовать сотрудников компании в данном мероприятии;</a:t>
            </a:r>
            <a:br>
              <a:rPr lang="ru-RU"/>
            </a:br>
            <a:r>
              <a:rPr lang="ru-RU"/>
              <a:t>- Продвинуть корпоративные ценности компании. Повышение лояльности сотрудников к компании;</a:t>
            </a:r>
            <a:br>
              <a:rPr lang="ru-RU"/>
            </a:br>
            <a:r>
              <a:rPr lang="ru-RU"/>
              <a:t>- Обеспечить возможность отдыха и приятного времяпрепровождения для людей различных возрастных групп, в том числе и детей.</a:t>
            </a:r>
            <a:br>
              <a:rPr lang="ru-RU"/>
            </a:br>
            <a:r>
              <a:rPr lang="ru-RU"/>
              <a:t>- Создать объединяющую атмосферу семейного отдыха.</a:t>
            </a:r>
            <a:endParaRPr lang="en-US"/>
          </a:p>
          <a:p>
            <a:r>
              <a:rPr lang="ru-RU"/>
              <a:t/>
            </a:r>
            <a:br>
              <a:rPr lang="ru-RU"/>
            </a:br>
            <a:r>
              <a:rPr lang="ru-RU"/>
              <a:t>Бюджет мероприятия составлял </a:t>
            </a:r>
            <a:r>
              <a:rPr lang="en-US"/>
              <a:t>~1 0</a:t>
            </a:r>
            <a:r>
              <a:rPr lang="ru-RU"/>
              <a:t>00 000 рублей.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Идея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6389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Для создания данного мероприятия мы задались вопросом – что же объединит всех сотрудников, обеспечит приятный и интересный досуг для людей всех возрастов и придаст мероприятию уютную, сближающую, семейную атмосферу?</a:t>
            </a:r>
            <a:br>
              <a:rPr lang="ru-RU"/>
            </a:br>
            <a:r>
              <a:rPr lang="ru-RU"/>
              <a:t>И тогда мы решили создать настоящий «фестиваль – ярмарку» в формате отдыха со всей семьёй на природе. Визуальную составляющую мы предложили в стиле классического праздника урожая, популярного по сей день в Америке и Европе.</a:t>
            </a:r>
            <a:br>
              <a:rPr lang="ru-RU"/>
            </a:br>
            <a:r>
              <a:rPr lang="ru-RU"/>
              <a:t>И как на любом фестивале наполненность мероприятия строилась по зональному принципу.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А название для фестиваля пришло само собой, когда мы задумались что главное в жизни каждого человека, и кем друг для друга являются сотрудники компании. Ведь взаимоотношения внутри коллектива позволяют заявить что это настоящая семья. «</a:t>
            </a:r>
            <a:r>
              <a:rPr lang="ru-RU">
                <a:solidFill>
                  <a:srgbClr val="0099FF"/>
                </a:solidFill>
              </a:rPr>
              <a:t>Семья</a:t>
            </a:r>
            <a:r>
              <a:rPr lang="ru-RU"/>
              <a:t> </a:t>
            </a:r>
            <a:r>
              <a:rPr lang="ru-RU">
                <a:solidFill>
                  <a:srgbClr val="FF5050"/>
                </a:solidFill>
              </a:rPr>
              <a:t>Сибур</a:t>
            </a:r>
            <a:r>
              <a:rPr lang="ru-RU"/>
              <a:t>»!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741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7412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905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Подготовку к мероприятию мы начали за 1.5 месяца.</a:t>
            </a:r>
            <a:br>
              <a:rPr lang="ru-RU"/>
            </a:br>
            <a:r>
              <a:rPr lang="ru-RU"/>
              <a:t>Первым делом мы создали фирменный стиль мероприятия и подготовили информацию о мероприятии для сотрудников. Далее, по внутренним каналам связи нашли желающих проявить свои таланты на благотворительной ярмарке. В итоге из желающих образовались следующие активности:</a:t>
            </a:r>
            <a:br>
              <a:rPr lang="ru-RU"/>
            </a:br>
            <a:r>
              <a:rPr lang="ru-RU"/>
              <a:t>Мастер – классы: изготовление «Оберегов из нитей», «точечная роспись», «декупаж», поделки из шаров.</a:t>
            </a:r>
            <a:br>
              <a:rPr lang="ru-RU"/>
            </a:br>
            <a:r>
              <a:rPr lang="ru-RU"/>
              <a:t>Так же на нашей ярмарке появился свой «погребок», с солениями производства сотрудников компании и, даже, коптильня. </a:t>
            </a:r>
            <a:br>
              <a:rPr lang="ru-RU"/>
            </a:br>
            <a:r>
              <a:rPr lang="ru-RU"/>
              <a:t>Плату за продукцию и участие в мастер-классах устанавливали сами участники, а все вырученные средства были направлены на благотворительность. </a:t>
            </a:r>
            <a:br>
              <a:rPr lang="ru-RU"/>
            </a:br>
            <a:endParaRPr lang="ru-RU"/>
          </a:p>
        </p:txBody>
      </p:sp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5450" y="1412875"/>
            <a:ext cx="2141538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508500"/>
            <a:ext cx="2903537" cy="19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843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8436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976937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Дальше нужно было разработать схематику, логистику и программу мероприятия.</a:t>
            </a:r>
            <a:br>
              <a:rPr lang="ru-RU"/>
            </a:br>
            <a:r>
              <a:rPr lang="ru-RU"/>
              <a:t>В итоге получилось несколько зон:</a:t>
            </a:r>
            <a:br>
              <a:rPr lang="ru-RU"/>
            </a:br>
            <a:r>
              <a:rPr lang="ru-RU"/>
              <a:t>-Зона благотворительной ярмарки;</a:t>
            </a:r>
            <a:br>
              <a:rPr lang="ru-RU"/>
            </a:br>
            <a:r>
              <a:rPr lang="ru-RU"/>
              <a:t>-Зона спортивных соревнований (турнир по футболу и волейболу);</a:t>
            </a:r>
          </a:p>
          <a:p>
            <a:r>
              <a:rPr lang="ru-RU"/>
              <a:t>-Зона отдыха (с гамаками и тюками сена), </a:t>
            </a:r>
            <a:br>
              <a:rPr lang="ru-RU"/>
            </a:br>
            <a:r>
              <a:rPr lang="ru-RU"/>
              <a:t>-Зона аттракционов (зорбы, скалодром, надувная полоса препятствий);</a:t>
            </a:r>
          </a:p>
          <a:p>
            <a:r>
              <a:rPr lang="ru-RU"/>
              <a:t>-Зона мастер класса по актёрскому мастерству; </a:t>
            </a:r>
          </a:p>
          <a:p>
            <a:r>
              <a:rPr lang="ru-RU"/>
              <a:t>-Зона мастер класса по «венкоплетению»;</a:t>
            </a:r>
            <a:br>
              <a:rPr lang="ru-RU"/>
            </a:br>
            <a:r>
              <a:rPr lang="ru-RU"/>
              <a:t>-Зона «Фейс-арта»</a:t>
            </a:r>
          </a:p>
          <a:p>
            <a:r>
              <a:rPr lang="ru-RU"/>
              <a:t>-«Фуд-зона» была непосредственно перед основной сценой.</a:t>
            </a:r>
          </a:p>
          <a:p>
            <a:r>
              <a:rPr lang="ru-RU"/>
              <a:t>Для усиления эффекта объединения, было решено сделать зону питания в виде 3-ёх больших линий столов, что позволило быть сотрудникам ближе друг к другу не разделяясь на «касты».</a:t>
            </a:r>
          </a:p>
        </p:txBody>
      </p:sp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3300" y="404813"/>
            <a:ext cx="30257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31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1075" y="2478088"/>
            <a:ext cx="3048000" cy="203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32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1075" y="4567238"/>
            <a:ext cx="3048000" cy="203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945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9460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113337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Программу сцены мы разделили на 2 части:</a:t>
            </a:r>
            <a:br>
              <a:rPr lang="ru-RU"/>
            </a:br>
            <a:r>
              <a:rPr lang="ru-RU"/>
              <a:t>танцевальные мастер классы и фоновое музыкальное сопровождение в первую половину мероприятия, </a:t>
            </a:r>
            <a:br>
              <a:rPr lang="ru-RU"/>
            </a:br>
            <a:r>
              <a:rPr lang="ru-RU"/>
              <a:t>во 2-ую половину было проведено награждение победителей турнира и подведение итогов благотворительной ярмарки, развлекательные номера, выступление живой группы и яркая, незабываемая кульминация.</a:t>
            </a:r>
            <a:br>
              <a:rPr lang="ru-RU"/>
            </a:br>
            <a:r>
              <a:rPr lang="ru-RU"/>
              <a:t> Кульминацию нашего фестиваля мы разработали из 3-ёх частей:</a:t>
            </a:r>
            <a:br>
              <a:rPr lang="ru-RU"/>
            </a:br>
            <a:r>
              <a:rPr lang="ru-RU"/>
              <a:t>Выброс огромных надувных шаров,</a:t>
            </a:r>
            <a:br>
              <a:rPr lang="ru-RU"/>
            </a:br>
            <a:r>
              <a:rPr lang="ru-RU"/>
              <a:t>Красочное безумие (осыпание друг-друга яркими порошковыми красками холли),</a:t>
            </a:r>
            <a:br>
              <a:rPr lang="ru-RU"/>
            </a:br>
            <a:r>
              <a:rPr lang="ru-RU"/>
              <a:t>И пробег с цветными дымовыми шашками.</a:t>
            </a:r>
          </a:p>
        </p:txBody>
      </p:sp>
      <p:pic>
        <p:nvPicPr>
          <p:cNvPr id="35850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5500" y="69850"/>
            <a:ext cx="3203575" cy="213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5851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5500" y="2303463"/>
            <a:ext cx="320357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5852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5500" y="4535488"/>
            <a:ext cx="320357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Эффективность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2048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20484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 итоге, благодаря большому количеству разнообразных зон, на мероприятии каждый сотрудник смог найти развлечение себе по душе. Были организованы детские зоны с качественной анимацией. Был разработан новый формат вовлечения сотрудников в мероприятие – Участие в благотворительной ярмарке. Кульминация фестиваля превзошла все ожидания. Сотрудники и их родные веселились все, как один.  Мероприятие помогло сотрудникам компании узнать друг друга ещё лучше благодаря располагающей атмосфере.</a:t>
            </a:r>
            <a:br>
              <a:rPr lang="ru-RU"/>
            </a:b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Проблема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2150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21508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  <a:p>
            <a:r>
              <a:rPr lang="ru-RU"/>
              <a:t>Основная проблема заключалась в том, что мероприятие было тендерное, соответственно минимальный бюджет. Из-за ограниченного бюджета было принято решение взять более дешёвое место и на нём организовать необходимую инфраструктуру, что в данной ситуации оказалось более выгодным для заказчика, но более энерго-затратным для организатора. В итоге были подготовлены площадки для спортивных турниров, выровнена основная площадка, завезены все необходимы удобства (биотуалеты, умывальники, шатры, мед кабинет и прочее). Творческой проблемой было создание нового формата вовлечения сотрудников в мероприятие, с чем наша команда справилась.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Реализация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2253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22532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Мероприятие прошло на одном дыхании. Наша команда на ряду с сотрудниками компании получила колоссальное удовольствие работая над данным проектом. Каждое из предложенных развлечений пользовалось большим успехом. Кульминация превзошла все ожидания все сотрудники были в восторге о чём говорят их радостные лица на фотографиях.</a:t>
            </a:r>
          </a:p>
        </p:txBody>
      </p:sp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3851275"/>
            <a:ext cx="4105275" cy="273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814763"/>
            <a:ext cx="4198937" cy="279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Особенности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2355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23556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Основными особенностями мероприятия являлись:</a:t>
            </a:r>
            <a:br>
              <a:rPr lang="ru-RU"/>
            </a:br>
            <a:r>
              <a:rPr lang="ru-RU"/>
              <a:t>- Качественная, разнообразная схема, включающая развлечения для всех типов и возрастов сотрудников и их семьи.</a:t>
            </a:r>
            <a:br>
              <a:rPr lang="ru-RU"/>
            </a:br>
            <a:r>
              <a:rPr lang="ru-RU"/>
              <a:t>- Благотворительная ярмарка, как новый способ вовлечения сотрудников в мероприятие.</a:t>
            </a:r>
            <a:br>
              <a:rPr lang="ru-RU"/>
            </a:br>
            <a:r>
              <a:rPr lang="ru-RU"/>
              <a:t>- Яркая кульминация мероприятия (Фестиваль Красок), которая вызвала бурю положительных эмоций у сотрудников.</a:t>
            </a:r>
            <a:br>
              <a:rPr lang="ru-RU"/>
            </a:br>
            <a:r>
              <a:rPr lang="ru-RU"/>
              <a:t>Все данные особенности были описаны ранее в слайдах.</a:t>
            </a:r>
          </a:p>
        </p:txBody>
      </p:sp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05263"/>
            <a:ext cx="3816350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0775" y="4005263"/>
            <a:ext cx="3817938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Дополнительная инормация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2457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24580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 качестве дополнительной информации предлагаю ознакомиться с видео роликом и фото отчётом мероприятия, чтобы оценить масштаб, продуманность и атмосферу праздника ещё лучше. </a:t>
            </a:r>
          </a:p>
        </p:txBody>
      </p:sp>
      <p:pic>
        <p:nvPicPr>
          <p:cNvPr id="3482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36838"/>
            <a:ext cx="3048000" cy="203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4827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11700"/>
            <a:ext cx="3048000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4830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879725"/>
            <a:ext cx="5472112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Прямоугольник 3"/>
          <p:cNvSpPr>
            <a:spLocks noChangeArrowheads="1"/>
          </p:cNvSpPr>
          <p:nvPr/>
        </p:nvSpPr>
        <p:spPr bwMode="auto">
          <a:xfrm>
            <a:off x="642938" y="1628775"/>
            <a:ext cx="77866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ahoma" pitchFamily="34" charset="0"/>
              </a:rPr>
              <a:t>Алексей Сергеевич Серебряков (Ивент компания «Сверхновая» - главный) </a:t>
            </a:r>
            <a:br>
              <a:rPr lang="ru-RU">
                <a:latin typeface="Tahoma" pitchFamily="34" charset="0"/>
              </a:rPr>
            </a:br>
            <a:r>
              <a:rPr lang="ru-RU">
                <a:latin typeface="Tahoma" pitchFamily="34" charset="0"/>
              </a:rPr>
              <a:t>м.т.: +7 920 252 34 79</a:t>
            </a:r>
            <a:br>
              <a:rPr lang="ru-RU">
                <a:latin typeface="Tahoma" pitchFamily="34" charset="0"/>
              </a:rPr>
            </a:br>
            <a:r>
              <a:rPr lang="en-US">
                <a:latin typeface="Tahoma" pitchFamily="34" charset="0"/>
              </a:rPr>
              <a:t>e-mail</a:t>
            </a:r>
            <a:r>
              <a:rPr lang="ru-RU" altLang="ja-JP">
                <a:latin typeface="Tahoma" pitchFamily="34" charset="0"/>
              </a:rPr>
              <a:t>: </a:t>
            </a:r>
            <a:r>
              <a:rPr lang="en-US" altLang="ja-JP">
                <a:latin typeface="Tahoma" pitchFamily="34" charset="0"/>
                <a:hlinkClick r:id="rId2"/>
              </a:rPr>
              <a:t>sverhn@ya.ru</a:t>
            </a:r>
            <a:endParaRPr lang="ru-RU"/>
          </a:p>
        </p:txBody>
      </p:sp>
      <p:pic>
        <p:nvPicPr>
          <p:cNvPr id="2560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Контакты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YY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1655</TotalTime>
  <Words>485</Words>
  <Application>Microsoft Office PowerPoint</Application>
  <PresentationFormat>Экран (4:3)</PresentationFormat>
  <Paragraphs>47</Paragraphs>
  <Slides>14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Tahoma</vt:lpstr>
      <vt:lpstr>MS PGothic</vt:lpstr>
      <vt:lpstr>Тема Office</vt:lpstr>
      <vt:lpstr>Adobe 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71</cp:revision>
  <dcterms:modified xsi:type="dcterms:W3CDTF">2016-03-05T09:37:39Z</dcterms:modified>
</cp:coreProperties>
</file>