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90" r:id="rId4"/>
    <p:sldId id="291" r:id="rId5"/>
    <p:sldId id="293" r:id="rId6"/>
    <p:sldId id="308" r:id="rId7"/>
    <p:sldId id="294" r:id="rId8"/>
    <p:sldId id="297" r:id="rId9"/>
    <p:sldId id="298" r:id="rId10"/>
    <p:sldId id="299" r:id="rId11"/>
    <p:sldId id="292" r:id="rId12"/>
    <p:sldId id="309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00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04" autoAdjust="0"/>
    <p:restoredTop sz="78367" autoAdjust="0"/>
  </p:normalViewPr>
  <p:slideViewPr>
    <p:cSldViewPr>
      <p:cViewPr varScale="1">
        <p:scale>
          <a:sx n="49" d="100"/>
          <a:sy n="49" d="100"/>
        </p:scale>
        <p:origin x="-1152" y="-102"/>
      </p:cViewPr>
      <p:guideLst>
        <p:guide orient="horz" pos="2160"/>
        <p:guide pos="2880"/>
      </p:guideLst>
    </p:cSldViewPr>
  </p:slideViewPr>
  <p:notesTextViewPr>
    <p:cViewPr>
      <p:scale>
        <a:sx n="400" d="100"/>
        <a:sy n="4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0BFE2-C72D-48B9-BFBB-6A656EE188BE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59BC46-9D6F-49B5-A633-7C4B8E14E3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EB779-ADA9-484D-AA54-0FFE2C3C000F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A38D7-702F-4254-AFE1-F568911125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00325C-92CC-4FC3-AE5D-A760FC5DA0A9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5152C0-B1B8-4680-83EE-F3FD45DDE7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124508-35BF-4F93-9C23-CAF2AAA30581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2D80A-148C-4113-8C04-2001FCCD1B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9BEE4-B123-48B6-A39F-D44D85682568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49B70-231C-4AB6-BAF3-6C73669D89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D777C3-8C37-4FA2-A942-2D64375CF644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06EEB-0904-4859-A443-A2AEDA4853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C14BB-8F95-46AA-97A0-C74141F68ED2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E901E-23B0-4943-BFBC-72ADD00782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44888-2CC2-4247-A3C1-9B06F7EEA488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9D80B-00BA-433C-B8FC-2368D4983C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F19B6-068C-49B8-938D-49E32697FD55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629B0-7A4A-469F-8FC9-82246F58BD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66BF7-348A-49CA-A39D-64DBA7CCFD39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FB9B4-E7F0-46EB-AE48-D39A5E49CF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0BCF5-BBB1-4DE8-A60A-7FF24DBB59F3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9A6F1-4E43-4B8F-AE21-F018E75FAE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5C456A0B-1D58-4449-8F56-84F90DC25023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52A08560-04AF-4577-9201-C9EE41C87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adi.sk/i/8hG0w7DfphLye" TargetMode="External"/><Relationship Id="rId7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hyperlink" Target="https://yadi.sk/i/fg0pdBU4phMAn" TargetMode="External"/><Relationship Id="rId4" Type="http://schemas.openxmlformats.org/officeDocument/2006/relationships/hyperlink" Target="https://vk.com/album-86116088_215189702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sverhn@ya.ru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https://pp.vk.me/c623328/v623328221/27c79/oxxQi51Qht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3" y="0"/>
            <a:ext cx="9148763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Прямоугольник 6"/>
          <p:cNvSpPr>
            <a:spLocks noChangeArrowheads="1"/>
          </p:cNvSpPr>
          <p:nvPr/>
        </p:nvSpPr>
        <p:spPr bwMode="auto">
          <a:xfrm>
            <a:off x="1547813" y="5300663"/>
            <a:ext cx="6192837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dirty="0"/>
              <a:t>«На грани </a:t>
            </a:r>
            <a:r>
              <a:rPr lang="ru-RU" sz="2800" b="1" dirty="0" err="1"/>
              <a:t>ивента</a:t>
            </a:r>
            <a:r>
              <a:rPr lang="ru-RU" sz="2800" b="1" dirty="0"/>
              <a:t>» </a:t>
            </a:r>
            <a:br>
              <a:rPr lang="ru-RU" sz="2800" b="1" dirty="0"/>
            </a:br>
            <a:r>
              <a:rPr lang="en-GB" sz="2800" b="1" dirty="0"/>
              <a:t>Event </a:t>
            </a:r>
            <a:r>
              <a:rPr lang="ru-RU" sz="2800" b="1" dirty="0"/>
              <a:t>прорыв 2014</a:t>
            </a:r>
            <a:br>
              <a:rPr lang="ru-RU" sz="2800" b="1" dirty="0"/>
            </a:br>
            <a:r>
              <a:rPr lang="ru-RU" sz="2800" dirty="0"/>
              <a:t>лучшее</a:t>
            </a:r>
            <a:r>
              <a:rPr lang="ru-RU" sz="2800" b="1" dirty="0"/>
              <a:t> </a:t>
            </a:r>
            <a:r>
              <a:rPr lang="ru-RU" sz="2800" dirty="0"/>
              <a:t>светское мероприятие</a:t>
            </a:r>
            <a:endParaRPr lang="ru-RU" sz="2800" dirty="0">
              <a:latin typeface="Calibri" pitchFamily="34" charset="0"/>
            </a:endParaRPr>
          </a:p>
        </p:txBody>
      </p:sp>
      <p:pic>
        <p:nvPicPr>
          <p:cNvPr id="2052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5157788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Вводные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sp>
        <p:nvSpPr>
          <p:cNvPr id="3075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Заказчик: портал </a:t>
            </a:r>
            <a:r>
              <a:rPr lang="en-GB"/>
              <a:t>Eventnn.ru</a:t>
            </a:r>
            <a:r>
              <a:rPr lang="ru-RU"/>
              <a:t>;</a:t>
            </a:r>
          </a:p>
          <a:p>
            <a:r>
              <a:rPr lang="ru-RU"/>
              <a:t>Тип мероприятия: Церемония награждения с развлекательной программой;</a:t>
            </a:r>
          </a:p>
          <a:p>
            <a:r>
              <a:rPr lang="ru-RU"/>
              <a:t>Количество человек: 4</a:t>
            </a:r>
            <a:r>
              <a:rPr lang="en-US"/>
              <a:t>00</a:t>
            </a:r>
            <a:endParaRPr lang="ru-RU"/>
          </a:p>
          <a:p>
            <a:r>
              <a:rPr lang="ru-RU"/>
              <a:t>Место проведения: «</a:t>
            </a:r>
            <a:r>
              <a:rPr lang="en-GB"/>
              <a:t>Premio Centr</a:t>
            </a:r>
            <a:r>
              <a:rPr lang="ru-RU"/>
              <a:t>», зал «</a:t>
            </a:r>
            <a:r>
              <a:rPr lang="en-GB"/>
              <a:t>Indi</a:t>
            </a:r>
            <a:r>
              <a:rPr lang="ru-RU"/>
              <a:t>»;</a:t>
            </a:r>
            <a:br>
              <a:rPr lang="ru-RU"/>
            </a:br>
            <a:r>
              <a:rPr lang="ru-RU"/>
              <a:t>Подрядчики исполнителя:</a:t>
            </a:r>
            <a:br>
              <a:rPr lang="ru-RU"/>
            </a:br>
            <a:r>
              <a:rPr lang="ru-RU"/>
              <a:t> Звуковое и световое оборудование: компания «Авант Медиа»</a:t>
            </a:r>
          </a:p>
          <a:p>
            <a:r>
              <a:rPr lang="ru-RU"/>
              <a:t/>
            </a:r>
            <a:br>
              <a:rPr lang="ru-RU"/>
            </a:br>
            <a:endParaRPr lang="ru-RU"/>
          </a:p>
          <a:p>
            <a:endParaRPr lang="ru-RU"/>
          </a:p>
          <a:p>
            <a:r>
              <a:rPr lang="ru-RU"/>
              <a:t>Дата и время проведения: 21 апреля 2015 года </a:t>
            </a:r>
          </a:p>
        </p:txBody>
      </p:sp>
      <p:pic>
        <p:nvPicPr>
          <p:cNvPr id="307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Цель\Задачи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409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369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Цель:</a:t>
            </a:r>
            <a:br>
              <a:rPr lang="ru-RU"/>
            </a:br>
            <a:r>
              <a:rPr lang="ru-RU"/>
              <a:t>- Создать качественную церемонию награждения для профессионалов ивент индустрии регионального уровня.</a:t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>Задачи: </a:t>
            </a:r>
            <a:br>
              <a:rPr lang="ru-RU"/>
            </a:br>
            <a:r>
              <a:rPr lang="ru-RU"/>
              <a:t>- Создать программу, которая будет интересна профессионалам ивент индустрии</a:t>
            </a:r>
            <a:r>
              <a:rPr lang="en-GB"/>
              <a:t>;</a:t>
            </a:r>
            <a:r>
              <a:rPr lang="ru-RU"/>
              <a:t/>
            </a:r>
            <a:br>
              <a:rPr lang="ru-RU"/>
            </a:br>
            <a:r>
              <a:rPr lang="ru-RU"/>
              <a:t>- Продвижение образа премии и повышения её значимости как для профессионалов нижегородской области, так и для профессионалов Российского уровня;</a:t>
            </a:r>
            <a:br>
              <a:rPr lang="ru-RU"/>
            </a:br>
            <a:endParaRPr lang="en-US"/>
          </a:p>
          <a:p>
            <a:r>
              <a:rPr lang="ru-RU"/>
              <a:t/>
            </a:r>
            <a:br>
              <a:rPr lang="ru-RU"/>
            </a:br>
            <a:r>
              <a:rPr lang="ru-RU"/>
              <a:t>Бюджет мероприятия составлял </a:t>
            </a:r>
            <a:r>
              <a:rPr lang="en-US"/>
              <a:t>~</a:t>
            </a:r>
            <a:r>
              <a:rPr lang="ru-RU"/>
              <a:t> 10 000 рублей.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Идея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512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5125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6048375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  Для данной премии мы решили взять за идею фразу «На грани Ивента» и показать её со всех возможных сторон. Мы постарались раскрыть эту фразу как</a:t>
            </a:r>
          </a:p>
          <a:p>
            <a:r>
              <a:rPr lang="ru-RU"/>
              <a:t>со стороны многогранности людей, работающих в сфере ивента, так и со стороны баланса, который нужно постоянно соблюдать при данной работе, находясь на грани…грани Ивента.</a:t>
            </a:r>
            <a:br>
              <a:rPr lang="ru-RU"/>
            </a:br>
            <a:r>
              <a:rPr lang="ru-RU"/>
              <a:t>  За основу программы мы взяли за основу неотъемлемую часть почти любого мероприятия – ведущих, и постарались раскрыть их с совершенно новых сторон, показывая многогранность нижегородского ивента, приправляя всё это «внутренними» профессиональными ситуациями юмористического характера. </a:t>
            </a:r>
            <a:br>
              <a:rPr lang="ru-RU"/>
            </a:br>
            <a:r>
              <a:rPr lang="ru-RU"/>
              <a:t>  </a:t>
            </a:r>
            <a:br>
              <a:rPr lang="ru-RU"/>
            </a:br>
            <a:r>
              <a:rPr lang="ru-RU"/>
              <a:t> </a:t>
            </a:r>
          </a:p>
          <a:p>
            <a:endParaRPr lang="ru-RU"/>
          </a:p>
        </p:txBody>
      </p:sp>
      <p:pic>
        <p:nvPicPr>
          <p:cNvPr id="5126" name="Picture 8" descr="https://pp.vk.me/c623427/v623427134/2dc2e/-RkLT2LpkP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325" y="1700213"/>
            <a:ext cx="2987675" cy="448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8974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Выполнение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614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6149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5688012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Программу мы решили разделить на 3 блока. Каждый блок вела своя группа ведущих, зачастую не работавших совместно до этого момента. Каждый блок имел свою атмосферу. </a:t>
            </a:r>
            <a:br>
              <a:rPr lang="ru-RU"/>
            </a:br>
            <a:r>
              <a:rPr lang="ru-RU"/>
              <a:t>Открыть премию мы решили вокально театральной постановкой в стиле «мьюзикл», текст которой был специально написан для премии. Главными героями её выступили ведущие первого блока премии.</a:t>
            </a:r>
            <a:br>
              <a:rPr lang="ru-RU"/>
            </a:br>
            <a:r>
              <a:rPr lang="ru-RU"/>
              <a:t>Далее программа становилась всё более непринуждённой, чему способствовали юмористический ролик в преддверии 2-го блока и более юмористический характер сценариев 2-го и 3-го блока.</a:t>
            </a:r>
          </a:p>
          <a:p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endParaRPr lang="ru-RU"/>
          </a:p>
        </p:txBody>
      </p:sp>
      <p:pic>
        <p:nvPicPr>
          <p:cNvPr id="7176" name="Picture 8" descr="https://pp.vk.me/c624527/v624527953/30669/jzIX-fnfYc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1493" y="1556792"/>
            <a:ext cx="3247011" cy="2168698"/>
          </a:xfrm>
          <a:prstGeom prst="rect">
            <a:avLst/>
          </a:prstGeom>
          <a:noFill/>
          <a:ln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151" name="Picture 10" descr="https://pp.vk.me/c623427/v623427134/2d952/rOYuviGYui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3933825"/>
            <a:ext cx="3276600" cy="218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8974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Выполнение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717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7173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5688012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Для кульминации премии мы решили разработать гимн «Ивент прорыва 2014», исполнили который все ведущие премии.</a:t>
            </a:r>
            <a:br>
              <a:rPr lang="ru-RU"/>
            </a:br>
            <a:r>
              <a:rPr lang="ru-RU"/>
              <a:t>  </a:t>
            </a:r>
            <a:br>
              <a:rPr lang="ru-RU"/>
            </a:br>
            <a:r>
              <a:rPr lang="ru-RU"/>
              <a:t>За основу фирменного стиля мероприятия мы решили взять чёткие геометрические фигуры, которые имеют грани. Они присутствовали во всём: заставке на экран, оформлении зала и самих наградах.</a:t>
            </a:r>
            <a:br>
              <a:rPr lang="ru-RU"/>
            </a:br>
            <a:r>
              <a:rPr lang="ru-RU"/>
              <a:t>  </a:t>
            </a:r>
          </a:p>
          <a:p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endParaRPr lang="ru-RU"/>
          </a:p>
        </p:txBody>
      </p:sp>
      <p:pic>
        <p:nvPicPr>
          <p:cNvPr id="7174" name="Picture 2" descr="https://pp.vk.me/c623427/v623427134/2db06/daHPSpTeh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1773238"/>
            <a:ext cx="327342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4" descr="https://pp.vk.me/c623427/v623427134/2db76/Oi5zMvnA3q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6888" y="4292600"/>
            <a:ext cx="3567112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6" descr="https://pp.vk.me/c623427/v623427134/2dace/V9lPBUCiid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813" y="4284663"/>
            <a:ext cx="3571875" cy="238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Эффективность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819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8197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В итоге от мероприятия остались довольны не только профессионалы приволжского федерального округа, но и приглашённые профессионалы со всей России. Не смотря на большое количество «внутряков», нам удалось адаптировать сценарий и для гостей премии.</a:t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>Основной проблемой было придумать интересную развлекательную программу для, возможно, самых придирчивых критиков – профессионалов ивент индустрии. Но выбрав ненавязчивый формат с большим количеством «внутряков», взяв известных личностей индустрии и показав их совершенно с другой стороны, а иногда и наоборот, играя на их особенностях, на наш взгляд дало нужный эффект.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Реализация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921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9221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Благодаря качественной команде профессиональный подрядчиков и артистов, работать на данном мероприятии было одно удовольствие. Все задействованные персонажи отлично чувствовали себя в выбранных амплуа и командах. Не смотря на большое количество сюрпризов и введений коррективов со стороны заказчика непосредственно на самом мероприятии, команда работающая на проекте быстро ориентировалась в ситуаации так, что с момента как прозвучали первые ноты мьюзикла и до последнего аккорда гимна программа смотрелась очень гармонично, интересно и непренуждённо весело. </a:t>
            </a:r>
          </a:p>
        </p:txBody>
      </p:sp>
      <p:pic>
        <p:nvPicPr>
          <p:cNvPr id="9222" name="Picture 8" descr="https://pp.vk.me/c623427/v623427134/2d7aa/lc75fVb6d-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68875" y="4149725"/>
            <a:ext cx="3883025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10" descr="https://pp.vk.me/c623427/v623427134/2db3e/yX8WqxDHjZQ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088" y="4173538"/>
            <a:ext cx="3889375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Особенности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1024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10245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Главной особенностью данного мероприятия является смелость сценария и использование ведущих как артистов разных жанров. За короткий промежуток мероприятия, они смогли побывать и комиками, и ведущими, и певцами, и актёрами, и танцорами, и, даже, декорациями.</a:t>
            </a:r>
          </a:p>
        </p:txBody>
      </p:sp>
      <p:pic>
        <p:nvPicPr>
          <p:cNvPr id="10246" name="Picture 8" descr="https://pp.vk.me/c623427/v623427134/2dab2/IKk_Wt3lL6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3860800"/>
            <a:ext cx="4314825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10" descr="https://pp.vk.me/c623427/v623427134/2da9a/GqQQ7PZFgV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3860800"/>
            <a:ext cx="4314825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Дополнительная инормация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1126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11269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В качестве дополнительной информации предлагаю ознакомиться с видео мероприятия, а так же фото отчётом:</a:t>
            </a:r>
          </a:p>
          <a:p>
            <a:r>
              <a:rPr lang="ru-RU"/>
              <a:t/>
            </a:r>
            <a:br>
              <a:rPr lang="ru-RU"/>
            </a:br>
            <a:r>
              <a:rPr lang="ru-RU"/>
              <a:t>Ссылка на видео: </a:t>
            </a:r>
            <a:r>
              <a:rPr lang="en-US">
                <a:hlinkClick r:id="rId3"/>
              </a:rPr>
              <a:t>https://yadi.sk/i/8hG0w7DfphLye</a:t>
            </a:r>
            <a:endParaRPr lang="ru-RU"/>
          </a:p>
          <a:p>
            <a:r>
              <a:rPr lang="ru-RU"/>
              <a:t>Ссылка на фото отчёт: </a:t>
            </a:r>
            <a:r>
              <a:rPr lang="en-US">
                <a:hlinkClick r:id="rId4"/>
              </a:rPr>
              <a:t>https://vk.com/album-86116088_215189702</a:t>
            </a:r>
            <a:r>
              <a:rPr lang="ru-RU"/>
              <a:t/>
            </a:r>
            <a:br>
              <a:rPr lang="ru-RU"/>
            </a:br>
            <a:r>
              <a:rPr lang="ru-RU"/>
              <a:t>Ссылка на видео заставку: </a:t>
            </a:r>
            <a:r>
              <a:rPr lang="en-US">
                <a:hlinkClick r:id="rId5"/>
              </a:rPr>
              <a:t>https://yadi.sk/i/fg0pdBU4phMAn</a:t>
            </a:r>
            <a:endParaRPr lang="ru-RU"/>
          </a:p>
        </p:txBody>
      </p:sp>
      <p:pic>
        <p:nvPicPr>
          <p:cNvPr id="11270" name="Picture 8" descr="https://pp.vk.me/c623427/v623427134/2d8b2/nqhpv1oJ5o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3836988"/>
            <a:ext cx="4418012" cy="294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10" descr="https://pp.vk.me/c623427/v623427134/2d982/_CSFTlbfXk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25" y="3830638"/>
            <a:ext cx="4537075" cy="302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3"/>
          <p:cNvSpPr>
            <a:spLocks noChangeArrowheads="1"/>
          </p:cNvSpPr>
          <p:nvPr/>
        </p:nvSpPr>
        <p:spPr bwMode="auto">
          <a:xfrm>
            <a:off x="642938" y="1628775"/>
            <a:ext cx="7786687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ahoma" pitchFamily="34" charset="0"/>
              </a:rPr>
              <a:t>Алексей Сергеевич Серебряков (Ивент компания «Сверхновая» - главный) </a:t>
            </a:r>
            <a:br>
              <a:rPr lang="ru-RU">
                <a:latin typeface="Tahoma" pitchFamily="34" charset="0"/>
              </a:rPr>
            </a:br>
            <a:r>
              <a:rPr lang="ru-RU">
                <a:latin typeface="Tahoma" pitchFamily="34" charset="0"/>
              </a:rPr>
              <a:t>м.т.: +7 920 252 34 79</a:t>
            </a:r>
            <a:br>
              <a:rPr lang="ru-RU">
                <a:latin typeface="Tahoma" pitchFamily="34" charset="0"/>
              </a:rPr>
            </a:br>
            <a:r>
              <a:rPr lang="en-US">
                <a:latin typeface="Tahoma" pitchFamily="34" charset="0"/>
              </a:rPr>
              <a:t>e-mail</a:t>
            </a:r>
            <a:r>
              <a:rPr lang="ru-RU" altLang="ja-JP">
                <a:latin typeface="Tahoma" pitchFamily="34" charset="0"/>
              </a:rPr>
              <a:t>: </a:t>
            </a:r>
            <a:r>
              <a:rPr lang="en-US" altLang="ja-JP">
                <a:latin typeface="Tahoma" pitchFamily="34" charset="0"/>
                <a:hlinkClick r:id="rId2"/>
              </a:rPr>
              <a:t>sverhn@ya.ru</a:t>
            </a:r>
            <a:endParaRPr lang="ru-RU"/>
          </a:p>
        </p:txBody>
      </p:sp>
      <p:pic>
        <p:nvPicPr>
          <p:cNvPr id="1229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Контакты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>
          <a:xfrm>
            <a:off x="1500166" y="274639"/>
            <a:ext cx="7186634" cy="1143000"/>
          </a:xfrm>
        </p:spPr>
        <p:txBody>
          <a:bodyPr/>
          <a:lstStyle/>
          <a:p>
            <a:r>
              <a:rPr lang="ru-RU" sz="2000" b="1" dirty="0" smtClean="0"/>
              <a:t>Информация для жюри конкурса </a:t>
            </a:r>
            <a:r>
              <a:rPr lang="en-US" sz="2000" b="1" dirty="0" smtClean="0"/>
              <a:t>Event-</a:t>
            </a:r>
            <a:r>
              <a:rPr lang="ru-RU" sz="2000" b="1" dirty="0" smtClean="0"/>
              <a:t>Прорыв</a:t>
            </a:r>
            <a:endParaRPr lang="ru-RU" sz="20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smtClean="0">
                <a:solidFill>
                  <a:srgbClr val="FF0000"/>
                </a:solidFill>
              </a:rPr>
              <a:t>UU</a:t>
            </a:r>
            <a:r>
              <a:rPr lang="ru-RU" b="1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2605</TotalTime>
  <Words>454</Words>
  <Application>Microsoft Office PowerPoint</Application>
  <PresentationFormat>Экран (4:3)</PresentationFormat>
  <Paragraphs>42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Tahoma</vt:lpstr>
      <vt:lpstr>MS PGothic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132</cp:revision>
  <dcterms:modified xsi:type="dcterms:W3CDTF">2016-03-05T09:40:58Z</dcterms:modified>
</cp:coreProperties>
</file>