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59" r:id="rId6"/>
    <p:sldId id="260" r:id="rId7"/>
    <p:sldId id="261" r:id="rId8"/>
    <p:sldId id="262" r:id="rId9"/>
    <p:sldId id="270" r:id="rId10"/>
    <p:sldId id="271" r:id="rId11"/>
    <p:sldId id="263" r:id="rId12"/>
    <p:sldId id="264" r:id="rId13"/>
    <p:sldId id="265" r:id="rId14"/>
    <p:sldId id="266" r:id="rId15"/>
    <p:sldId id="272" r:id="rId16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pitchFamily="34" charset="0"/>
        <a:ea typeface="Droid Sans Fallback" charset="0"/>
        <a:cs typeface="Droid Sans Fallback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822" y="-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45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7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69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 wrap="none" anchor="ctr"/>
          <a:lstStyle/>
          <a:p>
            <a:endParaRPr lang="ru-RU" alt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30908-2F28-41D8-BA06-F18322F4AE6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B282F-0C9F-4598-B8D4-51F9252B695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77639D-5A97-42D9-9D2F-DFEA436F8B4D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EC8916-FE7E-4E83-877D-1E025A36A19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C2F98B-32D6-4557-928E-C4F0B0DB7D0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5A7BFE-76AA-49EC-9F0B-5C59A7400D4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728BEB-023F-42D5-AD94-50AB320C17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2C7138-FC9C-4AFF-8C26-870168CE2ED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E887D-F33B-40D2-A49E-290EA82080F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8AB1F4-0D7B-45F3-9B9D-EF646C88D89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5813" cy="5849937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499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FAF527-170D-4DAE-B239-8CCCE164B23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8013" cy="11414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текста заголовка щёлкните мышью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ru-RU" smtClean="0"/>
              <a:t>Для правки структуры щёлкните мышью</a:t>
            </a:r>
          </a:p>
          <a:p>
            <a:pPr lvl="1"/>
            <a:r>
              <a:rPr lang="en-GB" altLang="ru-RU" smtClean="0"/>
              <a:t>Второй уровень структуры</a:t>
            </a:r>
          </a:p>
          <a:p>
            <a:pPr lvl="2"/>
            <a:r>
              <a:rPr lang="en-GB" altLang="ru-RU" smtClean="0"/>
              <a:t>Третий уровень структуры</a:t>
            </a:r>
          </a:p>
          <a:p>
            <a:pPr lvl="3"/>
            <a:r>
              <a:rPr lang="en-GB" altLang="ru-RU" smtClean="0"/>
              <a:t>Четвёртый уровень структуры</a:t>
            </a:r>
          </a:p>
          <a:p>
            <a:pPr lvl="4"/>
            <a:r>
              <a:rPr lang="en-GB" altLang="ru-RU" smtClean="0"/>
              <a:t>Пятый уровень структуры</a:t>
            </a:r>
          </a:p>
          <a:p>
            <a:pPr lvl="4"/>
            <a:r>
              <a:rPr lang="en-GB" altLang="ru-RU" smtClean="0"/>
              <a:t>Шестой уровень структуры</a:t>
            </a:r>
          </a:p>
          <a:p>
            <a:pPr lvl="4"/>
            <a:r>
              <a:rPr lang="en-GB" altLang="ru-RU" smtClean="0"/>
              <a:t>Седьмой уровень структуры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buFont typeface="Times New Roman" pitchFamily="16" charset="0"/>
              <a:buNone/>
              <a:defRPr/>
            </a:pPr>
            <a:endParaRPr lang="ru-RU" altLang="ru-RU">
              <a:latin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32013" cy="36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latin typeface="Arial" charset="0"/>
                <a:ea typeface="DejaVu Sans" charset="0"/>
                <a:cs typeface="DejaVu Sans" charset="0"/>
              </a:defRPr>
            </a:lvl1pPr>
          </a:lstStyle>
          <a:p>
            <a:pPr>
              <a:defRPr/>
            </a:pPr>
            <a:fld id="{073BEDAC-0377-4953-93E6-771B24059137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Droid Sans Fallback" charset="0"/>
          <a:cs typeface="Droid Sans Fallback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Droid Sans Fallback" charset="0"/>
          <a:cs typeface="Droid Sans Fallback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Droid Sans Fallback" charset="0"/>
          <a:cs typeface="Droid Sans Fallback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Droid Sans Fallback" charset="0"/>
          <a:cs typeface="Droid Sans Fallback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Droid Sans Fallback" charset="0"/>
          <a:cs typeface="Droid Sans Fallback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Droid Sans Fallback" charset="0"/>
          <a:cs typeface="Droid Sans Fallback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Droid Sans Fallback" charset="0"/>
          <a:cs typeface="Droid Sans Fallback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Droid Sans Fallback" charset="0"/>
          <a:cs typeface="Droid Sans Fallback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jpe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vk.com/willyfest" TargetMode="External"/><Relationship Id="rId3" Type="http://schemas.openxmlformats.org/officeDocument/2006/relationships/hyperlink" Target="https://www.facebook.com/IuliaKosta" TargetMode="Externa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.jpeg"/><Relationship Id="rId10" Type="http://schemas.openxmlformats.org/officeDocument/2006/relationships/hyperlink" Target="https://vk.com/away.php?to=http%3A%2F%2Finstagram.com%2Fwillywillyfest" TargetMode="External"/><Relationship Id="rId4" Type="http://schemas.openxmlformats.org/officeDocument/2006/relationships/hyperlink" Target="mailto:Vj.workshop@gmail.com" TargetMode="External"/><Relationship Id="rId9" Type="http://schemas.openxmlformats.org/officeDocument/2006/relationships/hyperlink" Target="https://www.facebook.com/willywillywind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ChangeArrowheads="1"/>
          </p:cNvSpPr>
          <p:nvPr/>
        </p:nvSpPr>
        <p:spPr bwMode="auto">
          <a:xfrm>
            <a:off x="1476375" y="71438"/>
            <a:ext cx="6697663" cy="119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dirty="0">
                <a:solidFill>
                  <a:srgbClr val="000000"/>
                </a:solidFill>
                <a:latin typeface="Calibri" pitchFamily="34" charset="0"/>
              </a:rPr>
              <a:t>Номинация: лучшее массовое мероприятие.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dirty="0">
                <a:solidFill>
                  <a:srgbClr val="000000"/>
                </a:solidFill>
                <a:latin typeface="Calibri" pitchFamily="34" charset="0"/>
              </a:rPr>
              <a:t>Мероприятие: W</a:t>
            </a:r>
            <a:r>
              <a:rPr lang="en-US" altLang="ru-RU" dirty="0" err="1">
                <a:solidFill>
                  <a:srgbClr val="000000"/>
                </a:solidFill>
                <a:latin typeface="Calibri" pitchFamily="34" charset="0"/>
              </a:rPr>
              <a:t>illy</a:t>
            </a:r>
            <a:r>
              <a:rPr lang="en-US" altLang="ru-RU" dirty="0">
                <a:solidFill>
                  <a:srgbClr val="000000"/>
                </a:solidFill>
                <a:latin typeface="Calibri" pitchFamily="34" charset="0"/>
              </a:rPr>
              <a:t> Willy – </a:t>
            </a:r>
            <a:r>
              <a:rPr lang="ru-RU" altLang="ru-RU" dirty="0">
                <a:solidFill>
                  <a:srgbClr val="000000"/>
                </a:solidFill>
                <a:latin typeface="Calibri" pitchFamily="34" charset="0"/>
              </a:rPr>
              <a:t>фестиваль добрых дел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dirty="0">
                <a:solidFill>
                  <a:srgbClr val="000000"/>
                </a:solidFill>
                <a:latin typeface="Calibri" pitchFamily="34" charset="0"/>
              </a:rPr>
              <a:t>Дата: 7 июня 2015г.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 dirty="0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2275" y="1773238"/>
            <a:ext cx="5726113" cy="4884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2053" name="Group 4"/>
          <p:cNvGrpSpPr>
            <a:grpSpLocks/>
          </p:cNvGrpSpPr>
          <p:nvPr/>
        </p:nvGrpSpPr>
        <p:grpSpPr bwMode="auto">
          <a:xfrm>
            <a:off x="0" y="981075"/>
            <a:ext cx="9142413" cy="635000"/>
            <a:chOff x="0" y="618"/>
            <a:chExt cx="5759" cy="400"/>
          </a:xfrm>
        </p:grpSpPr>
        <p:grpSp>
          <p:nvGrpSpPr>
            <p:cNvPr id="2054" name="Group 5"/>
            <p:cNvGrpSpPr>
              <a:grpSpLocks/>
            </p:cNvGrpSpPr>
            <p:nvPr/>
          </p:nvGrpSpPr>
          <p:grpSpPr bwMode="auto">
            <a:xfrm>
              <a:off x="0" y="618"/>
              <a:ext cx="3129" cy="400"/>
              <a:chOff x="0" y="618"/>
              <a:chExt cx="3129" cy="400"/>
            </a:xfrm>
          </p:grpSpPr>
          <p:grpSp>
            <p:nvGrpSpPr>
              <p:cNvPr id="2062" name="Group 6"/>
              <p:cNvGrpSpPr>
                <a:grpSpLocks/>
              </p:cNvGrpSpPr>
              <p:nvPr/>
            </p:nvGrpSpPr>
            <p:grpSpPr bwMode="auto">
              <a:xfrm>
                <a:off x="0" y="618"/>
                <a:ext cx="1564" cy="400"/>
                <a:chOff x="0" y="618"/>
                <a:chExt cx="1564" cy="400"/>
              </a:xfrm>
            </p:grpSpPr>
            <p:pic>
              <p:nvPicPr>
                <p:cNvPr id="2066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2067" name="Picture 8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2063" name="Group 9"/>
              <p:cNvGrpSpPr>
                <a:grpSpLocks/>
              </p:cNvGrpSpPr>
              <p:nvPr/>
            </p:nvGrpSpPr>
            <p:grpSpPr bwMode="auto">
              <a:xfrm>
                <a:off x="1565" y="618"/>
                <a:ext cx="1564" cy="400"/>
                <a:chOff x="1565" y="618"/>
                <a:chExt cx="1564" cy="400"/>
              </a:xfrm>
            </p:grpSpPr>
            <p:pic>
              <p:nvPicPr>
                <p:cNvPr id="2064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2065" name="Picture 11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2055" name="Group 12"/>
            <p:cNvGrpSpPr>
              <a:grpSpLocks/>
            </p:cNvGrpSpPr>
            <p:nvPr/>
          </p:nvGrpSpPr>
          <p:grpSpPr bwMode="auto">
            <a:xfrm>
              <a:off x="2630" y="618"/>
              <a:ext cx="3129" cy="400"/>
              <a:chOff x="2630" y="618"/>
              <a:chExt cx="3129" cy="400"/>
            </a:xfrm>
          </p:grpSpPr>
          <p:grpSp>
            <p:nvGrpSpPr>
              <p:cNvPr id="2056" name="Group 13"/>
              <p:cNvGrpSpPr>
                <a:grpSpLocks/>
              </p:cNvGrpSpPr>
              <p:nvPr/>
            </p:nvGrpSpPr>
            <p:grpSpPr bwMode="auto">
              <a:xfrm>
                <a:off x="2630" y="618"/>
                <a:ext cx="1564" cy="400"/>
                <a:chOff x="2630" y="618"/>
                <a:chExt cx="1564" cy="400"/>
              </a:xfrm>
            </p:grpSpPr>
            <p:pic>
              <p:nvPicPr>
                <p:cNvPr id="2060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2061" name="Picture 15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2057" name="Group 16"/>
              <p:cNvGrpSpPr>
                <a:grpSpLocks/>
              </p:cNvGrpSpPr>
              <p:nvPr/>
            </p:nvGrpSpPr>
            <p:grpSpPr bwMode="auto">
              <a:xfrm>
                <a:off x="4195" y="618"/>
                <a:ext cx="1564" cy="400"/>
                <a:chOff x="4195" y="618"/>
                <a:chExt cx="1564" cy="400"/>
              </a:xfrm>
            </p:grpSpPr>
            <p:pic>
              <p:nvPicPr>
                <p:cNvPr id="2058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2059" name="Picture 18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44463" y="1628775"/>
            <a:ext cx="8999537" cy="50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Willy Willy Fest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– первый круадфандинговый некоммерческий проект в Нижнем Новгороде, который проходит в формате городского фестиваля.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  <a:cs typeface="Arial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Дата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: 7 июня 2015г.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Место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: набережная Федоровского, Нижний Новгород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Фестиваль полностью создается и реализуется </a:t>
            </a:r>
            <a:r>
              <a:rPr lang="ru-RU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ресурсами активного сообщества единомышленников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, является БЕСПЛАТНЫМ для всех участников и гостей.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Более </a:t>
            </a:r>
            <a:r>
              <a:rPr lang="ru-RU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3000 гостей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 ежегодно, треть аудитории — дети.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Бюджет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: 0 рублей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  <a:cs typeface="Arial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Организаторы: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>
                <a:solidFill>
                  <a:schemeClr val="tx1"/>
                </a:solidFill>
                <a:latin typeface="Calibri" pitchFamily="34" charset="0"/>
              </a:rPr>
              <a:t>Юлия Коста - организатор,координация кураторов и партнеров 89100079877, vj.workshop@gmail.com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>
                <a:solidFill>
                  <a:schemeClr val="tx1"/>
                </a:solidFill>
                <a:latin typeface="Calibri" pitchFamily="34" charset="0"/>
              </a:rPr>
              <a:t>Даша Ситникова - организатор, согласование программы фестиваля. https://www.facebook.com/dasha.sitnikova.3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>
                <a:solidFill>
                  <a:schemeClr val="tx1"/>
                </a:solidFill>
                <a:latin typeface="Calibri" pitchFamily="34" charset="0"/>
              </a:rPr>
              <a:t>Катя Мамаева - организатор, координация кураторов, работа с волонтерами, проведение фестиваля https://www.facebook.com/kate.mamaeva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>
                <a:solidFill>
                  <a:schemeClr val="tx1"/>
                </a:solidFill>
                <a:latin typeface="Calibri" pitchFamily="34" charset="0"/>
              </a:rPr>
              <a:t>Катерина Коротина - организатор, продвижение в социальных сетях,http://vk.com/id2141682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>
                <a:solidFill>
                  <a:schemeClr val="tx1"/>
                </a:solidFill>
                <a:latin typeface="Calibri" pitchFamily="34" charset="0"/>
              </a:rPr>
              <a:t>Гриша Матасов куратор зоны фудкорта https://www.facebook.com/grigory.matasov.3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>
                <a:solidFill>
                  <a:schemeClr val="tx1"/>
                </a:solidFill>
                <a:latin typeface="Calibri" pitchFamily="34" charset="0"/>
              </a:rPr>
              <a:t>Татьяна Осипова и Екатерина Шаечкина кураторы зоны мастер-классов и спортивной зоны, Ольга Угрюмова- дизайнмаркет. Александр Сурин – административная поддержка, логистика, техобеспечение. </a:t>
            </a:r>
          </a:p>
          <a:p>
            <a: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sz="1400">
                <a:solidFill>
                  <a:schemeClr val="tx1"/>
                </a:solidFill>
                <a:latin typeface="Calibri" pitchFamily="34" charset="0"/>
              </a:rPr>
              <a:t>Игорь Преображенский – ведущий мероприятия.</a:t>
            </a:r>
            <a:endParaRPr lang="ru-RU" altLang="ru-RU">
              <a:solidFill>
                <a:schemeClr val="tx1"/>
              </a:solidFill>
              <a:latin typeface="Calibri" pitchFamily="34" charset="0"/>
              <a:cs typeface="Arial" pitchFamily="34" charset="0"/>
            </a:endParaRP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 cstate="print"/>
          <a:srcRect b="13669"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3076" name="Group 3"/>
          <p:cNvGrpSpPr>
            <a:grpSpLocks/>
          </p:cNvGrpSpPr>
          <p:nvPr/>
        </p:nvGrpSpPr>
        <p:grpSpPr bwMode="auto">
          <a:xfrm>
            <a:off x="0" y="981075"/>
            <a:ext cx="9142413" cy="635000"/>
            <a:chOff x="0" y="618"/>
            <a:chExt cx="5759" cy="400"/>
          </a:xfrm>
        </p:grpSpPr>
        <p:grpSp>
          <p:nvGrpSpPr>
            <p:cNvPr id="3077" name="Group 4"/>
            <p:cNvGrpSpPr>
              <a:grpSpLocks/>
            </p:cNvGrpSpPr>
            <p:nvPr/>
          </p:nvGrpSpPr>
          <p:grpSpPr bwMode="auto">
            <a:xfrm>
              <a:off x="0" y="618"/>
              <a:ext cx="3129" cy="400"/>
              <a:chOff x="0" y="618"/>
              <a:chExt cx="3129" cy="400"/>
            </a:xfrm>
          </p:grpSpPr>
          <p:grpSp>
            <p:nvGrpSpPr>
              <p:cNvPr id="3085" name="Group 5"/>
              <p:cNvGrpSpPr>
                <a:grpSpLocks/>
              </p:cNvGrpSpPr>
              <p:nvPr/>
            </p:nvGrpSpPr>
            <p:grpSpPr bwMode="auto">
              <a:xfrm>
                <a:off x="0" y="618"/>
                <a:ext cx="1564" cy="400"/>
                <a:chOff x="0" y="618"/>
                <a:chExt cx="1564" cy="400"/>
              </a:xfrm>
            </p:grpSpPr>
            <p:pic>
              <p:nvPicPr>
                <p:cNvPr id="3089" name="Picture 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3090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3086" name="Group 8"/>
              <p:cNvGrpSpPr>
                <a:grpSpLocks/>
              </p:cNvGrpSpPr>
              <p:nvPr/>
            </p:nvGrpSpPr>
            <p:grpSpPr bwMode="auto">
              <a:xfrm>
                <a:off x="1565" y="618"/>
                <a:ext cx="1564" cy="400"/>
                <a:chOff x="1565" y="618"/>
                <a:chExt cx="1564" cy="400"/>
              </a:xfrm>
            </p:grpSpPr>
            <p:pic>
              <p:nvPicPr>
                <p:cNvPr id="3087" name="Picture 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3088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3078" name="Group 11"/>
            <p:cNvGrpSpPr>
              <a:grpSpLocks/>
            </p:cNvGrpSpPr>
            <p:nvPr/>
          </p:nvGrpSpPr>
          <p:grpSpPr bwMode="auto">
            <a:xfrm>
              <a:off x="2630" y="618"/>
              <a:ext cx="3129" cy="400"/>
              <a:chOff x="2630" y="618"/>
              <a:chExt cx="3129" cy="400"/>
            </a:xfrm>
          </p:grpSpPr>
          <p:grpSp>
            <p:nvGrpSpPr>
              <p:cNvPr id="3079" name="Group 12"/>
              <p:cNvGrpSpPr>
                <a:grpSpLocks/>
              </p:cNvGrpSpPr>
              <p:nvPr/>
            </p:nvGrpSpPr>
            <p:grpSpPr bwMode="auto">
              <a:xfrm>
                <a:off x="2630" y="618"/>
                <a:ext cx="1564" cy="400"/>
                <a:chOff x="2630" y="618"/>
                <a:chExt cx="1564" cy="400"/>
              </a:xfrm>
            </p:grpSpPr>
            <p:pic>
              <p:nvPicPr>
                <p:cNvPr id="3083" name="Picture 1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3084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3080" name="Group 15"/>
              <p:cNvGrpSpPr>
                <a:grpSpLocks/>
              </p:cNvGrpSpPr>
              <p:nvPr/>
            </p:nvGrpSpPr>
            <p:grpSpPr bwMode="auto">
              <a:xfrm>
                <a:off x="4195" y="618"/>
                <a:ext cx="1564" cy="400"/>
                <a:chOff x="4195" y="618"/>
                <a:chExt cx="1564" cy="400"/>
              </a:xfrm>
            </p:grpSpPr>
            <p:pic>
              <p:nvPicPr>
                <p:cNvPr id="3081" name="Picture 1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3082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177800" y="1628775"/>
            <a:ext cx="8966200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Идея фестиваля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: отдохнуть в компании друзей или с семьей и сделать доброе дело. </a:t>
            </a:r>
            <a:endParaRPr lang="en-US" altLang="ru-RU">
              <a:solidFill>
                <a:srgbClr val="000000"/>
              </a:solidFill>
              <a:latin typeface="Calibri" pitchFamily="34" charset="0"/>
              <a:cs typeface="Arial" pitchFamily="34" charset="0"/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Все гости – адепты этой светлой идеи.</a:t>
            </a:r>
          </a:p>
        </p:txBody>
      </p:sp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3" cstate="print"/>
          <a:srcRect b="13669"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4100" name="Group 3"/>
          <p:cNvGrpSpPr>
            <a:grpSpLocks/>
          </p:cNvGrpSpPr>
          <p:nvPr/>
        </p:nvGrpSpPr>
        <p:grpSpPr bwMode="auto">
          <a:xfrm>
            <a:off x="0" y="981075"/>
            <a:ext cx="9142413" cy="635000"/>
            <a:chOff x="0" y="618"/>
            <a:chExt cx="5759" cy="400"/>
          </a:xfrm>
        </p:grpSpPr>
        <p:grpSp>
          <p:nvGrpSpPr>
            <p:cNvPr id="4106" name="Group 4"/>
            <p:cNvGrpSpPr>
              <a:grpSpLocks/>
            </p:cNvGrpSpPr>
            <p:nvPr/>
          </p:nvGrpSpPr>
          <p:grpSpPr bwMode="auto">
            <a:xfrm>
              <a:off x="0" y="618"/>
              <a:ext cx="3129" cy="400"/>
              <a:chOff x="0" y="618"/>
              <a:chExt cx="3129" cy="400"/>
            </a:xfrm>
          </p:grpSpPr>
          <p:grpSp>
            <p:nvGrpSpPr>
              <p:cNvPr id="4114" name="Group 5"/>
              <p:cNvGrpSpPr>
                <a:grpSpLocks/>
              </p:cNvGrpSpPr>
              <p:nvPr/>
            </p:nvGrpSpPr>
            <p:grpSpPr bwMode="auto">
              <a:xfrm>
                <a:off x="0" y="618"/>
                <a:ext cx="1564" cy="400"/>
                <a:chOff x="0" y="618"/>
                <a:chExt cx="1564" cy="400"/>
              </a:xfrm>
            </p:grpSpPr>
            <p:pic>
              <p:nvPicPr>
                <p:cNvPr id="4118" name="Picture 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4119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4115" name="Group 8"/>
              <p:cNvGrpSpPr>
                <a:grpSpLocks/>
              </p:cNvGrpSpPr>
              <p:nvPr/>
            </p:nvGrpSpPr>
            <p:grpSpPr bwMode="auto">
              <a:xfrm>
                <a:off x="1565" y="618"/>
                <a:ext cx="1564" cy="400"/>
                <a:chOff x="1565" y="618"/>
                <a:chExt cx="1564" cy="400"/>
              </a:xfrm>
            </p:grpSpPr>
            <p:pic>
              <p:nvPicPr>
                <p:cNvPr id="4116" name="Picture 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4117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4107" name="Group 11"/>
            <p:cNvGrpSpPr>
              <a:grpSpLocks/>
            </p:cNvGrpSpPr>
            <p:nvPr/>
          </p:nvGrpSpPr>
          <p:grpSpPr bwMode="auto">
            <a:xfrm>
              <a:off x="2630" y="618"/>
              <a:ext cx="3129" cy="400"/>
              <a:chOff x="2630" y="618"/>
              <a:chExt cx="3129" cy="400"/>
            </a:xfrm>
          </p:grpSpPr>
          <p:grpSp>
            <p:nvGrpSpPr>
              <p:cNvPr id="4108" name="Group 12"/>
              <p:cNvGrpSpPr>
                <a:grpSpLocks/>
              </p:cNvGrpSpPr>
              <p:nvPr/>
            </p:nvGrpSpPr>
            <p:grpSpPr bwMode="auto">
              <a:xfrm>
                <a:off x="2630" y="618"/>
                <a:ext cx="1564" cy="400"/>
                <a:chOff x="2630" y="618"/>
                <a:chExt cx="1564" cy="400"/>
              </a:xfrm>
            </p:grpSpPr>
            <p:pic>
              <p:nvPicPr>
                <p:cNvPr id="4112" name="Picture 1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4113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4109" name="Group 15"/>
              <p:cNvGrpSpPr>
                <a:grpSpLocks/>
              </p:cNvGrpSpPr>
              <p:nvPr/>
            </p:nvGrpSpPr>
            <p:grpSpPr bwMode="auto">
              <a:xfrm>
                <a:off x="4195" y="618"/>
                <a:ext cx="1564" cy="400"/>
                <a:chOff x="4195" y="618"/>
                <a:chExt cx="1564" cy="400"/>
              </a:xfrm>
            </p:grpSpPr>
            <p:pic>
              <p:nvPicPr>
                <p:cNvPr id="4110" name="Picture 1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4111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sp>
        <p:nvSpPr>
          <p:cNvPr id="4101" name="Text Box 18"/>
          <p:cNvSpPr txBox="1">
            <a:spLocks noChangeArrowheads="1"/>
          </p:cNvSpPr>
          <p:nvPr/>
        </p:nvSpPr>
        <p:spPr bwMode="auto">
          <a:xfrm>
            <a:off x="4176713" y="2163763"/>
            <a:ext cx="4967287" cy="2011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Юлия Коста: «Найти любимое дело - это большое счастье, которое зависит только от самого человека и его желания любить и делать. Об этом нам говорят улыбки на лицах участников фестиваля и миллионы добрых слов в адрес Willy!»</a:t>
            </a:r>
          </a:p>
        </p:txBody>
      </p:sp>
      <p:sp>
        <p:nvSpPr>
          <p:cNvPr id="4102" name="Text Box 20"/>
          <p:cNvSpPr txBox="1">
            <a:spLocks noChangeArrowheads="1"/>
          </p:cNvSpPr>
          <p:nvPr/>
        </p:nvSpPr>
        <p:spPr bwMode="auto">
          <a:xfrm>
            <a:off x="220663" y="4060825"/>
            <a:ext cx="8496300" cy="6397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Мы хотели 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разнообразить жизнь города и внести свой маленький вклад в развитие его культуры. </a:t>
            </a:r>
          </a:p>
        </p:txBody>
      </p:sp>
      <p:sp>
        <p:nvSpPr>
          <p:cNvPr id="4103" name="Text Box 21"/>
          <p:cNvSpPr txBox="1">
            <a:spLocks noChangeArrowheads="1"/>
          </p:cNvSpPr>
          <p:nvPr/>
        </p:nvSpPr>
        <p:spPr bwMode="auto">
          <a:xfrm>
            <a:off x="365125" y="4895850"/>
            <a:ext cx="4103688" cy="20113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Фирменный стиль фестиваля был разработан при участии слушателей и учеников образовательных курсов  школы дизайна </a:t>
            </a:r>
            <a:r>
              <a:rPr lang="en-US" altLang="ru-RU">
                <a:solidFill>
                  <a:srgbClr val="000000"/>
                </a:solidFill>
                <a:latin typeface="Calibri" pitchFamily="34" charset="0"/>
              </a:rPr>
              <a:t>Mobile Design Academy 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 в возрасте от 7 до 14 лет.</a:t>
            </a:r>
          </a:p>
        </p:txBody>
      </p:sp>
      <p:pic>
        <p:nvPicPr>
          <p:cNvPr id="4104" name="Рисунок 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825" y="4581525"/>
            <a:ext cx="293687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Рисунок 2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66775" y="2228850"/>
            <a:ext cx="2697163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"/>
          <p:cNvSpPr>
            <a:spLocks noChangeArrowheads="1"/>
          </p:cNvSpPr>
          <p:nvPr/>
        </p:nvSpPr>
        <p:spPr bwMode="auto">
          <a:xfrm>
            <a:off x="177800" y="1628775"/>
            <a:ext cx="8966200" cy="371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  Цель фестиваля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: 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3" cstate="print"/>
          <a:srcRect b="13669"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5124" name="Group 3"/>
          <p:cNvGrpSpPr>
            <a:grpSpLocks/>
          </p:cNvGrpSpPr>
          <p:nvPr/>
        </p:nvGrpSpPr>
        <p:grpSpPr bwMode="auto">
          <a:xfrm>
            <a:off x="0" y="981075"/>
            <a:ext cx="9142413" cy="635000"/>
            <a:chOff x="0" y="618"/>
            <a:chExt cx="5759" cy="400"/>
          </a:xfrm>
        </p:grpSpPr>
        <p:grpSp>
          <p:nvGrpSpPr>
            <p:cNvPr id="5128" name="Group 4"/>
            <p:cNvGrpSpPr>
              <a:grpSpLocks/>
            </p:cNvGrpSpPr>
            <p:nvPr/>
          </p:nvGrpSpPr>
          <p:grpSpPr bwMode="auto">
            <a:xfrm>
              <a:off x="0" y="618"/>
              <a:ext cx="3129" cy="400"/>
              <a:chOff x="0" y="618"/>
              <a:chExt cx="3129" cy="400"/>
            </a:xfrm>
          </p:grpSpPr>
          <p:grpSp>
            <p:nvGrpSpPr>
              <p:cNvPr id="5136" name="Group 5"/>
              <p:cNvGrpSpPr>
                <a:grpSpLocks/>
              </p:cNvGrpSpPr>
              <p:nvPr/>
            </p:nvGrpSpPr>
            <p:grpSpPr bwMode="auto">
              <a:xfrm>
                <a:off x="0" y="618"/>
                <a:ext cx="1564" cy="400"/>
                <a:chOff x="0" y="618"/>
                <a:chExt cx="1564" cy="400"/>
              </a:xfrm>
            </p:grpSpPr>
            <p:pic>
              <p:nvPicPr>
                <p:cNvPr id="5140" name="Picture 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5141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5137" name="Group 8"/>
              <p:cNvGrpSpPr>
                <a:grpSpLocks/>
              </p:cNvGrpSpPr>
              <p:nvPr/>
            </p:nvGrpSpPr>
            <p:grpSpPr bwMode="auto">
              <a:xfrm>
                <a:off x="1565" y="618"/>
                <a:ext cx="1564" cy="400"/>
                <a:chOff x="1565" y="618"/>
                <a:chExt cx="1564" cy="400"/>
              </a:xfrm>
            </p:grpSpPr>
            <p:pic>
              <p:nvPicPr>
                <p:cNvPr id="5138" name="Picture 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5139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5129" name="Group 11"/>
            <p:cNvGrpSpPr>
              <a:grpSpLocks/>
            </p:cNvGrpSpPr>
            <p:nvPr/>
          </p:nvGrpSpPr>
          <p:grpSpPr bwMode="auto">
            <a:xfrm>
              <a:off x="2630" y="618"/>
              <a:ext cx="3129" cy="400"/>
              <a:chOff x="2630" y="618"/>
              <a:chExt cx="3129" cy="400"/>
            </a:xfrm>
          </p:grpSpPr>
          <p:grpSp>
            <p:nvGrpSpPr>
              <p:cNvPr id="5130" name="Group 12"/>
              <p:cNvGrpSpPr>
                <a:grpSpLocks/>
              </p:cNvGrpSpPr>
              <p:nvPr/>
            </p:nvGrpSpPr>
            <p:grpSpPr bwMode="auto">
              <a:xfrm>
                <a:off x="2630" y="618"/>
                <a:ext cx="1564" cy="400"/>
                <a:chOff x="2630" y="618"/>
                <a:chExt cx="1564" cy="400"/>
              </a:xfrm>
            </p:grpSpPr>
            <p:pic>
              <p:nvPicPr>
                <p:cNvPr id="5134" name="Picture 1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5135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5131" name="Group 15"/>
              <p:cNvGrpSpPr>
                <a:grpSpLocks/>
              </p:cNvGrpSpPr>
              <p:nvPr/>
            </p:nvGrpSpPr>
            <p:grpSpPr bwMode="auto">
              <a:xfrm>
                <a:off x="4195" y="618"/>
                <a:ext cx="1564" cy="400"/>
                <a:chOff x="4195" y="618"/>
                <a:chExt cx="1564" cy="400"/>
              </a:xfrm>
            </p:grpSpPr>
            <p:pic>
              <p:nvPicPr>
                <p:cNvPr id="5132" name="Picture 1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5133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sp>
        <p:nvSpPr>
          <p:cNvPr id="5125" name="Text Box 18"/>
          <p:cNvSpPr txBox="1">
            <a:spLocks noChangeArrowheads="1"/>
          </p:cNvSpPr>
          <p:nvPr/>
        </p:nvSpPr>
        <p:spPr bwMode="auto">
          <a:xfrm>
            <a:off x="250825" y="2060575"/>
            <a:ext cx="8467725" cy="2305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Для нас  фестиваль и его организация - это способ обмена знаниями и  поиска новых друзей. Мы очень хотим показать детям все самое лучшее, что видели сами!  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Это фестиваль с 0 денежным оборотом. Мы стараемся не использовать деньги в организации фестиваля. Это позволяет сохранить дух и настроение! Все участники вкладываются своими талантами, частью своего дела, организовывают и оборудуют зоны, делятся знаниями и друзьями, запускают змея с детьми или просто приносят пледы на холмы и проводят с нами этот день. В этом и есть суть обмена добром.</a:t>
            </a:r>
          </a:p>
        </p:txBody>
      </p:sp>
      <p:sp>
        <p:nvSpPr>
          <p:cNvPr id="5126" name="TextBox 1"/>
          <p:cNvSpPr txBox="1">
            <a:spLocks noChangeArrowheads="1"/>
          </p:cNvSpPr>
          <p:nvPr/>
        </p:nvSpPr>
        <p:spPr bwMode="auto">
          <a:xfrm>
            <a:off x="407988" y="4421188"/>
            <a:ext cx="394652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- Мы объединились с яркими людьми в создании легкой и творческой атмосферы. Профессиональные и успешные взрослые приходят для того, чтобы передать свои навыки и знание подрастающему поколению. </a:t>
            </a:r>
          </a:p>
          <a:p>
            <a:endParaRPr lang="ru-RU" altLang="ru-RU">
              <a:solidFill>
                <a:schemeClr val="tx1"/>
              </a:solidFill>
            </a:endParaRPr>
          </a:p>
        </p:txBody>
      </p:sp>
      <p:pic>
        <p:nvPicPr>
          <p:cNvPr id="5127" name="Рисунок 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29138" y="4421188"/>
            <a:ext cx="35718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/>
          </p:cNvSpPr>
          <p:nvPr/>
        </p:nvSpPr>
        <p:spPr bwMode="auto">
          <a:xfrm>
            <a:off x="107950" y="1701800"/>
            <a:ext cx="8966200" cy="91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Решение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  <a:cs typeface="Arial" pitchFamily="34" charset="0"/>
              </a:rPr>
              <a:t>: мы придумали и разместили более 11 тематических локаций, посвященных городской культуре в одном из самых живописных мест в городе, на набережной Федоровского.</a:t>
            </a:r>
          </a:p>
        </p:txBody>
      </p:sp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3" cstate="print"/>
          <a:srcRect b="13669"/>
          <a:stretch>
            <a:fillRect/>
          </a:stretch>
        </p:blipFill>
        <p:spPr bwMode="auto">
          <a:xfrm>
            <a:off x="250825" y="0"/>
            <a:ext cx="1219200" cy="1052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6148" name="Group 3"/>
          <p:cNvGrpSpPr>
            <a:grpSpLocks/>
          </p:cNvGrpSpPr>
          <p:nvPr/>
        </p:nvGrpSpPr>
        <p:grpSpPr bwMode="auto">
          <a:xfrm>
            <a:off x="0" y="981075"/>
            <a:ext cx="9142413" cy="635000"/>
            <a:chOff x="0" y="618"/>
            <a:chExt cx="5759" cy="400"/>
          </a:xfrm>
        </p:grpSpPr>
        <p:grpSp>
          <p:nvGrpSpPr>
            <p:cNvPr id="6152" name="Group 4"/>
            <p:cNvGrpSpPr>
              <a:grpSpLocks/>
            </p:cNvGrpSpPr>
            <p:nvPr/>
          </p:nvGrpSpPr>
          <p:grpSpPr bwMode="auto">
            <a:xfrm>
              <a:off x="0" y="618"/>
              <a:ext cx="3129" cy="400"/>
              <a:chOff x="0" y="618"/>
              <a:chExt cx="3129" cy="400"/>
            </a:xfrm>
          </p:grpSpPr>
          <p:grpSp>
            <p:nvGrpSpPr>
              <p:cNvPr id="6160" name="Group 5"/>
              <p:cNvGrpSpPr>
                <a:grpSpLocks/>
              </p:cNvGrpSpPr>
              <p:nvPr/>
            </p:nvGrpSpPr>
            <p:grpSpPr bwMode="auto">
              <a:xfrm>
                <a:off x="0" y="618"/>
                <a:ext cx="1564" cy="400"/>
                <a:chOff x="0" y="618"/>
                <a:chExt cx="1564" cy="400"/>
              </a:xfrm>
            </p:grpSpPr>
            <p:pic>
              <p:nvPicPr>
                <p:cNvPr id="6164" name="Picture 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6165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6161" name="Group 8"/>
              <p:cNvGrpSpPr>
                <a:grpSpLocks/>
              </p:cNvGrpSpPr>
              <p:nvPr/>
            </p:nvGrpSpPr>
            <p:grpSpPr bwMode="auto">
              <a:xfrm>
                <a:off x="1565" y="618"/>
                <a:ext cx="1564" cy="400"/>
                <a:chOff x="1565" y="618"/>
                <a:chExt cx="1564" cy="400"/>
              </a:xfrm>
            </p:grpSpPr>
            <p:pic>
              <p:nvPicPr>
                <p:cNvPr id="2" name="Picture 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6163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6153" name="Group 11"/>
            <p:cNvGrpSpPr>
              <a:grpSpLocks/>
            </p:cNvGrpSpPr>
            <p:nvPr/>
          </p:nvGrpSpPr>
          <p:grpSpPr bwMode="auto">
            <a:xfrm>
              <a:off x="2630" y="618"/>
              <a:ext cx="3129" cy="400"/>
              <a:chOff x="2630" y="618"/>
              <a:chExt cx="3129" cy="400"/>
            </a:xfrm>
          </p:grpSpPr>
          <p:grpSp>
            <p:nvGrpSpPr>
              <p:cNvPr id="6154" name="Group 12"/>
              <p:cNvGrpSpPr>
                <a:grpSpLocks/>
              </p:cNvGrpSpPr>
              <p:nvPr/>
            </p:nvGrpSpPr>
            <p:grpSpPr bwMode="auto">
              <a:xfrm>
                <a:off x="2630" y="618"/>
                <a:ext cx="1564" cy="400"/>
                <a:chOff x="2630" y="618"/>
                <a:chExt cx="1564" cy="400"/>
              </a:xfrm>
            </p:grpSpPr>
            <p:pic>
              <p:nvPicPr>
                <p:cNvPr id="6158" name="Picture 1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6159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6155" name="Group 15"/>
              <p:cNvGrpSpPr>
                <a:grpSpLocks/>
              </p:cNvGrpSpPr>
              <p:nvPr/>
            </p:nvGrpSpPr>
            <p:grpSpPr bwMode="auto">
              <a:xfrm>
                <a:off x="4195" y="618"/>
                <a:ext cx="1564" cy="400"/>
                <a:chOff x="4195" y="618"/>
                <a:chExt cx="1564" cy="400"/>
              </a:xfrm>
            </p:grpSpPr>
            <p:pic>
              <p:nvPicPr>
                <p:cNvPr id="6156" name="Picture 1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20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6157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32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sp>
        <p:nvSpPr>
          <p:cNvPr id="6162" name="Text Box 18"/>
          <p:cNvSpPr txBox="1">
            <a:spLocks noChangeArrowheads="1"/>
          </p:cNvSpPr>
          <p:nvPr/>
        </p:nvSpPr>
        <p:spPr bwMode="auto">
          <a:xfrm>
            <a:off x="1474788" y="2708275"/>
            <a:ext cx="7608887" cy="576263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«Фишка» фестиваля – реализация посредством краудфандинговой технологии или </a:t>
            </a:r>
            <a:r>
              <a:rPr lang="en-US" altLang="ru-RU">
                <a:solidFill>
                  <a:srgbClr val="000000"/>
                </a:solidFill>
              </a:rPr>
              <a:t>for fun</a:t>
            </a:r>
            <a:r>
              <a:rPr lang="ru-RU" altLang="ru-RU">
                <a:solidFill>
                  <a:srgbClr val="000000"/>
                </a:solidFill>
              </a:rPr>
              <a:t>. </a:t>
            </a:r>
          </a:p>
        </p:txBody>
      </p:sp>
      <p:sp>
        <p:nvSpPr>
          <p:cNvPr id="6166" name="Text Box 22"/>
          <p:cNvSpPr txBox="1">
            <a:spLocks noChangeArrowheads="1"/>
          </p:cNvSpPr>
          <p:nvPr/>
        </p:nvSpPr>
        <p:spPr bwMode="auto">
          <a:xfrm>
            <a:off x="1481138" y="5373688"/>
            <a:ext cx="7596187" cy="64770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cs typeface="Arial" pitchFamily="34" charset="0"/>
              </a:rPr>
              <a:t>50 компаний и частных лиц стали партнерами по наполнению и реализации активностей.</a:t>
            </a:r>
          </a:p>
        </p:txBody>
      </p:sp>
      <p:sp>
        <p:nvSpPr>
          <p:cNvPr id="6151" name="TextBox 2"/>
          <p:cNvSpPr txBox="1">
            <a:spLocks noChangeArrowheads="1"/>
          </p:cNvSpPr>
          <p:nvPr/>
        </p:nvSpPr>
        <p:spPr bwMode="auto">
          <a:xfrm>
            <a:off x="107950" y="3387725"/>
            <a:ext cx="734536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>
                <a:solidFill>
                  <a:schemeClr val="tx1"/>
                </a:solidFill>
                <a:latin typeface="Calibri" pitchFamily="34" charset="0"/>
              </a:rPr>
              <a:t>Таким образом были собраны стройматериалы для зон фудкорта и маркета, найдены шатры, мебель и все необходимое для творческих МК, музыкальное оснащение, автономное энергообеспечение, реализован декор и оформление . </a:t>
            </a:r>
          </a:p>
          <a:p>
            <a:r>
              <a:rPr lang="ru-RU" altLang="ru-RU">
                <a:solidFill>
                  <a:schemeClr val="tx1"/>
                </a:solidFill>
                <a:latin typeface="Calibri" pitchFamily="34" charset="0"/>
              </a:rPr>
              <a:t>К тому же решались такие важные задачи как продвижение, поддержка СМИ, административные согласования.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ChangeArrowheads="1"/>
          </p:cNvSpPr>
          <p:nvPr/>
        </p:nvSpPr>
        <p:spPr bwMode="auto">
          <a:xfrm>
            <a:off x="196850" y="1916113"/>
            <a:ext cx="8939213" cy="42497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В подготовке грандиозного праздника принимало участие </a:t>
            </a:r>
            <a:r>
              <a:rPr lang="ru-RU" altLang="ru-RU" b="1">
                <a:solidFill>
                  <a:srgbClr val="000000"/>
                </a:solidFill>
              </a:rPr>
              <a:t>более 300 человек,</a:t>
            </a:r>
            <a:r>
              <a:rPr lang="ru-RU" altLang="ru-RU">
                <a:solidFill>
                  <a:srgbClr val="000000"/>
                </a:solidFill>
              </a:rPr>
              <a:t> вместе с организаторами! Из них 10 кураторов, 20 волонтеров которым мы особенно благодарны и признательны за терпение и искреннюю веру в идею благотворительного фестиваля. Все это у нас получилось сделать без участия денег! У Willy как и прежде 0 оборот ), несмотря на всю сложность организации большого количества активностей, оформления, соглосований.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</a:rPr>
              <a:t>Фестиваль — площадка для:</a:t>
            </a:r>
            <a:r>
              <a:rPr lang="ru-RU" altLang="ru-RU">
                <a:solidFill>
                  <a:srgbClr val="000000"/>
                </a:solidFill>
              </a:rPr>
              <a:t>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искусства граффити, дизайна, музыки, брейк-данса, уличного и альтернативного спорта, йоги для всех, лекций о добре и запуска воздушных змеев, настольных и подвижных игр, искусства фотографии, благотворительных акций. Это все - невероятная история, которая помогает нам жить дальше в добре и познавать светлую сторону мира! В первую очередь мы очень надеемся, что дети нашли свое любимое дело у Willy на холмах. Теперь они будут значительно ближе к своей мечте.</a:t>
            </a:r>
          </a:p>
        </p:txBody>
      </p:sp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7172" name="Group 3"/>
          <p:cNvGrpSpPr>
            <a:grpSpLocks/>
          </p:cNvGrpSpPr>
          <p:nvPr/>
        </p:nvGrpSpPr>
        <p:grpSpPr bwMode="auto">
          <a:xfrm>
            <a:off x="0" y="1016000"/>
            <a:ext cx="9142413" cy="635000"/>
            <a:chOff x="0" y="640"/>
            <a:chExt cx="5759" cy="400"/>
          </a:xfrm>
        </p:grpSpPr>
        <p:grpSp>
          <p:nvGrpSpPr>
            <p:cNvPr id="7173" name="Group 4"/>
            <p:cNvGrpSpPr>
              <a:grpSpLocks/>
            </p:cNvGrpSpPr>
            <p:nvPr/>
          </p:nvGrpSpPr>
          <p:grpSpPr bwMode="auto">
            <a:xfrm>
              <a:off x="0" y="640"/>
              <a:ext cx="3129" cy="400"/>
              <a:chOff x="0" y="640"/>
              <a:chExt cx="3129" cy="400"/>
            </a:xfrm>
          </p:grpSpPr>
          <p:grpSp>
            <p:nvGrpSpPr>
              <p:cNvPr id="7181" name="Group 5"/>
              <p:cNvGrpSpPr>
                <a:grpSpLocks/>
              </p:cNvGrpSpPr>
              <p:nvPr/>
            </p:nvGrpSpPr>
            <p:grpSpPr bwMode="auto">
              <a:xfrm>
                <a:off x="0" y="640"/>
                <a:ext cx="1564" cy="400"/>
                <a:chOff x="0" y="640"/>
                <a:chExt cx="1564" cy="400"/>
              </a:xfrm>
            </p:grpSpPr>
            <p:pic>
              <p:nvPicPr>
                <p:cNvPr id="7185" name="Picture 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42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7186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55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7182" name="Group 8"/>
              <p:cNvGrpSpPr>
                <a:grpSpLocks/>
              </p:cNvGrpSpPr>
              <p:nvPr/>
            </p:nvGrpSpPr>
            <p:grpSpPr bwMode="auto">
              <a:xfrm>
                <a:off x="1565" y="640"/>
                <a:ext cx="1564" cy="400"/>
                <a:chOff x="1565" y="640"/>
                <a:chExt cx="1564" cy="400"/>
              </a:xfrm>
            </p:grpSpPr>
            <p:pic>
              <p:nvPicPr>
                <p:cNvPr id="7183" name="Picture 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42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7184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55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7174" name="Group 11"/>
            <p:cNvGrpSpPr>
              <a:grpSpLocks/>
            </p:cNvGrpSpPr>
            <p:nvPr/>
          </p:nvGrpSpPr>
          <p:grpSpPr bwMode="auto">
            <a:xfrm>
              <a:off x="2630" y="640"/>
              <a:ext cx="3129" cy="400"/>
              <a:chOff x="2630" y="640"/>
              <a:chExt cx="3129" cy="400"/>
            </a:xfrm>
          </p:grpSpPr>
          <p:grpSp>
            <p:nvGrpSpPr>
              <p:cNvPr id="7175" name="Group 12"/>
              <p:cNvGrpSpPr>
                <a:grpSpLocks/>
              </p:cNvGrpSpPr>
              <p:nvPr/>
            </p:nvGrpSpPr>
            <p:grpSpPr bwMode="auto">
              <a:xfrm>
                <a:off x="2630" y="640"/>
                <a:ext cx="1564" cy="400"/>
                <a:chOff x="2630" y="640"/>
                <a:chExt cx="1564" cy="400"/>
              </a:xfrm>
            </p:grpSpPr>
            <p:pic>
              <p:nvPicPr>
                <p:cNvPr id="7179" name="Picture 1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42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7180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55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7176" name="Group 15"/>
              <p:cNvGrpSpPr>
                <a:grpSpLocks/>
              </p:cNvGrpSpPr>
              <p:nvPr/>
            </p:nvGrpSpPr>
            <p:grpSpPr bwMode="auto">
              <a:xfrm>
                <a:off x="4195" y="640"/>
                <a:ext cx="1564" cy="400"/>
                <a:chOff x="4195" y="640"/>
                <a:chExt cx="1564" cy="400"/>
              </a:xfrm>
            </p:grpSpPr>
            <p:pic>
              <p:nvPicPr>
                <p:cNvPr id="7177" name="Picture 1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42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7178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55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8195" name="Group 2"/>
          <p:cNvGrpSpPr>
            <a:grpSpLocks/>
          </p:cNvGrpSpPr>
          <p:nvPr/>
        </p:nvGrpSpPr>
        <p:grpSpPr bwMode="auto">
          <a:xfrm>
            <a:off x="0" y="1052513"/>
            <a:ext cx="9142413" cy="635000"/>
            <a:chOff x="0" y="663"/>
            <a:chExt cx="5759" cy="400"/>
          </a:xfrm>
        </p:grpSpPr>
        <p:grpSp>
          <p:nvGrpSpPr>
            <p:cNvPr id="8214" name="Group 3"/>
            <p:cNvGrpSpPr>
              <a:grpSpLocks/>
            </p:cNvGrpSpPr>
            <p:nvPr/>
          </p:nvGrpSpPr>
          <p:grpSpPr bwMode="auto">
            <a:xfrm>
              <a:off x="0" y="663"/>
              <a:ext cx="3129" cy="400"/>
              <a:chOff x="0" y="663"/>
              <a:chExt cx="3129" cy="400"/>
            </a:xfrm>
          </p:grpSpPr>
          <p:grpSp>
            <p:nvGrpSpPr>
              <p:cNvPr id="8222" name="Group 4"/>
              <p:cNvGrpSpPr>
                <a:grpSpLocks/>
              </p:cNvGrpSpPr>
              <p:nvPr/>
            </p:nvGrpSpPr>
            <p:grpSpPr bwMode="auto">
              <a:xfrm>
                <a:off x="0" y="663"/>
                <a:ext cx="1564" cy="400"/>
                <a:chOff x="0" y="663"/>
                <a:chExt cx="1564" cy="400"/>
              </a:xfrm>
            </p:grpSpPr>
            <p:pic>
              <p:nvPicPr>
                <p:cNvPr id="8226" name="Picture 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8227" name="Picture 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8223" name="Group 7"/>
              <p:cNvGrpSpPr>
                <a:grpSpLocks/>
              </p:cNvGrpSpPr>
              <p:nvPr/>
            </p:nvGrpSpPr>
            <p:grpSpPr bwMode="auto">
              <a:xfrm>
                <a:off x="1565" y="663"/>
                <a:ext cx="1564" cy="400"/>
                <a:chOff x="1565" y="663"/>
                <a:chExt cx="1564" cy="400"/>
              </a:xfrm>
            </p:grpSpPr>
            <p:pic>
              <p:nvPicPr>
                <p:cNvPr id="8224" name="Picture 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8225" name="Picture 9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8215" name="Group 10"/>
            <p:cNvGrpSpPr>
              <a:grpSpLocks/>
            </p:cNvGrpSpPr>
            <p:nvPr/>
          </p:nvGrpSpPr>
          <p:grpSpPr bwMode="auto">
            <a:xfrm>
              <a:off x="2630" y="663"/>
              <a:ext cx="3129" cy="400"/>
              <a:chOff x="2630" y="663"/>
              <a:chExt cx="3129" cy="400"/>
            </a:xfrm>
          </p:grpSpPr>
          <p:grpSp>
            <p:nvGrpSpPr>
              <p:cNvPr id="8216" name="Group 11"/>
              <p:cNvGrpSpPr>
                <a:grpSpLocks/>
              </p:cNvGrpSpPr>
              <p:nvPr/>
            </p:nvGrpSpPr>
            <p:grpSpPr bwMode="auto">
              <a:xfrm>
                <a:off x="2630" y="663"/>
                <a:ext cx="1564" cy="400"/>
                <a:chOff x="2630" y="663"/>
                <a:chExt cx="1564" cy="400"/>
              </a:xfrm>
            </p:grpSpPr>
            <p:pic>
              <p:nvPicPr>
                <p:cNvPr id="8220" name="Picture 1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8221" name="Picture 1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8217" name="Group 14"/>
              <p:cNvGrpSpPr>
                <a:grpSpLocks/>
              </p:cNvGrpSpPr>
              <p:nvPr/>
            </p:nvGrpSpPr>
            <p:grpSpPr bwMode="auto">
              <a:xfrm>
                <a:off x="4195" y="663"/>
                <a:ext cx="1564" cy="400"/>
                <a:chOff x="4195" y="663"/>
                <a:chExt cx="1564" cy="400"/>
              </a:xfrm>
            </p:grpSpPr>
            <p:pic>
              <p:nvPicPr>
                <p:cNvPr id="8218" name="Picture 1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8219" name="Picture 1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pic>
        <p:nvPicPr>
          <p:cNvPr id="8196" name="Picture 17"/>
          <p:cNvPicPr>
            <a:picLocks noChangeAspect="1" noChangeArrowheads="1"/>
          </p:cNvPicPr>
          <p:nvPr/>
        </p:nvPicPr>
        <p:blipFill>
          <a:blip r:embed="rId6" cstate="print"/>
          <a:srcRect l="1466" b="64680"/>
          <a:stretch>
            <a:fillRect/>
          </a:stretch>
        </p:blipFill>
        <p:spPr bwMode="auto">
          <a:xfrm>
            <a:off x="26988" y="1744663"/>
            <a:ext cx="4822825" cy="2420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8197" name="Group 18"/>
          <p:cNvGrpSpPr>
            <a:grpSpLocks/>
          </p:cNvGrpSpPr>
          <p:nvPr/>
        </p:nvGrpSpPr>
        <p:grpSpPr bwMode="auto">
          <a:xfrm>
            <a:off x="0" y="1052513"/>
            <a:ext cx="9142413" cy="635000"/>
            <a:chOff x="0" y="663"/>
            <a:chExt cx="5759" cy="400"/>
          </a:xfrm>
        </p:grpSpPr>
        <p:grpSp>
          <p:nvGrpSpPr>
            <p:cNvPr id="8200" name="Group 19"/>
            <p:cNvGrpSpPr>
              <a:grpSpLocks/>
            </p:cNvGrpSpPr>
            <p:nvPr/>
          </p:nvGrpSpPr>
          <p:grpSpPr bwMode="auto">
            <a:xfrm>
              <a:off x="0" y="663"/>
              <a:ext cx="3129" cy="400"/>
              <a:chOff x="0" y="663"/>
              <a:chExt cx="3129" cy="400"/>
            </a:xfrm>
          </p:grpSpPr>
          <p:grpSp>
            <p:nvGrpSpPr>
              <p:cNvPr id="8208" name="Group 20"/>
              <p:cNvGrpSpPr>
                <a:grpSpLocks/>
              </p:cNvGrpSpPr>
              <p:nvPr/>
            </p:nvGrpSpPr>
            <p:grpSpPr bwMode="auto">
              <a:xfrm>
                <a:off x="0" y="663"/>
                <a:ext cx="1564" cy="400"/>
                <a:chOff x="0" y="663"/>
                <a:chExt cx="1564" cy="400"/>
              </a:xfrm>
            </p:grpSpPr>
            <p:pic>
              <p:nvPicPr>
                <p:cNvPr id="8212" name="Picture 21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8213" name="Picture 2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8209" name="Group 23"/>
              <p:cNvGrpSpPr>
                <a:grpSpLocks/>
              </p:cNvGrpSpPr>
              <p:nvPr/>
            </p:nvGrpSpPr>
            <p:grpSpPr bwMode="auto">
              <a:xfrm>
                <a:off x="1565" y="663"/>
                <a:ext cx="1564" cy="400"/>
                <a:chOff x="1565" y="663"/>
                <a:chExt cx="1564" cy="400"/>
              </a:xfrm>
            </p:grpSpPr>
            <p:pic>
              <p:nvPicPr>
                <p:cNvPr id="8210" name="Picture 24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8211" name="Picture 25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8201" name="Group 26"/>
            <p:cNvGrpSpPr>
              <a:grpSpLocks/>
            </p:cNvGrpSpPr>
            <p:nvPr/>
          </p:nvGrpSpPr>
          <p:grpSpPr bwMode="auto">
            <a:xfrm>
              <a:off x="2630" y="663"/>
              <a:ext cx="3129" cy="400"/>
              <a:chOff x="2630" y="663"/>
              <a:chExt cx="3129" cy="400"/>
            </a:xfrm>
          </p:grpSpPr>
          <p:grpSp>
            <p:nvGrpSpPr>
              <p:cNvPr id="8202" name="Group 27"/>
              <p:cNvGrpSpPr>
                <a:grpSpLocks/>
              </p:cNvGrpSpPr>
              <p:nvPr/>
            </p:nvGrpSpPr>
            <p:grpSpPr bwMode="auto">
              <a:xfrm>
                <a:off x="2630" y="663"/>
                <a:ext cx="1564" cy="400"/>
                <a:chOff x="2630" y="663"/>
                <a:chExt cx="1564" cy="400"/>
              </a:xfrm>
            </p:grpSpPr>
            <p:pic>
              <p:nvPicPr>
                <p:cNvPr id="8206" name="Picture 2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8207" name="Picture 29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8203" name="Group 30"/>
              <p:cNvGrpSpPr>
                <a:grpSpLocks/>
              </p:cNvGrpSpPr>
              <p:nvPr/>
            </p:nvGrpSpPr>
            <p:grpSpPr bwMode="auto">
              <a:xfrm>
                <a:off x="4195" y="663"/>
                <a:ext cx="1564" cy="400"/>
                <a:chOff x="4195" y="663"/>
                <a:chExt cx="1564" cy="400"/>
              </a:xfrm>
            </p:grpSpPr>
            <p:pic>
              <p:nvPicPr>
                <p:cNvPr id="8204" name="Picture 31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8205" name="Picture 3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pic>
        <p:nvPicPr>
          <p:cNvPr id="8198" name="Picture 33"/>
          <p:cNvPicPr>
            <a:picLocks noChangeAspect="1" noChangeArrowheads="1"/>
          </p:cNvPicPr>
          <p:nvPr/>
        </p:nvPicPr>
        <p:blipFill>
          <a:blip r:embed="rId6" cstate="print"/>
          <a:srcRect t="35307" r="3961"/>
          <a:stretch>
            <a:fillRect/>
          </a:stretch>
        </p:blipFill>
        <p:spPr bwMode="auto">
          <a:xfrm>
            <a:off x="4302125" y="1989138"/>
            <a:ext cx="4748213" cy="4479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9" name="Рисунок 3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9425" y="4164013"/>
            <a:ext cx="3808413" cy="224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9219" name="Group 2"/>
          <p:cNvGrpSpPr>
            <a:grpSpLocks/>
          </p:cNvGrpSpPr>
          <p:nvPr/>
        </p:nvGrpSpPr>
        <p:grpSpPr bwMode="auto">
          <a:xfrm>
            <a:off x="0" y="1052513"/>
            <a:ext cx="9142413" cy="635000"/>
            <a:chOff x="0" y="663"/>
            <a:chExt cx="5759" cy="400"/>
          </a:xfrm>
        </p:grpSpPr>
        <p:grpSp>
          <p:nvGrpSpPr>
            <p:cNvPr id="9239" name="Group 3"/>
            <p:cNvGrpSpPr>
              <a:grpSpLocks/>
            </p:cNvGrpSpPr>
            <p:nvPr/>
          </p:nvGrpSpPr>
          <p:grpSpPr bwMode="auto">
            <a:xfrm>
              <a:off x="0" y="663"/>
              <a:ext cx="3129" cy="400"/>
              <a:chOff x="0" y="663"/>
              <a:chExt cx="3129" cy="400"/>
            </a:xfrm>
          </p:grpSpPr>
          <p:grpSp>
            <p:nvGrpSpPr>
              <p:cNvPr id="9247" name="Group 4"/>
              <p:cNvGrpSpPr>
                <a:grpSpLocks/>
              </p:cNvGrpSpPr>
              <p:nvPr/>
            </p:nvGrpSpPr>
            <p:grpSpPr bwMode="auto">
              <a:xfrm>
                <a:off x="0" y="663"/>
                <a:ext cx="1564" cy="400"/>
                <a:chOff x="0" y="663"/>
                <a:chExt cx="1564" cy="400"/>
              </a:xfrm>
            </p:grpSpPr>
            <p:pic>
              <p:nvPicPr>
                <p:cNvPr id="9251" name="Picture 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9252" name="Picture 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9248" name="Group 7"/>
              <p:cNvGrpSpPr>
                <a:grpSpLocks/>
              </p:cNvGrpSpPr>
              <p:nvPr/>
            </p:nvGrpSpPr>
            <p:grpSpPr bwMode="auto">
              <a:xfrm>
                <a:off x="1565" y="663"/>
                <a:ext cx="1564" cy="400"/>
                <a:chOff x="1565" y="663"/>
                <a:chExt cx="1564" cy="400"/>
              </a:xfrm>
            </p:grpSpPr>
            <p:pic>
              <p:nvPicPr>
                <p:cNvPr id="9249" name="Picture 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9250" name="Picture 9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9240" name="Group 10"/>
            <p:cNvGrpSpPr>
              <a:grpSpLocks/>
            </p:cNvGrpSpPr>
            <p:nvPr/>
          </p:nvGrpSpPr>
          <p:grpSpPr bwMode="auto">
            <a:xfrm>
              <a:off x="2630" y="663"/>
              <a:ext cx="3129" cy="400"/>
              <a:chOff x="2630" y="663"/>
              <a:chExt cx="3129" cy="400"/>
            </a:xfrm>
          </p:grpSpPr>
          <p:grpSp>
            <p:nvGrpSpPr>
              <p:cNvPr id="9241" name="Group 11"/>
              <p:cNvGrpSpPr>
                <a:grpSpLocks/>
              </p:cNvGrpSpPr>
              <p:nvPr/>
            </p:nvGrpSpPr>
            <p:grpSpPr bwMode="auto">
              <a:xfrm>
                <a:off x="2630" y="663"/>
                <a:ext cx="1564" cy="400"/>
                <a:chOff x="2630" y="663"/>
                <a:chExt cx="1564" cy="400"/>
              </a:xfrm>
            </p:grpSpPr>
            <p:pic>
              <p:nvPicPr>
                <p:cNvPr id="9245" name="Picture 1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9246" name="Picture 1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9242" name="Group 14"/>
              <p:cNvGrpSpPr>
                <a:grpSpLocks/>
              </p:cNvGrpSpPr>
              <p:nvPr/>
            </p:nvGrpSpPr>
            <p:grpSpPr bwMode="auto">
              <a:xfrm>
                <a:off x="4195" y="663"/>
                <a:ext cx="1564" cy="400"/>
                <a:chOff x="4195" y="663"/>
                <a:chExt cx="1564" cy="400"/>
              </a:xfrm>
            </p:grpSpPr>
            <p:pic>
              <p:nvPicPr>
                <p:cNvPr id="9243" name="Picture 1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9244" name="Picture 1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grpSp>
        <p:nvGrpSpPr>
          <p:cNvPr id="9220" name="Group 17"/>
          <p:cNvGrpSpPr>
            <a:grpSpLocks/>
          </p:cNvGrpSpPr>
          <p:nvPr/>
        </p:nvGrpSpPr>
        <p:grpSpPr bwMode="auto">
          <a:xfrm>
            <a:off x="0" y="1052513"/>
            <a:ext cx="9142413" cy="635000"/>
            <a:chOff x="0" y="663"/>
            <a:chExt cx="5759" cy="400"/>
          </a:xfrm>
        </p:grpSpPr>
        <p:grpSp>
          <p:nvGrpSpPr>
            <p:cNvPr id="9225" name="Group 18"/>
            <p:cNvGrpSpPr>
              <a:grpSpLocks/>
            </p:cNvGrpSpPr>
            <p:nvPr/>
          </p:nvGrpSpPr>
          <p:grpSpPr bwMode="auto">
            <a:xfrm>
              <a:off x="0" y="663"/>
              <a:ext cx="3129" cy="400"/>
              <a:chOff x="0" y="663"/>
              <a:chExt cx="3129" cy="400"/>
            </a:xfrm>
          </p:grpSpPr>
          <p:grpSp>
            <p:nvGrpSpPr>
              <p:cNvPr id="9233" name="Group 19"/>
              <p:cNvGrpSpPr>
                <a:grpSpLocks/>
              </p:cNvGrpSpPr>
              <p:nvPr/>
            </p:nvGrpSpPr>
            <p:grpSpPr bwMode="auto">
              <a:xfrm>
                <a:off x="0" y="663"/>
                <a:ext cx="1564" cy="400"/>
                <a:chOff x="0" y="663"/>
                <a:chExt cx="1564" cy="400"/>
              </a:xfrm>
            </p:grpSpPr>
            <p:pic>
              <p:nvPicPr>
                <p:cNvPr id="9237" name="Picture 20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9238" name="Picture 2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9234" name="Group 22"/>
              <p:cNvGrpSpPr>
                <a:grpSpLocks/>
              </p:cNvGrpSpPr>
              <p:nvPr/>
            </p:nvGrpSpPr>
            <p:grpSpPr bwMode="auto">
              <a:xfrm>
                <a:off x="1565" y="663"/>
                <a:ext cx="1564" cy="400"/>
                <a:chOff x="1565" y="663"/>
                <a:chExt cx="1564" cy="400"/>
              </a:xfrm>
            </p:grpSpPr>
            <p:pic>
              <p:nvPicPr>
                <p:cNvPr id="9235" name="Picture 2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9236" name="Picture 2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9226" name="Group 25"/>
            <p:cNvGrpSpPr>
              <a:grpSpLocks/>
            </p:cNvGrpSpPr>
            <p:nvPr/>
          </p:nvGrpSpPr>
          <p:grpSpPr bwMode="auto">
            <a:xfrm>
              <a:off x="2630" y="663"/>
              <a:ext cx="3129" cy="400"/>
              <a:chOff x="2630" y="663"/>
              <a:chExt cx="3129" cy="400"/>
            </a:xfrm>
          </p:grpSpPr>
          <p:grpSp>
            <p:nvGrpSpPr>
              <p:cNvPr id="9227" name="Group 26"/>
              <p:cNvGrpSpPr>
                <a:grpSpLocks/>
              </p:cNvGrpSpPr>
              <p:nvPr/>
            </p:nvGrpSpPr>
            <p:grpSpPr bwMode="auto">
              <a:xfrm>
                <a:off x="2630" y="663"/>
                <a:ext cx="1564" cy="400"/>
                <a:chOff x="2630" y="663"/>
                <a:chExt cx="1564" cy="400"/>
              </a:xfrm>
            </p:grpSpPr>
            <p:pic>
              <p:nvPicPr>
                <p:cNvPr id="9231" name="Picture 27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9232" name="Picture 28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9228" name="Group 29"/>
              <p:cNvGrpSpPr>
                <a:grpSpLocks/>
              </p:cNvGrpSpPr>
              <p:nvPr/>
            </p:nvGrpSpPr>
            <p:grpSpPr bwMode="auto">
              <a:xfrm>
                <a:off x="4195" y="663"/>
                <a:ext cx="1564" cy="400"/>
                <a:chOff x="4195" y="663"/>
                <a:chExt cx="1564" cy="400"/>
              </a:xfrm>
            </p:grpSpPr>
            <p:pic>
              <p:nvPicPr>
                <p:cNvPr id="9229" name="Picture 30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9230" name="Picture 3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pic>
        <p:nvPicPr>
          <p:cNvPr id="9221" name="Рисунок 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02188" y="1844675"/>
            <a:ext cx="3165475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Рисунок 2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4213" y="4308475"/>
            <a:ext cx="3236912" cy="215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Рисунок 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95838" y="4308475"/>
            <a:ext cx="3232150" cy="215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TextBox 5"/>
          <p:cNvSpPr txBox="1">
            <a:spLocks noChangeArrowheads="1"/>
          </p:cNvSpPr>
          <p:nvPr/>
        </p:nvSpPr>
        <p:spPr bwMode="auto">
          <a:xfrm>
            <a:off x="619125" y="2060575"/>
            <a:ext cx="37274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>
                <a:solidFill>
                  <a:schemeClr val="tx1"/>
                </a:solidFill>
              </a:rPr>
              <a:t>На </a:t>
            </a:r>
            <a:r>
              <a:rPr lang="en-US" altLang="ru-RU">
                <a:solidFill>
                  <a:schemeClr val="tx1"/>
                </a:solidFill>
              </a:rPr>
              <a:t>Willy Willy </a:t>
            </a:r>
            <a:r>
              <a:rPr lang="ru-RU" altLang="ru-RU">
                <a:solidFill>
                  <a:schemeClr val="tx1"/>
                </a:solidFill>
              </a:rPr>
              <a:t>много дизайна и новых направлений: каллиграфия, граффити, рисование различными техниками, леттеринг. Уроки от профессионалов.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10243" name="Group 2"/>
          <p:cNvGrpSpPr>
            <a:grpSpLocks/>
          </p:cNvGrpSpPr>
          <p:nvPr/>
        </p:nvGrpSpPr>
        <p:grpSpPr bwMode="auto">
          <a:xfrm>
            <a:off x="0" y="1052513"/>
            <a:ext cx="9142413" cy="635000"/>
            <a:chOff x="0" y="663"/>
            <a:chExt cx="5759" cy="400"/>
          </a:xfrm>
        </p:grpSpPr>
        <p:grpSp>
          <p:nvGrpSpPr>
            <p:cNvPr id="10264" name="Group 3"/>
            <p:cNvGrpSpPr>
              <a:grpSpLocks/>
            </p:cNvGrpSpPr>
            <p:nvPr/>
          </p:nvGrpSpPr>
          <p:grpSpPr bwMode="auto">
            <a:xfrm>
              <a:off x="0" y="663"/>
              <a:ext cx="3129" cy="400"/>
              <a:chOff x="0" y="663"/>
              <a:chExt cx="3129" cy="400"/>
            </a:xfrm>
          </p:grpSpPr>
          <p:grpSp>
            <p:nvGrpSpPr>
              <p:cNvPr id="10272" name="Group 4"/>
              <p:cNvGrpSpPr>
                <a:grpSpLocks/>
              </p:cNvGrpSpPr>
              <p:nvPr/>
            </p:nvGrpSpPr>
            <p:grpSpPr bwMode="auto">
              <a:xfrm>
                <a:off x="0" y="663"/>
                <a:ext cx="1564" cy="400"/>
                <a:chOff x="0" y="663"/>
                <a:chExt cx="1564" cy="400"/>
              </a:xfrm>
            </p:grpSpPr>
            <p:pic>
              <p:nvPicPr>
                <p:cNvPr id="10276" name="Picture 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0277" name="Picture 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0273" name="Group 7"/>
              <p:cNvGrpSpPr>
                <a:grpSpLocks/>
              </p:cNvGrpSpPr>
              <p:nvPr/>
            </p:nvGrpSpPr>
            <p:grpSpPr bwMode="auto">
              <a:xfrm>
                <a:off x="1565" y="663"/>
                <a:ext cx="1564" cy="400"/>
                <a:chOff x="1565" y="663"/>
                <a:chExt cx="1564" cy="400"/>
              </a:xfrm>
            </p:grpSpPr>
            <p:pic>
              <p:nvPicPr>
                <p:cNvPr id="10274" name="Picture 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0275" name="Picture 9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0265" name="Group 10"/>
            <p:cNvGrpSpPr>
              <a:grpSpLocks/>
            </p:cNvGrpSpPr>
            <p:nvPr/>
          </p:nvGrpSpPr>
          <p:grpSpPr bwMode="auto">
            <a:xfrm>
              <a:off x="2630" y="663"/>
              <a:ext cx="3129" cy="400"/>
              <a:chOff x="2630" y="663"/>
              <a:chExt cx="3129" cy="400"/>
            </a:xfrm>
          </p:grpSpPr>
          <p:grpSp>
            <p:nvGrpSpPr>
              <p:cNvPr id="10266" name="Group 11"/>
              <p:cNvGrpSpPr>
                <a:grpSpLocks/>
              </p:cNvGrpSpPr>
              <p:nvPr/>
            </p:nvGrpSpPr>
            <p:grpSpPr bwMode="auto">
              <a:xfrm>
                <a:off x="2630" y="663"/>
                <a:ext cx="1564" cy="400"/>
                <a:chOff x="2630" y="663"/>
                <a:chExt cx="1564" cy="400"/>
              </a:xfrm>
            </p:grpSpPr>
            <p:pic>
              <p:nvPicPr>
                <p:cNvPr id="10270" name="Picture 1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0271" name="Picture 1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0267" name="Group 14"/>
              <p:cNvGrpSpPr>
                <a:grpSpLocks/>
              </p:cNvGrpSpPr>
              <p:nvPr/>
            </p:nvGrpSpPr>
            <p:grpSpPr bwMode="auto">
              <a:xfrm>
                <a:off x="4195" y="663"/>
                <a:ext cx="1564" cy="400"/>
                <a:chOff x="4195" y="663"/>
                <a:chExt cx="1564" cy="400"/>
              </a:xfrm>
            </p:grpSpPr>
            <p:pic>
              <p:nvPicPr>
                <p:cNvPr id="10268" name="Picture 1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0269" name="Picture 1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grpSp>
        <p:nvGrpSpPr>
          <p:cNvPr id="10244" name="Group 17"/>
          <p:cNvGrpSpPr>
            <a:grpSpLocks/>
          </p:cNvGrpSpPr>
          <p:nvPr/>
        </p:nvGrpSpPr>
        <p:grpSpPr bwMode="auto">
          <a:xfrm>
            <a:off x="0" y="1052513"/>
            <a:ext cx="9142413" cy="635000"/>
            <a:chOff x="0" y="663"/>
            <a:chExt cx="5759" cy="400"/>
          </a:xfrm>
        </p:grpSpPr>
        <p:grpSp>
          <p:nvGrpSpPr>
            <p:cNvPr id="10250" name="Group 18"/>
            <p:cNvGrpSpPr>
              <a:grpSpLocks/>
            </p:cNvGrpSpPr>
            <p:nvPr/>
          </p:nvGrpSpPr>
          <p:grpSpPr bwMode="auto">
            <a:xfrm>
              <a:off x="0" y="663"/>
              <a:ext cx="3129" cy="400"/>
              <a:chOff x="0" y="663"/>
              <a:chExt cx="3129" cy="400"/>
            </a:xfrm>
          </p:grpSpPr>
          <p:grpSp>
            <p:nvGrpSpPr>
              <p:cNvPr id="10258" name="Group 19"/>
              <p:cNvGrpSpPr>
                <a:grpSpLocks/>
              </p:cNvGrpSpPr>
              <p:nvPr/>
            </p:nvGrpSpPr>
            <p:grpSpPr bwMode="auto">
              <a:xfrm>
                <a:off x="0" y="663"/>
                <a:ext cx="1564" cy="400"/>
                <a:chOff x="0" y="663"/>
                <a:chExt cx="1564" cy="400"/>
              </a:xfrm>
            </p:grpSpPr>
            <p:pic>
              <p:nvPicPr>
                <p:cNvPr id="10262" name="Picture 20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0263" name="Picture 2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0259" name="Group 22"/>
              <p:cNvGrpSpPr>
                <a:grpSpLocks/>
              </p:cNvGrpSpPr>
              <p:nvPr/>
            </p:nvGrpSpPr>
            <p:grpSpPr bwMode="auto">
              <a:xfrm>
                <a:off x="1565" y="663"/>
                <a:ext cx="1564" cy="400"/>
                <a:chOff x="1565" y="663"/>
                <a:chExt cx="1564" cy="400"/>
              </a:xfrm>
            </p:grpSpPr>
            <p:pic>
              <p:nvPicPr>
                <p:cNvPr id="10260" name="Picture 2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0261" name="Picture 2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0251" name="Group 25"/>
            <p:cNvGrpSpPr>
              <a:grpSpLocks/>
            </p:cNvGrpSpPr>
            <p:nvPr/>
          </p:nvGrpSpPr>
          <p:grpSpPr bwMode="auto">
            <a:xfrm>
              <a:off x="2630" y="663"/>
              <a:ext cx="3129" cy="400"/>
              <a:chOff x="2630" y="663"/>
              <a:chExt cx="3129" cy="400"/>
            </a:xfrm>
          </p:grpSpPr>
          <p:grpSp>
            <p:nvGrpSpPr>
              <p:cNvPr id="10252" name="Group 26"/>
              <p:cNvGrpSpPr>
                <a:grpSpLocks/>
              </p:cNvGrpSpPr>
              <p:nvPr/>
            </p:nvGrpSpPr>
            <p:grpSpPr bwMode="auto">
              <a:xfrm>
                <a:off x="2630" y="663"/>
                <a:ext cx="1564" cy="400"/>
                <a:chOff x="2630" y="663"/>
                <a:chExt cx="1564" cy="400"/>
              </a:xfrm>
            </p:grpSpPr>
            <p:pic>
              <p:nvPicPr>
                <p:cNvPr id="10256" name="Picture 27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0257" name="Picture 28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0253" name="Group 29"/>
              <p:cNvGrpSpPr>
                <a:grpSpLocks/>
              </p:cNvGrpSpPr>
              <p:nvPr/>
            </p:nvGrpSpPr>
            <p:grpSpPr bwMode="auto">
              <a:xfrm>
                <a:off x="4195" y="663"/>
                <a:ext cx="1564" cy="400"/>
                <a:chOff x="4195" y="663"/>
                <a:chExt cx="1564" cy="400"/>
              </a:xfrm>
            </p:grpSpPr>
            <p:pic>
              <p:nvPicPr>
                <p:cNvPr id="10254" name="Picture 30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0255" name="Picture 3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sp>
        <p:nvSpPr>
          <p:cNvPr id="10245" name="TextBox 5"/>
          <p:cNvSpPr txBox="1">
            <a:spLocks noChangeArrowheads="1"/>
          </p:cNvSpPr>
          <p:nvPr/>
        </p:nvSpPr>
        <p:spPr bwMode="auto">
          <a:xfrm>
            <a:off x="619125" y="2060575"/>
            <a:ext cx="5105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>
                <a:solidFill>
                  <a:schemeClr val="tx1"/>
                </a:solidFill>
              </a:rPr>
              <a:t>А также танцы и спорт, воздушные змеи, подвижные и настольные игры, йога, скейтбординг, познавательные лекции. Атмосфера радости.</a:t>
            </a:r>
          </a:p>
        </p:txBody>
      </p:sp>
      <p:pic>
        <p:nvPicPr>
          <p:cNvPr id="10246" name="Рисунок 12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0125" y="1739900"/>
            <a:ext cx="2630488" cy="175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Рисунок 13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6238" y="3687763"/>
            <a:ext cx="2735262" cy="182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Рисунок 14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1513" y="3678238"/>
            <a:ext cx="2749550" cy="183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9" name="Рисунок 15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26150" y="3714750"/>
            <a:ext cx="272097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11267" name="Group 2"/>
          <p:cNvGrpSpPr>
            <a:grpSpLocks/>
          </p:cNvGrpSpPr>
          <p:nvPr/>
        </p:nvGrpSpPr>
        <p:grpSpPr bwMode="auto">
          <a:xfrm>
            <a:off x="0" y="1052513"/>
            <a:ext cx="9142413" cy="635000"/>
            <a:chOff x="0" y="663"/>
            <a:chExt cx="5759" cy="400"/>
          </a:xfrm>
        </p:grpSpPr>
        <p:grpSp>
          <p:nvGrpSpPr>
            <p:cNvPr id="11286" name="Group 3"/>
            <p:cNvGrpSpPr>
              <a:grpSpLocks/>
            </p:cNvGrpSpPr>
            <p:nvPr/>
          </p:nvGrpSpPr>
          <p:grpSpPr bwMode="auto">
            <a:xfrm>
              <a:off x="0" y="663"/>
              <a:ext cx="3129" cy="400"/>
              <a:chOff x="0" y="663"/>
              <a:chExt cx="3129" cy="400"/>
            </a:xfrm>
          </p:grpSpPr>
          <p:grpSp>
            <p:nvGrpSpPr>
              <p:cNvPr id="11294" name="Group 4"/>
              <p:cNvGrpSpPr>
                <a:grpSpLocks/>
              </p:cNvGrpSpPr>
              <p:nvPr/>
            </p:nvGrpSpPr>
            <p:grpSpPr bwMode="auto">
              <a:xfrm>
                <a:off x="0" y="663"/>
                <a:ext cx="1564" cy="400"/>
                <a:chOff x="0" y="663"/>
                <a:chExt cx="1564" cy="400"/>
              </a:xfrm>
            </p:grpSpPr>
            <p:pic>
              <p:nvPicPr>
                <p:cNvPr id="11298" name="Picture 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1299" name="Picture 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1295" name="Group 7"/>
              <p:cNvGrpSpPr>
                <a:grpSpLocks/>
              </p:cNvGrpSpPr>
              <p:nvPr/>
            </p:nvGrpSpPr>
            <p:grpSpPr bwMode="auto">
              <a:xfrm>
                <a:off x="1565" y="663"/>
                <a:ext cx="1564" cy="400"/>
                <a:chOff x="1565" y="663"/>
                <a:chExt cx="1564" cy="400"/>
              </a:xfrm>
            </p:grpSpPr>
            <p:pic>
              <p:nvPicPr>
                <p:cNvPr id="11296" name="Picture 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1297" name="Picture 9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1287" name="Group 10"/>
            <p:cNvGrpSpPr>
              <a:grpSpLocks/>
            </p:cNvGrpSpPr>
            <p:nvPr/>
          </p:nvGrpSpPr>
          <p:grpSpPr bwMode="auto">
            <a:xfrm>
              <a:off x="2630" y="663"/>
              <a:ext cx="3129" cy="400"/>
              <a:chOff x="2630" y="663"/>
              <a:chExt cx="3129" cy="400"/>
            </a:xfrm>
          </p:grpSpPr>
          <p:grpSp>
            <p:nvGrpSpPr>
              <p:cNvPr id="11288" name="Group 11"/>
              <p:cNvGrpSpPr>
                <a:grpSpLocks/>
              </p:cNvGrpSpPr>
              <p:nvPr/>
            </p:nvGrpSpPr>
            <p:grpSpPr bwMode="auto">
              <a:xfrm>
                <a:off x="2630" y="663"/>
                <a:ext cx="1564" cy="400"/>
                <a:chOff x="2630" y="663"/>
                <a:chExt cx="1564" cy="400"/>
              </a:xfrm>
            </p:grpSpPr>
            <p:pic>
              <p:nvPicPr>
                <p:cNvPr id="11292" name="Picture 12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1293" name="Picture 13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1289" name="Group 14"/>
              <p:cNvGrpSpPr>
                <a:grpSpLocks/>
              </p:cNvGrpSpPr>
              <p:nvPr/>
            </p:nvGrpSpPr>
            <p:grpSpPr bwMode="auto">
              <a:xfrm>
                <a:off x="4195" y="663"/>
                <a:ext cx="1564" cy="400"/>
                <a:chOff x="4195" y="663"/>
                <a:chExt cx="1564" cy="400"/>
              </a:xfrm>
            </p:grpSpPr>
            <p:pic>
              <p:nvPicPr>
                <p:cNvPr id="11290" name="Picture 15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1291" name="Picture 16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grpSp>
        <p:nvGrpSpPr>
          <p:cNvPr id="11268" name="Group 17"/>
          <p:cNvGrpSpPr>
            <a:grpSpLocks/>
          </p:cNvGrpSpPr>
          <p:nvPr/>
        </p:nvGrpSpPr>
        <p:grpSpPr bwMode="auto">
          <a:xfrm>
            <a:off x="0" y="1052513"/>
            <a:ext cx="9142413" cy="635000"/>
            <a:chOff x="0" y="663"/>
            <a:chExt cx="5759" cy="400"/>
          </a:xfrm>
        </p:grpSpPr>
        <p:grpSp>
          <p:nvGrpSpPr>
            <p:cNvPr id="11272" name="Group 18"/>
            <p:cNvGrpSpPr>
              <a:grpSpLocks/>
            </p:cNvGrpSpPr>
            <p:nvPr/>
          </p:nvGrpSpPr>
          <p:grpSpPr bwMode="auto">
            <a:xfrm>
              <a:off x="0" y="663"/>
              <a:ext cx="3129" cy="400"/>
              <a:chOff x="0" y="663"/>
              <a:chExt cx="3129" cy="400"/>
            </a:xfrm>
          </p:grpSpPr>
          <p:grpSp>
            <p:nvGrpSpPr>
              <p:cNvPr id="11280" name="Group 19"/>
              <p:cNvGrpSpPr>
                <a:grpSpLocks/>
              </p:cNvGrpSpPr>
              <p:nvPr/>
            </p:nvGrpSpPr>
            <p:grpSpPr bwMode="auto">
              <a:xfrm>
                <a:off x="0" y="663"/>
                <a:ext cx="1564" cy="400"/>
                <a:chOff x="0" y="663"/>
                <a:chExt cx="1564" cy="400"/>
              </a:xfrm>
            </p:grpSpPr>
            <p:pic>
              <p:nvPicPr>
                <p:cNvPr id="11284" name="Picture 20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1285" name="Picture 2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1281" name="Group 22"/>
              <p:cNvGrpSpPr>
                <a:grpSpLocks/>
              </p:cNvGrpSpPr>
              <p:nvPr/>
            </p:nvGrpSpPr>
            <p:grpSpPr bwMode="auto">
              <a:xfrm>
                <a:off x="1565" y="663"/>
                <a:ext cx="1564" cy="400"/>
                <a:chOff x="1565" y="663"/>
                <a:chExt cx="1564" cy="400"/>
              </a:xfrm>
            </p:grpSpPr>
            <p:pic>
              <p:nvPicPr>
                <p:cNvPr id="11282" name="Picture 2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1283" name="Picture 2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1273" name="Group 25"/>
            <p:cNvGrpSpPr>
              <a:grpSpLocks/>
            </p:cNvGrpSpPr>
            <p:nvPr/>
          </p:nvGrpSpPr>
          <p:grpSpPr bwMode="auto">
            <a:xfrm>
              <a:off x="2630" y="663"/>
              <a:ext cx="3129" cy="400"/>
              <a:chOff x="2630" y="663"/>
              <a:chExt cx="3129" cy="400"/>
            </a:xfrm>
          </p:grpSpPr>
          <p:grpSp>
            <p:nvGrpSpPr>
              <p:cNvPr id="11274" name="Group 26"/>
              <p:cNvGrpSpPr>
                <a:grpSpLocks/>
              </p:cNvGrpSpPr>
              <p:nvPr/>
            </p:nvGrpSpPr>
            <p:grpSpPr bwMode="auto">
              <a:xfrm>
                <a:off x="2630" y="663"/>
                <a:ext cx="1564" cy="400"/>
                <a:chOff x="2630" y="663"/>
                <a:chExt cx="1564" cy="400"/>
              </a:xfrm>
            </p:grpSpPr>
            <p:pic>
              <p:nvPicPr>
                <p:cNvPr id="11278" name="Picture 27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1279" name="Picture 28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1275" name="Group 29"/>
              <p:cNvGrpSpPr>
                <a:grpSpLocks/>
              </p:cNvGrpSpPr>
              <p:nvPr/>
            </p:nvGrpSpPr>
            <p:grpSpPr bwMode="auto">
              <a:xfrm>
                <a:off x="4195" y="663"/>
                <a:ext cx="1564" cy="400"/>
                <a:chOff x="4195" y="663"/>
                <a:chExt cx="1564" cy="400"/>
              </a:xfrm>
            </p:grpSpPr>
            <p:pic>
              <p:nvPicPr>
                <p:cNvPr id="11276" name="Picture 30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65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1277" name="Picture 31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477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sp>
        <p:nvSpPr>
          <p:cNvPr id="11269" name="TextBox 5"/>
          <p:cNvSpPr txBox="1">
            <a:spLocks noChangeArrowheads="1"/>
          </p:cNvSpPr>
          <p:nvPr/>
        </p:nvSpPr>
        <p:spPr bwMode="auto">
          <a:xfrm>
            <a:off x="619125" y="2060575"/>
            <a:ext cx="4811713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>
                <a:solidFill>
                  <a:schemeClr val="tx1"/>
                </a:solidFill>
              </a:rPr>
              <a:t>На зеленых холмах было хорошо и взрослым и детям. Теплая погода, разнообразная насыщенная программа, музыка и ведущий, улыбки гостей – это секреты яркого городского события.</a:t>
            </a:r>
          </a:p>
        </p:txBody>
      </p:sp>
      <p:pic>
        <p:nvPicPr>
          <p:cNvPr id="11270" name="Рисунок 1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494338" y="2043113"/>
            <a:ext cx="3062287" cy="459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Рисунок 2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7063" y="3538538"/>
            <a:ext cx="4646612" cy="309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196850" y="1717675"/>
            <a:ext cx="8947150" cy="59118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ru-RU" b="1">
                <a:solidFill>
                  <a:srgbClr val="000000"/>
                </a:solidFill>
                <a:latin typeface="Calibri" pitchFamily="34" charset="0"/>
              </a:rPr>
              <a:t>Willy Willy Fest</a:t>
            </a:r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 2015 в цифрах и фактах: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О нас регулярно писали более </a:t>
            </a:r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10 СМИ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, а по итогам фестиваля вышло более </a:t>
            </a:r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100 новостей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. 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Количество гостей  - 4000 человек. </a:t>
            </a:r>
          </a:p>
          <a:p>
            <a:pPr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Охват в социальных сетях составил около 10 000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 уникальных пользователей, благодаря продвижению на страницах фестиваля и на страницах «друзей».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50 нижегородских компаний и частных лиц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 участвовали в организации и наполнении фестиваля.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На фестивале работало </a:t>
            </a:r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11 тематических локаций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 соответствующих концепции.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Дополнительно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: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фудкорт с участием 15 кафе;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Дизайн-маркет, где 15 магазинов представили свою продукцию; профессиональная музыкальная поддержка – 5 музыкантов и 1 ведущий. 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WI FI на всей территории проведения мероприятия в течении всего дня.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Сотрудничество с благотворительным проектом «Наставник» – на фестиваль привели деток из приютов Нижегородской области. Партнеры фестиваля организовали им досуг и подарили подарки.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</p:txBody>
      </p:sp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-131763"/>
            <a:ext cx="1219200" cy="121920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12292" name="Group 3"/>
          <p:cNvGrpSpPr>
            <a:grpSpLocks/>
          </p:cNvGrpSpPr>
          <p:nvPr/>
        </p:nvGrpSpPr>
        <p:grpSpPr bwMode="auto">
          <a:xfrm>
            <a:off x="0" y="1089025"/>
            <a:ext cx="9142413" cy="635000"/>
            <a:chOff x="0" y="686"/>
            <a:chExt cx="5759" cy="400"/>
          </a:xfrm>
        </p:grpSpPr>
        <p:grpSp>
          <p:nvGrpSpPr>
            <p:cNvPr id="12308" name="Group 4"/>
            <p:cNvGrpSpPr>
              <a:grpSpLocks/>
            </p:cNvGrpSpPr>
            <p:nvPr/>
          </p:nvGrpSpPr>
          <p:grpSpPr bwMode="auto">
            <a:xfrm>
              <a:off x="0" y="686"/>
              <a:ext cx="3129" cy="400"/>
              <a:chOff x="0" y="686"/>
              <a:chExt cx="3129" cy="400"/>
            </a:xfrm>
          </p:grpSpPr>
          <p:grpSp>
            <p:nvGrpSpPr>
              <p:cNvPr id="12316" name="Group 5"/>
              <p:cNvGrpSpPr>
                <a:grpSpLocks/>
              </p:cNvGrpSpPr>
              <p:nvPr/>
            </p:nvGrpSpPr>
            <p:grpSpPr bwMode="auto">
              <a:xfrm>
                <a:off x="0" y="686"/>
                <a:ext cx="1564" cy="400"/>
                <a:chOff x="0" y="686"/>
                <a:chExt cx="1564" cy="400"/>
              </a:xfrm>
            </p:grpSpPr>
            <p:pic>
              <p:nvPicPr>
                <p:cNvPr id="12320" name="Picture 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88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2321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500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2317" name="Group 8"/>
              <p:cNvGrpSpPr>
                <a:grpSpLocks/>
              </p:cNvGrpSpPr>
              <p:nvPr/>
            </p:nvGrpSpPr>
            <p:grpSpPr bwMode="auto">
              <a:xfrm>
                <a:off x="1565" y="686"/>
                <a:ext cx="1564" cy="400"/>
                <a:chOff x="1565" y="686"/>
                <a:chExt cx="1564" cy="400"/>
              </a:xfrm>
            </p:grpSpPr>
            <p:pic>
              <p:nvPicPr>
                <p:cNvPr id="12318" name="Picture 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88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2319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500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2309" name="Group 11"/>
            <p:cNvGrpSpPr>
              <a:grpSpLocks/>
            </p:cNvGrpSpPr>
            <p:nvPr/>
          </p:nvGrpSpPr>
          <p:grpSpPr bwMode="auto">
            <a:xfrm>
              <a:off x="2630" y="686"/>
              <a:ext cx="3129" cy="400"/>
              <a:chOff x="2630" y="686"/>
              <a:chExt cx="3129" cy="400"/>
            </a:xfrm>
          </p:grpSpPr>
          <p:grpSp>
            <p:nvGrpSpPr>
              <p:cNvPr id="12310" name="Group 12"/>
              <p:cNvGrpSpPr>
                <a:grpSpLocks/>
              </p:cNvGrpSpPr>
              <p:nvPr/>
            </p:nvGrpSpPr>
            <p:grpSpPr bwMode="auto">
              <a:xfrm>
                <a:off x="2630" y="686"/>
                <a:ext cx="1564" cy="400"/>
                <a:chOff x="2630" y="686"/>
                <a:chExt cx="1564" cy="400"/>
              </a:xfrm>
            </p:grpSpPr>
            <p:pic>
              <p:nvPicPr>
                <p:cNvPr id="12314" name="Picture 1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88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2315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500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2311" name="Group 15"/>
              <p:cNvGrpSpPr>
                <a:grpSpLocks/>
              </p:cNvGrpSpPr>
              <p:nvPr/>
            </p:nvGrpSpPr>
            <p:grpSpPr bwMode="auto">
              <a:xfrm>
                <a:off x="4195" y="686"/>
                <a:ext cx="1564" cy="400"/>
                <a:chOff x="4195" y="686"/>
                <a:chExt cx="1564" cy="400"/>
              </a:xfrm>
            </p:grpSpPr>
            <p:pic>
              <p:nvPicPr>
                <p:cNvPr id="12312" name="Picture 1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88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2313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500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grpSp>
        <p:nvGrpSpPr>
          <p:cNvPr id="12293" name="Group 18"/>
          <p:cNvGrpSpPr>
            <a:grpSpLocks/>
          </p:cNvGrpSpPr>
          <p:nvPr/>
        </p:nvGrpSpPr>
        <p:grpSpPr bwMode="auto">
          <a:xfrm>
            <a:off x="0" y="1089025"/>
            <a:ext cx="9142413" cy="635000"/>
            <a:chOff x="0" y="686"/>
            <a:chExt cx="5759" cy="400"/>
          </a:xfrm>
        </p:grpSpPr>
        <p:grpSp>
          <p:nvGrpSpPr>
            <p:cNvPr id="12294" name="Group 19"/>
            <p:cNvGrpSpPr>
              <a:grpSpLocks/>
            </p:cNvGrpSpPr>
            <p:nvPr/>
          </p:nvGrpSpPr>
          <p:grpSpPr bwMode="auto">
            <a:xfrm>
              <a:off x="0" y="686"/>
              <a:ext cx="3129" cy="400"/>
              <a:chOff x="0" y="686"/>
              <a:chExt cx="3129" cy="400"/>
            </a:xfrm>
          </p:grpSpPr>
          <p:grpSp>
            <p:nvGrpSpPr>
              <p:cNvPr id="12302" name="Group 20"/>
              <p:cNvGrpSpPr>
                <a:grpSpLocks/>
              </p:cNvGrpSpPr>
              <p:nvPr/>
            </p:nvGrpSpPr>
            <p:grpSpPr bwMode="auto">
              <a:xfrm>
                <a:off x="0" y="686"/>
                <a:ext cx="1564" cy="400"/>
                <a:chOff x="0" y="686"/>
                <a:chExt cx="1564" cy="400"/>
              </a:xfrm>
            </p:grpSpPr>
            <p:pic>
              <p:nvPicPr>
                <p:cNvPr id="12306" name="Picture 21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488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2307" name="Picture 2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500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2303" name="Group 23"/>
              <p:cNvGrpSpPr>
                <a:grpSpLocks/>
              </p:cNvGrpSpPr>
              <p:nvPr/>
            </p:nvGrpSpPr>
            <p:grpSpPr bwMode="auto">
              <a:xfrm>
                <a:off x="1565" y="686"/>
                <a:ext cx="1564" cy="400"/>
                <a:chOff x="1565" y="686"/>
                <a:chExt cx="1564" cy="400"/>
              </a:xfrm>
            </p:grpSpPr>
            <p:pic>
              <p:nvPicPr>
                <p:cNvPr id="12304" name="Picture 24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488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2305" name="Picture 25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500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2295" name="Group 26"/>
            <p:cNvGrpSpPr>
              <a:grpSpLocks/>
            </p:cNvGrpSpPr>
            <p:nvPr/>
          </p:nvGrpSpPr>
          <p:grpSpPr bwMode="auto">
            <a:xfrm>
              <a:off x="2630" y="686"/>
              <a:ext cx="3129" cy="400"/>
              <a:chOff x="2630" y="686"/>
              <a:chExt cx="3129" cy="400"/>
            </a:xfrm>
          </p:grpSpPr>
          <p:grpSp>
            <p:nvGrpSpPr>
              <p:cNvPr id="12296" name="Group 27"/>
              <p:cNvGrpSpPr>
                <a:grpSpLocks/>
              </p:cNvGrpSpPr>
              <p:nvPr/>
            </p:nvGrpSpPr>
            <p:grpSpPr bwMode="auto">
              <a:xfrm>
                <a:off x="2630" y="686"/>
                <a:ext cx="1564" cy="400"/>
                <a:chOff x="2630" y="686"/>
                <a:chExt cx="1564" cy="400"/>
              </a:xfrm>
            </p:grpSpPr>
            <p:pic>
              <p:nvPicPr>
                <p:cNvPr id="12300" name="Picture 2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7" y="488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2301" name="Picture 29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8" y="500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2297" name="Group 30"/>
              <p:cNvGrpSpPr>
                <a:grpSpLocks/>
              </p:cNvGrpSpPr>
              <p:nvPr/>
            </p:nvGrpSpPr>
            <p:grpSpPr bwMode="auto">
              <a:xfrm>
                <a:off x="4195" y="686"/>
                <a:ext cx="1564" cy="400"/>
                <a:chOff x="4195" y="686"/>
                <a:chExt cx="1564" cy="400"/>
              </a:xfrm>
            </p:grpSpPr>
            <p:pic>
              <p:nvPicPr>
                <p:cNvPr id="12298" name="Picture 31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2" y="488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2299" name="Picture 3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3" y="500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-3810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107950" y="2887663"/>
            <a:ext cx="4645025" cy="39338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мероприятий, но «Willy Willy» подарил совершенно особенные впечатления. С первых же шагов по брусчатке набережной, гости окунались в водоворот ярких впечатлений: ещё нигде мы не видели столько улыбающихся лиц, ну а дети; они уж точно были просто в восторге. По зеленым холмам были разбросаны, словно щедрой рукой художника, цветные брызги: творческие мастерские, уличные танцы и театр, скейт парк, лекторий, зона настольных и спортивных игр, дизайн-маркеn, фитнес на воздухе.»</a:t>
            </a:r>
          </a:p>
        </p:txBody>
      </p:sp>
      <p:grpSp>
        <p:nvGrpSpPr>
          <p:cNvPr id="13316" name="Group 3"/>
          <p:cNvGrpSpPr>
            <a:grpSpLocks/>
          </p:cNvGrpSpPr>
          <p:nvPr/>
        </p:nvGrpSpPr>
        <p:grpSpPr bwMode="auto">
          <a:xfrm>
            <a:off x="0" y="1125538"/>
            <a:ext cx="9142413" cy="635000"/>
            <a:chOff x="0" y="709"/>
            <a:chExt cx="5759" cy="400"/>
          </a:xfrm>
        </p:grpSpPr>
        <p:grpSp>
          <p:nvGrpSpPr>
            <p:cNvPr id="13336" name="Group 4"/>
            <p:cNvGrpSpPr>
              <a:grpSpLocks/>
            </p:cNvGrpSpPr>
            <p:nvPr/>
          </p:nvGrpSpPr>
          <p:grpSpPr bwMode="auto">
            <a:xfrm>
              <a:off x="0" y="709"/>
              <a:ext cx="3129" cy="400"/>
              <a:chOff x="0" y="709"/>
              <a:chExt cx="3129" cy="400"/>
            </a:xfrm>
          </p:grpSpPr>
          <p:grpSp>
            <p:nvGrpSpPr>
              <p:cNvPr id="13344" name="Group 5"/>
              <p:cNvGrpSpPr>
                <a:grpSpLocks/>
              </p:cNvGrpSpPr>
              <p:nvPr/>
            </p:nvGrpSpPr>
            <p:grpSpPr bwMode="auto">
              <a:xfrm>
                <a:off x="0" y="709"/>
                <a:ext cx="1564" cy="400"/>
                <a:chOff x="0" y="709"/>
                <a:chExt cx="1564" cy="400"/>
              </a:xfrm>
            </p:grpSpPr>
            <p:pic>
              <p:nvPicPr>
                <p:cNvPr id="13348" name="Picture 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511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3349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523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3345" name="Group 8"/>
              <p:cNvGrpSpPr>
                <a:grpSpLocks/>
              </p:cNvGrpSpPr>
              <p:nvPr/>
            </p:nvGrpSpPr>
            <p:grpSpPr bwMode="auto">
              <a:xfrm>
                <a:off x="1565" y="709"/>
                <a:ext cx="1564" cy="400"/>
                <a:chOff x="1565" y="709"/>
                <a:chExt cx="1564" cy="400"/>
              </a:xfrm>
            </p:grpSpPr>
            <p:pic>
              <p:nvPicPr>
                <p:cNvPr id="13346" name="Picture 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511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3347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523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3337" name="Group 11"/>
            <p:cNvGrpSpPr>
              <a:grpSpLocks/>
            </p:cNvGrpSpPr>
            <p:nvPr/>
          </p:nvGrpSpPr>
          <p:grpSpPr bwMode="auto">
            <a:xfrm>
              <a:off x="2631" y="709"/>
              <a:ext cx="3129" cy="400"/>
              <a:chOff x="2631" y="709"/>
              <a:chExt cx="3129" cy="400"/>
            </a:xfrm>
          </p:grpSpPr>
          <p:grpSp>
            <p:nvGrpSpPr>
              <p:cNvPr id="13338" name="Group 12"/>
              <p:cNvGrpSpPr>
                <a:grpSpLocks/>
              </p:cNvGrpSpPr>
              <p:nvPr/>
            </p:nvGrpSpPr>
            <p:grpSpPr bwMode="auto">
              <a:xfrm>
                <a:off x="2631" y="709"/>
                <a:ext cx="1564" cy="400"/>
                <a:chOff x="2631" y="709"/>
                <a:chExt cx="1564" cy="400"/>
              </a:xfrm>
            </p:grpSpPr>
            <p:pic>
              <p:nvPicPr>
                <p:cNvPr id="13342" name="Picture 1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8" y="511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3343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9" y="523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3339" name="Group 15"/>
              <p:cNvGrpSpPr>
                <a:grpSpLocks/>
              </p:cNvGrpSpPr>
              <p:nvPr/>
            </p:nvGrpSpPr>
            <p:grpSpPr bwMode="auto">
              <a:xfrm>
                <a:off x="4196" y="709"/>
                <a:ext cx="1564" cy="400"/>
                <a:chOff x="4196" y="709"/>
                <a:chExt cx="1564" cy="400"/>
              </a:xfrm>
            </p:grpSpPr>
            <p:pic>
              <p:nvPicPr>
                <p:cNvPr id="13340" name="Picture 1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3" y="511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3341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4" y="523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grpSp>
        <p:nvGrpSpPr>
          <p:cNvPr id="13317" name="Group 18"/>
          <p:cNvGrpSpPr>
            <a:grpSpLocks/>
          </p:cNvGrpSpPr>
          <p:nvPr/>
        </p:nvGrpSpPr>
        <p:grpSpPr bwMode="auto">
          <a:xfrm>
            <a:off x="0" y="1125538"/>
            <a:ext cx="9142413" cy="635000"/>
            <a:chOff x="0" y="709"/>
            <a:chExt cx="5759" cy="400"/>
          </a:xfrm>
        </p:grpSpPr>
        <p:grpSp>
          <p:nvGrpSpPr>
            <p:cNvPr id="13322" name="Group 19"/>
            <p:cNvGrpSpPr>
              <a:grpSpLocks/>
            </p:cNvGrpSpPr>
            <p:nvPr/>
          </p:nvGrpSpPr>
          <p:grpSpPr bwMode="auto">
            <a:xfrm>
              <a:off x="0" y="709"/>
              <a:ext cx="3129" cy="400"/>
              <a:chOff x="0" y="709"/>
              <a:chExt cx="3129" cy="400"/>
            </a:xfrm>
          </p:grpSpPr>
          <p:grpSp>
            <p:nvGrpSpPr>
              <p:cNvPr id="13330" name="Group 20"/>
              <p:cNvGrpSpPr>
                <a:grpSpLocks/>
              </p:cNvGrpSpPr>
              <p:nvPr/>
            </p:nvGrpSpPr>
            <p:grpSpPr bwMode="auto">
              <a:xfrm>
                <a:off x="0" y="709"/>
                <a:ext cx="1564" cy="400"/>
                <a:chOff x="0" y="709"/>
                <a:chExt cx="1564" cy="400"/>
              </a:xfrm>
            </p:grpSpPr>
            <p:pic>
              <p:nvPicPr>
                <p:cNvPr id="13334" name="Picture 21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511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3335" name="Picture 2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523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3331" name="Group 23"/>
              <p:cNvGrpSpPr>
                <a:grpSpLocks/>
              </p:cNvGrpSpPr>
              <p:nvPr/>
            </p:nvGrpSpPr>
            <p:grpSpPr bwMode="auto">
              <a:xfrm>
                <a:off x="1565" y="709"/>
                <a:ext cx="1564" cy="400"/>
                <a:chOff x="1565" y="709"/>
                <a:chExt cx="1564" cy="400"/>
              </a:xfrm>
            </p:grpSpPr>
            <p:pic>
              <p:nvPicPr>
                <p:cNvPr id="13332" name="Picture 24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511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3333" name="Picture 25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523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3323" name="Group 26"/>
            <p:cNvGrpSpPr>
              <a:grpSpLocks/>
            </p:cNvGrpSpPr>
            <p:nvPr/>
          </p:nvGrpSpPr>
          <p:grpSpPr bwMode="auto">
            <a:xfrm>
              <a:off x="2631" y="709"/>
              <a:ext cx="3129" cy="400"/>
              <a:chOff x="2631" y="709"/>
              <a:chExt cx="3129" cy="400"/>
            </a:xfrm>
          </p:grpSpPr>
          <p:grpSp>
            <p:nvGrpSpPr>
              <p:cNvPr id="13324" name="Group 27"/>
              <p:cNvGrpSpPr>
                <a:grpSpLocks/>
              </p:cNvGrpSpPr>
              <p:nvPr/>
            </p:nvGrpSpPr>
            <p:grpSpPr bwMode="auto">
              <a:xfrm>
                <a:off x="2631" y="709"/>
                <a:ext cx="1564" cy="400"/>
                <a:chOff x="2631" y="709"/>
                <a:chExt cx="1564" cy="400"/>
              </a:xfrm>
            </p:grpSpPr>
            <p:pic>
              <p:nvPicPr>
                <p:cNvPr id="13328" name="Picture 28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8" y="511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3329" name="Picture 29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9" y="523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3325" name="Group 30"/>
              <p:cNvGrpSpPr>
                <a:grpSpLocks/>
              </p:cNvGrpSpPr>
              <p:nvPr/>
            </p:nvGrpSpPr>
            <p:grpSpPr bwMode="auto">
              <a:xfrm>
                <a:off x="4196" y="709"/>
                <a:ext cx="1564" cy="400"/>
                <a:chOff x="4196" y="709"/>
                <a:chExt cx="1564" cy="400"/>
              </a:xfrm>
            </p:grpSpPr>
            <p:pic>
              <p:nvPicPr>
                <p:cNvPr id="13326" name="Picture 31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3" y="511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3327" name="Picture 32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4" y="523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pic>
        <p:nvPicPr>
          <p:cNvPr id="13318" name="Picture 33"/>
          <p:cNvPicPr>
            <a:picLocks noChangeAspect="1" noChangeArrowheads="1"/>
          </p:cNvPicPr>
          <p:nvPr/>
        </p:nvPicPr>
        <p:blipFill>
          <a:blip r:embed="rId6" cstate="print"/>
          <a:srcRect l="14595" t="51263" r="61777" b="31090"/>
          <a:stretch>
            <a:fillRect/>
          </a:stretch>
        </p:blipFill>
        <p:spPr bwMode="auto">
          <a:xfrm>
            <a:off x="36513" y="1800225"/>
            <a:ext cx="2159000" cy="100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3319" name="Text Box 34"/>
          <p:cNvSpPr txBox="1">
            <a:spLocks noChangeArrowheads="1"/>
          </p:cNvSpPr>
          <p:nvPr/>
        </p:nvSpPr>
        <p:spPr bwMode="auto">
          <a:xfrm>
            <a:off x="2087563" y="1762125"/>
            <a:ext cx="2808287" cy="36560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«Начиная с первых месяцев весны, нам довелось побывать на множестве городских </a:t>
            </a:r>
          </a:p>
        </p:txBody>
      </p:sp>
      <p:sp>
        <p:nvSpPr>
          <p:cNvPr id="13320" name="Text Box 35"/>
          <p:cNvSpPr txBox="1">
            <a:spLocks noChangeArrowheads="1"/>
          </p:cNvSpPr>
          <p:nvPr/>
        </p:nvSpPr>
        <p:spPr bwMode="auto">
          <a:xfrm>
            <a:off x="4679950" y="1731963"/>
            <a:ext cx="4464050" cy="5302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Набережная поделена на несколько функциональных зон: творчества, кулинарии, спорта и танцев, йоги и так далее. Кураторы каждой из площадок работают бесплатно. Сейчас на набережной находится более тысячи человек: это школьники, молодежь, родители с детьми. Здесь каждому найдется, чем заняться.</a:t>
            </a:r>
          </a:p>
        </p:txBody>
      </p:sp>
      <p:pic>
        <p:nvPicPr>
          <p:cNvPr id="13321" name="Picture 3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87900" y="4375150"/>
            <a:ext cx="4211638" cy="91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2700338" y="1844675"/>
            <a:ext cx="41306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Наши особенности</a:t>
            </a:r>
          </a:p>
        </p:txBody>
      </p:sp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14340" name="Group 3"/>
          <p:cNvGrpSpPr>
            <a:grpSpLocks/>
          </p:cNvGrpSpPr>
          <p:nvPr/>
        </p:nvGrpSpPr>
        <p:grpSpPr bwMode="auto">
          <a:xfrm>
            <a:off x="0" y="1160463"/>
            <a:ext cx="9142413" cy="635000"/>
            <a:chOff x="0" y="731"/>
            <a:chExt cx="5759" cy="400"/>
          </a:xfrm>
        </p:grpSpPr>
        <p:grpSp>
          <p:nvGrpSpPr>
            <p:cNvPr id="14346" name="Group 4"/>
            <p:cNvGrpSpPr>
              <a:grpSpLocks/>
            </p:cNvGrpSpPr>
            <p:nvPr/>
          </p:nvGrpSpPr>
          <p:grpSpPr bwMode="auto">
            <a:xfrm>
              <a:off x="0" y="731"/>
              <a:ext cx="3129" cy="400"/>
              <a:chOff x="0" y="731"/>
              <a:chExt cx="3129" cy="400"/>
            </a:xfrm>
          </p:grpSpPr>
          <p:grpSp>
            <p:nvGrpSpPr>
              <p:cNvPr id="14354" name="Group 5"/>
              <p:cNvGrpSpPr>
                <a:grpSpLocks/>
              </p:cNvGrpSpPr>
              <p:nvPr/>
            </p:nvGrpSpPr>
            <p:grpSpPr bwMode="auto">
              <a:xfrm>
                <a:off x="0" y="731"/>
                <a:ext cx="1564" cy="400"/>
                <a:chOff x="0" y="731"/>
                <a:chExt cx="1564" cy="400"/>
              </a:xfrm>
            </p:grpSpPr>
            <p:pic>
              <p:nvPicPr>
                <p:cNvPr id="14358" name="Picture 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533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4359" name="Picture 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545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4355" name="Group 8"/>
              <p:cNvGrpSpPr>
                <a:grpSpLocks/>
              </p:cNvGrpSpPr>
              <p:nvPr/>
            </p:nvGrpSpPr>
            <p:grpSpPr bwMode="auto">
              <a:xfrm>
                <a:off x="1565" y="731"/>
                <a:ext cx="1564" cy="400"/>
                <a:chOff x="1565" y="731"/>
                <a:chExt cx="1564" cy="400"/>
              </a:xfrm>
            </p:grpSpPr>
            <p:pic>
              <p:nvPicPr>
                <p:cNvPr id="14356" name="Picture 9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533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4357" name="Picture 10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545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4347" name="Group 11"/>
            <p:cNvGrpSpPr>
              <a:grpSpLocks/>
            </p:cNvGrpSpPr>
            <p:nvPr/>
          </p:nvGrpSpPr>
          <p:grpSpPr bwMode="auto">
            <a:xfrm>
              <a:off x="2631" y="731"/>
              <a:ext cx="3129" cy="400"/>
              <a:chOff x="2631" y="731"/>
              <a:chExt cx="3129" cy="400"/>
            </a:xfrm>
          </p:grpSpPr>
          <p:grpSp>
            <p:nvGrpSpPr>
              <p:cNvPr id="14348" name="Group 12"/>
              <p:cNvGrpSpPr>
                <a:grpSpLocks/>
              </p:cNvGrpSpPr>
              <p:nvPr/>
            </p:nvGrpSpPr>
            <p:grpSpPr bwMode="auto">
              <a:xfrm>
                <a:off x="2631" y="731"/>
                <a:ext cx="1564" cy="400"/>
                <a:chOff x="2631" y="731"/>
                <a:chExt cx="1564" cy="400"/>
              </a:xfrm>
            </p:grpSpPr>
            <p:pic>
              <p:nvPicPr>
                <p:cNvPr id="14352" name="Picture 13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8" y="533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4353" name="Picture 14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9" y="545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4349" name="Group 15"/>
              <p:cNvGrpSpPr>
                <a:grpSpLocks/>
              </p:cNvGrpSpPr>
              <p:nvPr/>
            </p:nvGrpSpPr>
            <p:grpSpPr bwMode="auto">
              <a:xfrm>
                <a:off x="4196" y="731"/>
                <a:ext cx="1564" cy="400"/>
                <a:chOff x="4196" y="731"/>
                <a:chExt cx="1564" cy="400"/>
              </a:xfrm>
            </p:grpSpPr>
            <p:pic>
              <p:nvPicPr>
                <p:cNvPr id="14350" name="Picture 16"/>
                <p:cNvPicPr>
                  <a:picLocks noChangeAspect="1" noChangeArrowheads="1"/>
                </p:cNvPicPr>
                <p:nvPr/>
              </p:nvPicPr>
              <p:blipFill>
                <a:blip r:embed="rId4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3" y="533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4351" name="Picture 17"/>
                <p:cNvPicPr>
                  <a:picLocks noChangeAspect="1" noChangeArrowheads="1"/>
                </p:cNvPicPr>
                <p:nvPr/>
              </p:nvPicPr>
              <p:blipFill>
                <a:blip r:embed="rId5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4" y="545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pic>
        <p:nvPicPr>
          <p:cNvPr id="14341" name="Picture 18"/>
          <p:cNvPicPr>
            <a:picLocks noChangeAspect="1" noChangeArrowheads="1"/>
          </p:cNvPicPr>
          <p:nvPr/>
        </p:nvPicPr>
        <p:blipFill>
          <a:blip r:embed="rId6" cstate="print"/>
          <a:srcRect t="32526" r="49641" b="31770"/>
          <a:stretch>
            <a:fillRect/>
          </a:stretch>
        </p:blipFill>
        <p:spPr bwMode="auto">
          <a:xfrm>
            <a:off x="2303463" y="2295525"/>
            <a:ext cx="3960812" cy="3967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4342" name="Rectangle 19"/>
          <p:cNvSpPr>
            <a:spLocks noChangeArrowheads="1"/>
          </p:cNvSpPr>
          <p:nvPr/>
        </p:nvSpPr>
        <p:spPr bwMode="auto">
          <a:xfrm>
            <a:off x="6335713" y="2508250"/>
            <a:ext cx="6843712" cy="119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Благотворительность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14343" name="Text Box 20"/>
          <p:cNvSpPr txBox="1">
            <a:spLocks noChangeArrowheads="1"/>
          </p:cNvSpPr>
          <p:nvPr/>
        </p:nvSpPr>
        <p:spPr bwMode="auto">
          <a:xfrm>
            <a:off x="431800" y="2735263"/>
            <a:ext cx="1824038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Новая культура</a:t>
            </a:r>
          </a:p>
        </p:txBody>
      </p:sp>
      <p:sp>
        <p:nvSpPr>
          <p:cNvPr id="14344" name="Text Box 21"/>
          <p:cNvSpPr txBox="1">
            <a:spLocks noChangeArrowheads="1"/>
          </p:cNvSpPr>
          <p:nvPr/>
        </p:nvSpPr>
        <p:spPr bwMode="auto">
          <a:xfrm>
            <a:off x="576263" y="4392613"/>
            <a:ext cx="1809750" cy="6397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ВСЕ бесплатно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Для ВСЕХ</a:t>
            </a:r>
          </a:p>
        </p:txBody>
      </p:sp>
      <p:sp>
        <p:nvSpPr>
          <p:cNvPr id="14345" name="Text Box 22"/>
          <p:cNvSpPr txBox="1">
            <a:spLocks noChangeArrowheads="1"/>
          </p:cNvSpPr>
          <p:nvPr/>
        </p:nvSpPr>
        <p:spPr bwMode="auto">
          <a:xfrm>
            <a:off x="6408738" y="4679950"/>
            <a:ext cx="2057400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Миссия —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добрые поступки 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</a:rPr>
              <a:t>Друг для друга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215900" y="1863725"/>
            <a:ext cx="4130675" cy="368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b="1">
                <a:solidFill>
                  <a:srgbClr val="000000"/>
                </a:solidFill>
                <a:latin typeface="Calibri" pitchFamily="34" charset="0"/>
              </a:rPr>
              <a:t>Контакты</a:t>
            </a: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: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204788" y="2232025"/>
            <a:ext cx="8326437" cy="2587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Организатор, директор и главный куратор фестиваля – Юлия Коста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ru-RU">
                <a:solidFill>
                  <a:srgbClr val="000000"/>
                </a:solidFill>
                <a:latin typeface="Calibri" pitchFamily="34" charset="0"/>
                <a:hlinkClick r:id="rId3"/>
              </a:rPr>
              <a:t>https://www.facebook.com/IuliaKosta</a:t>
            </a: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+79100079877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ru-RU">
                <a:solidFill>
                  <a:srgbClr val="0000FF"/>
                </a:solidFill>
                <a:latin typeface="Calibri" pitchFamily="34" charset="0"/>
                <a:hlinkClick r:id="rId4"/>
              </a:rPr>
              <a:t>Vj.workshop@gmail.com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 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 i="1">
                <a:solidFill>
                  <a:srgbClr val="000000"/>
                </a:solidFill>
                <a:latin typeface="Calibri" pitchFamily="34" charset="0"/>
              </a:rPr>
              <a:t>Стремись не к тому, чтобы добиться успеха, а к тому, чтобы твоя жизнь имела смысл</a:t>
            </a:r>
          </a:p>
          <a:p>
            <a: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ru-RU" altLang="ru-RU">
                <a:solidFill>
                  <a:srgbClr val="000000"/>
                </a:solidFill>
                <a:latin typeface="Calibri" pitchFamily="34" charset="0"/>
              </a:rPr>
              <a:t>                                                                                                        — Альберт Эйнштейн </a:t>
            </a:r>
          </a:p>
        </p:txBody>
      </p:sp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0"/>
            <a:ext cx="1219200" cy="1219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grpSp>
        <p:nvGrpSpPr>
          <p:cNvPr id="15365" name="Group 4"/>
          <p:cNvGrpSpPr>
            <a:grpSpLocks/>
          </p:cNvGrpSpPr>
          <p:nvPr/>
        </p:nvGrpSpPr>
        <p:grpSpPr bwMode="auto">
          <a:xfrm>
            <a:off x="0" y="1196975"/>
            <a:ext cx="9142413" cy="635000"/>
            <a:chOff x="0" y="754"/>
            <a:chExt cx="5759" cy="400"/>
          </a:xfrm>
        </p:grpSpPr>
        <p:grpSp>
          <p:nvGrpSpPr>
            <p:cNvPr id="15367" name="Group 5"/>
            <p:cNvGrpSpPr>
              <a:grpSpLocks/>
            </p:cNvGrpSpPr>
            <p:nvPr/>
          </p:nvGrpSpPr>
          <p:grpSpPr bwMode="auto">
            <a:xfrm>
              <a:off x="0" y="754"/>
              <a:ext cx="3129" cy="400"/>
              <a:chOff x="0" y="754"/>
              <a:chExt cx="3129" cy="400"/>
            </a:xfrm>
          </p:grpSpPr>
          <p:grpSp>
            <p:nvGrpSpPr>
              <p:cNvPr id="15375" name="Group 6"/>
              <p:cNvGrpSpPr>
                <a:grpSpLocks/>
              </p:cNvGrpSpPr>
              <p:nvPr/>
            </p:nvGrpSpPr>
            <p:grpSpPr bwMode="auto">
              <a:xfrm>
                <a:off x="0" y="754"/>
                <a:ext cx="1564" cy="400"/>
                <a:chOff x="0" y="754"/>
                <a:chExt cx="1564" cy="400"/>
              </a:xfrm>
            </p:grpSpPr>
            <p:pic>
              <p:nvPicPr>
                <p:cNvPr id="15379" name="Picture 7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97" y="556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5380" name="Picture 8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978" y="568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5376" name="Group 9"/>
              <p:cNvGrpSpPr>
                <a:grpSpLocks/>
              </p:cNvGrpSpPr>
              <p:nvPr/>
            </p:nvGrpSpPr>
            <p:grpSpPr bwMode="auto">
              <a:xfrm>
                <a:off x="1565" y="754"/>
                <a:ext cx="1564" cy="400"/>
                <a:chOff x="1565" y="754"/>
                <a:chExt cx="1564" cy="400"/>
              </a:xfrm>
            </p:grpSpPr>
            <p:pic>
              <p:nvPicPr>
                <p:cNvPr id="15377" name="Picture 10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1762" y="556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5378" name="Picture 11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2543" y="568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  <p:grpSp>
          <p:nvGrpSpPr>
            <p:cNvPr id="15368" name="Group 12"/>
            <p:cNvGrpSpPr>
              <a:grpSpLocks/>
            </p:cNvGrpSpPr>
            <p:nvPr/>
          </p:nvGrpSpPr>
          <p:grpSpPr bwMode="auto">
            <a:xfrm>
              <a:off x="2631" y="754"/>
              <a:ext cx="3129" cy="400"/>
              <a:chOff x="2631" y="754"/>
              <a:chExt cx="3129" cy="400"/>
            </a:xfrm>
          </p:grpSpPr>
          <p:grpSp>
            <p:nvGrpSpPr>
              <p:cNvPr id="15369" name="Group 13"/>
              <p:cNvGrpSpPr>
                <a:grpSpLocks/>
              </p:cNvGrpSpPr>
              <p:nvPr/>
            </p:nvGrpSpPr>
            <p:grpSpPr bwMode="auto">
              <a:xfrm>
                <a:off x="2631" y="754"/>
                <a:ext cx="1564" cy="400"/>
                <a:chOff x="2631" y="754"/>
                <a:chExt cx="1564" cy="400"/>
              </a:xfrm>
            </p:grpSpPr>
            <p:pic>
              <p:nvPicPr>
                <p:cNvPr id="15373" name="Picture 14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2828" y="556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5374" name="Picture 15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3609" y="568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  <p:grpSp>
            <p:nvGrpSpPr>
              <p:cNvPr id="15370" name="Group 16"/>
              <p:cNvGrpSpPr>
                <a:grpSpLocks/>
              </p:cNvGrpSpPr>
              <p:nvPr/>
            </p:nvGrpSpPr>
            <p:grpSpPr bwMode="auto">
              <a:xfrm>
                <a:off x="4196" y="754"/>
                <a:ext cx="1564" cy="400"/>
                <a:chOff x="4196" y="754"/>
                <a:chExt cx="1564" cy="400"/>
              </a:xfrm>
            </p:grpSpPr>
            <p:pic>
              <p:nvPicPr>
                <p:cNvPr id="15371" name="Picture 17"/>
                <p:cNvPicPr>
                  <a:picLocks noChangeAspect="1" noChangeArrowheads="1"/>
                </p:cNvPicPr>
                <p:nvPr/>
              </p:nvPicPr>
              <p:blipFill>
                <a:blip r:embed="rId6" cstate="print"/>
                <a:srcRect l="50430" t="1244" r="1758" b="31180"/>
                <a:stretch>
                  <a:fillRect/>
                </a:stretch>
              </p:blipFill>
              <p:spPr bwMode="auto">
                <a:xfrm rot="-5400000">
                  <a:off x="4393" y="556"/>
                  <a:ext cx="396" cy="792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  <p:pic>
              <p:nvPicPr>
                <p:cNvPr id="15372" name="Picture 18"/>
                <p:cNvPicPr>
                  <a:picLocks noChangeAspect="1" noChangeArrowheads="1"/>
                </p:cNvPicPr>
                <p:nvPr/>
              </p:nvPicPr>
              <p:blipFill>
                <a:blip r:embed="rId7" cstate="print"/>
                <a:srcRect l="856" t="1271" r="49574" b="31180"/>
                <a:stretch>
                  <a:fillRect/>
                </a:stretch>
              </p:blipFill>
              <p:spPr bwMode="auto">
                <a:xfrm rot="-5400000">
                  <a:off x="5174" y="568"/>
                  <a:ext cx="400" cy="771"/>
                </a:xfrm>
                <a:prstGeom prst="rect">
                  <a:avLst/>
                </a:prstGeom>
                <a:noFill/>
                <a:ln w="9525">
                  <a:noFill/>
                  <a:round/>
                  <a:headEnd/>
                  <a:tailEnd/>
                </a:ln>
              </p:spPr>
            </p:pic>
          </p:grpSp>
        </p:grpSp>
      </p:grpSp>
      <p:sp>
        <p:nvSpPr>
          <p:cNvPr id="15366" name="TextBox 1"/>
          <p:cNvSpPr txBox="1">
            <a:spLocks noChangeArrowheads="1"/>
          </p:cNvSpPr>
          <p:nvPr/>
        </p:nvSpPr>
        <p:spPr bwMode="auto">
          <a:xfrm>
            <a:off x="717550" y="5084763"/>
            <a:ext cx="72024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>
                <a:solidFill>
                  <a:schemeClr val="tx1"/>
                </a:solidFill>
              </a:rPr>
              <a:t>Мы в соцсетях:</a:t>
            </a:r>
          </a:p>
          <a:p>
            <a:r>
              <a:rPr lang="en-US" altLang="ru-RU">
                <a:solidFill>
                  <a:schemeClr val="tx1"/>
                </a:solidFill>
                <a:hlinkClick r:id="rId8"/>
              </a:rPr>
              <a:t>https://vk.com/willyfest</a:t>
            </a:r>
            <a:endParaRPr lang="ru-RU" altLang="ru-RU">
              <a:solidFill>
                <a:schemeClr val="tx1"/>
              </a:solidFill>
            </a:endParaRPr>
          </a:p>
          <a:p>
            <a:r>
              <a:rPr lang="en-US" altLang="ru-RU">
                <a:solidFill>
                  <a:schemeClr val="tx1"/>
                </a:solidFill>
                <a:hlinkClick r:id="rId9"/>
              </a:rPr>
              <a:t>https://www.facebook.com/willywillywind/</a:t>
            </a:r>
            <a:endParaRPr lang="ru-RU" altLang="ru-RU">
              <a:solidFill>
                <a:schemeClr val="tx1"/>
              </a:solidFill>
            </a:endParaRPr>
          </a:p>
          <a:p>
            <a:r>
              <a:rPr lang="en-US" altLang="ru-RU">
                <a:hlinkClick r:id="rId10"/>
              </a:rPr>
              <a:t>http://instagram.com/willywillyfest</a:t>
            </a:r>
            <a:endParaRPr lang="ru-RU" alt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>
          <a:xfrm>
            <a:off x="1500166" y="274639"/>
            <a:ext cx="7186634" cy="1143000"/>
          </a:xfrm>
        </p:spPr>
        <p:txBody>
          <a:bodyPr/>
          <a:lstStyle/>
          <a:p>
            <a:r>
              <a:rPr lang="ru-RU" sz="2000" b="1" dirty="0" smtClean="0"/>
              <a:t>Информация 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428625" y="1143000"/>
            <a:ext cx="8358188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en-US" b="1" smtClean="0">
                <a:solidFill>
                  <a:srgbClr val="FF0000"/>
                </a:solidFill>
              </a:rPr>
              <a:t>PP</a:t>
            </a:r>
            <a:r>
              <a:rPr lang="ru-RU" b="1" smtClean="0">
                <a:solidFill>
                  <a:srgbClr val="FF0000"/>
                </a:solidFill>
              </a:rPr>
              <a:t> 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Droid Sans Fallback"/>
        <a:cs typeface="Droid Sans Fallback"/>
      </a:majorFont>
      <a:minorFont>
        <a:latin typeface="Calibri"/>
        <a:ea typeface="Droid Sans Fallback"/>
        <a:cs typeface="Droid Sans Fallback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altLang="ru-RU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</TotalTime>
  <Words>1046</Words>
  <Application>Microsoft Office PowerPoint</Application>
  <PresentationFormat>Экран (4:3)</PresentationFormat>
  <Paragraphs>87</Paragraphs>
  <Slides>15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Droid Sans Fallback</vt:lpstr>
      <vt:lpstr>Times New Roman</vt:lpstr>
      <vt:lpstr>Calibri</vt:lpstr>
      <vt:lpstr>DejaVu Sans</vt:lpstr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Сергей</cp:lastModifiedBy>
  <cp:revision>19</cp:revision>
  <cp:lastPrinted>1601-01-01T00:00:00Z</cp:lastPrinted>
  <dcterms:created xsi:type="dcterms:W3CDTF">2016-02-23T06:38:43Z</dcterms:created>
  <dcterms:modified xsi:type="dcterms:W3CDTF">2016-03-05T09:46:21Z</dcterms:modified>
</cp:coreProperties>
</file>