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90" r:id="rId4"/>
    <p:sldId id="281" r:id="rId5"/>
    <p:sldId id="291" r:id="rId6"/>
    <p:sldId id="282" r:id="rId7"/>
    <p:sldId id="283" r:id="rId8"/>
    <p:sldId id="284" r:id="rId9"/>
    <p:sldId id="292" r:id="rId10"/>
    <p:sldId id="285" r:id="rId11"/>
    <p:sldId id="286" r:id="rId12"/>
    <p:sldId id="288" r:id="rId13"/>
    <p:sldId id="293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63" autoAdjust="0"/>
    <p:restoredTop sz="78378" autoAdjust="0"/>
  </p:normalViewPr>
  <p:slideViewPr>
    <p:cSldViewPr>
      <p:cViewPr varScale="1">
        <p:scale>
          <a:sx n="64" d="100"/>
          <a:sy n="64" d="100"/>
        </p:scale>
        <p:origin x="-70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006EA-6015-4695-A294-D33EBE739A20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9100F-ECE8-4E07-B930-F4D562FD48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14DD30-74BD-476B-9232-41B328130523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8A243-A036-43F8-A342-40063AA3DA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3BEBE-2A84-468F-B403-40821F80BD76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2B031-870A-4B06-84DB-8EEB6FC5C1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66140-BDC8-42CB-A3F2-7B70F595AC94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B1369-446C-4074-B6F3-DAD6D0A341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A07BEC-400B-408C-A4A3-7207C4C5C92E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46D51-6D8E-41B2-8FD8-E3079DCF35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1B78A-B9D9-43B5-8655-CA9FB8C2798D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827C5-6870-4D31-8AC6-45D7CEE127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EF267-25FC-4254-ABCA-5B8B3AF34BE0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D5A7A9-C628-4295-9AF2-7DBDBA16C8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C0DDC-1F56-491F-83FE-47C2D937BA96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BB78C-A31F-4551-BE39-702B1527BD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9AA2E-92C0-43CE-AF9C-D377D11636B7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C8F7A-BD23-4C36-85D1-89DB0EF5DA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BBBFF7-D45E-45D7-B76D-F7D4E27DEDE2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9C9F9-D580-46CA-9EBC-71AE151498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065A63-82E7-4815-AE4F-15132E840FED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6EA4A-277A-4A12-8B5E-81B23358D0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75FFB78-820E-49B6-BAD0-677141E96EA3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370D0C7-6B8F-49A9-A986-167D52BDD6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Прямоугольник 6"/>
          <p:cNvSpPr>
            <a:spLocks noChangeArrowheads="1"/>
          </p:cNvSpPr>
          <p:nvPr/>
        </p:nvSpPr>
        <p:spPr bwMode="auto">
          <a:xfrm>
            <a:off x="1187450" y="2787650"/>
            <a:ext cx="64135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b="1" dirty="0">
                <a:latin typeface="Calibri" pitchFamily="34" charset="0"/>
              </a:rPr>
              <a:t>Образовательный </a:t>
            </a:r>
            <a:r>
              <a:rPr lang="ru-RU" altLang="ru-RU" b="1" dirty="0" err="1">
                <a:latin typeface="Calibri" pitchFamily="34" charset="0"/>
              </a:rPr>
              <a:t>квест</a:t>
            </a:r>
            <a:r>
              <a:rPr lang="en-US" altLang="ru-RU" b="1" dirty="0">
                <a:latin typeface="Calibri" pitchFamily="34" charset="0"/>
              </a:rPr>
              <a:t> </a:t>
            </a:r>
            <a:r>
              <a:rPr lang="ru-RU" altLang="ru-RU" b="1" dirty="0">
                <a:latin typeface="Calibri" pitchFamily="34" charset="0"/>
              </a:rPr>
              <a:t>в рамках </a:t>
            </a:r>
            <a:endParaRPr lang="en-US" altLang="ru-RU" b="1" dirty="0">
              <a:latin typeface="Calibri" pitchFamily="34" charset="0"/>
            </a:endParaRPr>
          </a:p>
          <a:p>
            <a:pPr algn="ctr"/>
            <a:r>
              <a:rPr lang="ru-RU" altLang="ru-RU" b="1" dirty="0">
                <a:latin typeface="Calibri" pitchFamily="34" charset="0"/>
              </a:rPr>
              <a:t>Евразийского экономического форума молодежи,</a:t>
            </a:r>
            <a:endParaRPr lang="en-US" altLang="ru-RU" b="1" dirty="0">
              <a:latin typeface="Calibri" pitchFamily="34" charset="0"/>
            </a:endParaRPr>
          </a:p>
          <a:p>
            <a:pPr algn="ctr"/>
            <a:r>
              <a:rPr lang="ru-RU" altLang="ru-RU" b="1" dirty="0">
                <a:latin typeface="Calibri" pitchFamily="34" charset="0"/>
              </a:rPr>
              <a:t>г.Екатеринбург.</a:t>
            </a:r>
          </a:p>
          <a:p>
            <a:pPr algn="ctr"/>
            <a:endParaRPr lang="ru-RU" altLang="ru-RU" b="1" dirty="0">
              <a:latin typeface="Calibri" pitchFamily="34" charset="0"/>
            </a:endParaRPr>
          </a:p>
          <a:p>
            <a:pPr algn="ctr"/>
            <a:r>
              <a:rPr lang="ru-RU" b="1" dirty="0">
                <a:latin typeface="Calibri" pitchFamily="34" charset="0"/>
              </a:rPr>
              <a:t>Лучшее </a:t>
            </a:r>
            <a:r>
              <a:rPr lang="en-US" b="1" dirty="0">
                <a:latin typeface="Calibri" pitchFamily="34" charset="0"/>
              </a:rPr>
              <a:t>event-marketing</a:t>
            </a:r>
            <a:r>
              <a:rPr lang="ru-RU" b="1" dirty="0">
                <a:latin typeface="Calibri" pitchFamily="34" charset="0"/>
              </a:rPr>
              <a:t> мероприятие.</a:t>
            </a:r>
            <a:endParaRPr lang="ru-RU" altLang="ru-RU" b="1" dirty="0">
              <a:latin typeface="Calibri" pitchFamily="34" charset="0"/>
            </a:endParaRPr>
          </a:p>
        </p:txBody>
      </p:sp>
      <p:pic>
        <p:nvPicPr>
          <p:cNvPr id="2051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6"/>
          <p:cNvSpPr>
            <a:spLocks noChangeArrowheads="1"/>
          </p:cNvSpPr>
          <p:nvPr/>
        </p:nvSpPr>
        <p:spPr bwMode="auto">
          <a:xfrm>
            <a:off x="2870200" y="108585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>
                <a:latin typeface="Calibri" pitchFamily="34" charset="0"/>
              </a:rPr>
              <a:t>Вводные:</a:t>
            </a:r>
          </a:p>
        </p:txBody>
      </p:sp>
      <p:sp>
        <p:nvSpPr>
          <p:cNvPr id="3075" name="Прямоугольник 3"/>
          <p:cNvSpPr>
            <a:spLocks noChangeArrowheads="1"/>
          </p:cNvSpPr>
          <p:nvPr/>
        </p:nvSpPr>
        <p:spPr bwMode="auto">
          <a:xfrm>
            <a:off x="447675" y="1455738"/>
            <a:ext cx="7786688" cy="535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altLang="ru-RU">
                <a:latin typeface="Calibri" pitchFamily="34" charset="0"/>
              </a:rPr>
              <a:t>-Заказчики: ФГБОУ ВПО УрГЭУ и АО «Уралхиммаш». </a:t>
            </a:r>
          </a:p>
          <a:p>
            <a:pPr algn="just"/>
            <a:endParaRPr lang="ru-RU" altLang="ru-RU">
              <a:latin typeface="Calibri" pitchFamily="34" charset="0"/>
            </a:endParaRPr>
          </a:p>
          <a:p>
            <a:pPr algn="just"/>
            <a:endParaRPr lang="ru-RU" altLang="ru-RU">
              <a:latin typeface="Calibri" pitchFamily="34" charset="0"/>
            </a:endParaRPr>
          </a:p>
          <a:p>
            <a:pPr algn="just"/>
            <a:endParaRPr lang="ru-RU" altLang="ru-RU">
              <a:latin typeface="Calibri" pitchFamily="34" charset="0"/>
            </a:endParaRPr>
          </a:p>
          <a:p>
            <a:pPr algn="just"/>
            <a:endParaRPr lang="ru-RU" altLang="ru-RU">
              <a:latin typeface="Calibri" pitchFamily="34" charset="0"/>
            </a:endParaRPr>
          </a:p>
          <a:p>
            <a:pPr algn="just"/>
            <a:endParaRPr lang="ru-RU" altLang="ru-RU">
              <a:latin typeface="Calibri" pitchFamily="34" charset="0"/>
            </a:endParaRPr>
          </a:p>
          <a:p>
            <a:pPr algn="just"/>
            <a:r>
              <a:rPr lang="ru-RU" altLang="ru-RU">
                <a:latin typeface="Calibri" pitchFamily="34" charset="0"/>
              </a:rPr>
              <a:t>УрГЭУ  - некоммерческая организация, созданная для достижения образовательных, научных, социальных и культурных целей, удовлетворения потребностей граждан в образовании.</a:t>
            </a:r>
          </a:p>
          <a:p>
            <a:pPr algn="just"/>
            <a:endParaRPr lang="ru-RU" altLang="ru-RU">
              <a:latin typeface="Calibri" pitchFamily="34" charset="0"/>
            </a:endParaRPr>
          </a:p>
          <a:p>
            <a:pPr algn="just"/>
            <a:endParaRPr lang="ru-RU" altLang="ru-RU">
              <a:latin typeface="Calibri" pitchFamily="34" charset="0"/>
            </a:endParaRPr>
          </a:p>
          <a:p>
            <a:pPr algn="just"/>
            <a:endParaRPr lang="ru-RU" altLang="ru-RU">
              <a:latin typeface="Calibri" pitchFamily="34" charset="0"/>
            </a:endParaRPr>
          </a:p>
          <a:p>
            <a:pPr algn="just"/>
            <a:endParaRPr lang="ru-RU" altLang="ru-RU">
              <a:latin typeface="Calibri" pitchFamily="34" charset="0"/>
            </a:endParaRPr>
          </a:p>
          <a:p>
            <a:pPr algn="just"/>
            <a:r>
              <a:rPr lang="ru-RU" altLang="ru-RU">
                <a:latin typeface="Calibri" pitchFamily="34" charset="0"/>
              </a:rPr>
              <a:t/>
            </a:r>
            <a:br>
              <a:rPr lang="ru-RU" altLang="ru-RU">
                <a:latin typeface="Calibri" pitchFamily="34" charset="0"/>
              </a:rPr>
            </a:br>
            <a:r>
              <a:rPr lang="ru-RU" altLang="ru-RU">
                <a:latin typeface="Calibri" pitchFamily="34" charset="0"/>
              </a:rPr>
              <a:t>Уралхиммаш - завод по производству оборудования для газоперерабатывающей, нефтяной, химической, нефтехимической и других отраслей промышленности. </a:t>
            </a:r>
          </a:p>
          <a:p>
            <a:endParaRPr lang="ru-RU" altLang="ru-RU">
              <a:latin typeface="Calibri" pitchFamily="34" charset="0"/>
            </a:endParaRPr>
          </a:p>
          <a:p>
            <a:r>
              <a:rPr lang="ru-RU" altLang="ru-RU">
                <a:latin typeface="Calibri" pitchFamily="34" charset="0"/>
              </a:rPr>
              <a:t>      </a:t>
            </a:r>
          </a:p>
        </p:txBody>
      </p:sp>
      <p:pic>
        <p:nvPicPr>
          <p:cNvPr id="307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2" descr="D:\1. АПУ\3. Мероприятия 2015\УрГЭУ\21 апреля\работа\полиграфия\лого 6 ЕЭФМ и ургэу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1989138"/>
            <a:ext cx="3240088" cy="101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E:\Н.Новгород\Квест\лого Уралхиммашкопирование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63" y="4143375"/>
            <a:ext cx="2357437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6"/>
          <p:cNvSpPr>
            <a:spLocks noChangeArrowheads="1"/>
          </p:cNvSpPr>
          <p:nvPr/>
        </p:nvSpPr>
        <p:spPr bwMode="auto">
          <a:xfrm>
            <a:off x="2870200" y="108585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>
                <a:latin typeface="Calibri" pitchFamily="34" charset="0"/>
              </a:rPr>
              <a:t>Вводные:</a:t>
            </a:r>
          </a:p>
        </p:txBody>
      </p:sp>
      <p:sp>
        <p:nvSpPr>
          <p:cNvPr id="4099" name="Прямоугольник 3"/>
          <p:cNvSpPr>
            <a:spLocks noChangeArrowheads="1"/>
          </p:cNvSpPr>
          <p:nvPr/>
        </p:nvSpPr>
        <p:spPr bwMode="auto">
          <a:xfrm>
            <a:off x="447675" y="1628775"/>
            <a:ext cx="7786688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altLang="ru-RU">
                <a:latin typeface="Calibri" pitchFamily="34" charset="0"/>
              </a:rPr>
              <a:t>       Тип мероприятия: Образовательный квест с элементами командообразования.</a:t>
            </a:r>
          </a:p>
          <a:p>
            <a:pPr algn="just"/>
            <a:endParaRPr lang="ru-RU" altLang="ru-RU">
              <a:latin typeface="Calibri" pitchFamily="34" charset="0"/>
            </a:endParaRPr>
          </a:p>
          <a:p>
            <a:pPr algn="just"/>
            <a:r>
              <a:rPr lang="ru-RU" altLang="ru-RU">
                <a:latin typeface="Calibri" pitchFamily="34" charset="0"/>
              </a:rPr>
              <a:t>      Количество человек, принявших участие в мероприятии: 300 студентов , в т.ч. иностранные студенты (участники форума).</a:t>
            </a:r>
          </a:p>
          <a:p>
            <a:pPr algn="just"/>
            <a:endParaRPr lang="ru-RU" altLang="ru-RU">
              <a:latin typeface="Calibri" pitchFamily="34" charset="0"/>
            </a:endParaRPr>
          </a:p>
          <a:p>
            <a:pPr algn="just"/>
            <a:r>
              <a:rPr lang="ru-RU" altLang="ru-RU">
                <a:latin typeface="Calibri" pitchFamily="34" charset="0"/>
              </a:rPr>
              <a:t>      Место проведения мероприятия: 3 цеха на территории предприятия  АО «Уралхиммаш».</a:t>
            </a:r>
          </a:p>
          <a:p>
            <a:pPr algn="just"/>
            <a:endParaRPr lang="ru-RU" altLang="ru-RU">
              <a:latin typeface="Calibri" pitchFamily="34" charset="0"/>
            </a:endParaRPr>
          </a:p>
          <a:p>
            <a:pPr algn="just"/>
            <a:r>
              <a:rPr lang="ru-RU" altLang="ru-RU">
                <a:latin typeface="Calibri" pitchFamily="34" charset="0"/>
              </a:rPr>
              <a:t>      Мероприятие провели без привлечения подрядчиков.</a:t>
            </a:r>
          </a:p>
          <a:p>
            <a:pPr algn="just"/>
            <a:endParaRPr lang="ru-RU" altLang="ru-RU">
              <a:latin typeface="Calibri" pitchFamily="34" charset="0"/>
            </a:endParaRPr>
          </a:p>
          <a:p>
            <a:pPr algn="just"/>
            <a:r>
              <a:rPr lang="ru-RU" altLang="ru-RU">
                <a:latin typeface="Calibri" pitchFamily="34" charset="0"/>
              </a:rPr>
              <a:t>      Дата проведения мероприятия: 21 апреля 2015г.</a:t>
            </a:r>
          </a:p>
          <a:p>
            <a:endParaRPr lang="ru-RU" altLang="ru-RU">
              <a:latin typeface="Calibri" pitchFamily="34" charset="0"/>
            </a:endParaRPr>
          </a:p>
          <a:p>
            <a:endParaRPr lang="ru-RU" altLang="ru-RU">
              <a:latin typeface="Calibri" pitchFamily="34" charset="0"/>
            </a:endParaRPr>
          </a:p>
        </p:txBody>
      </p:sp>
      <p:pic>
        <p:nvPicPr>
          <p:cNvPr id="410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6"/>
          <p:cNvSpPr>
            <a:spLocks noChangeArrowheads="1"/>
          </p:cNvSpPr>
          <p:nvPr/>
        </p:nvSpPr>
        <p:spPr bwMode="auto">
          <a:xfrm>
            <a:off x="2808288" y="860425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>
                <a:latin typeface="Calibri" pitchFamily="34" charset="0"/>
              </a:rPr>
              <a:t>Задача/цели:</a:t>
            </a: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214313" y="1500188"/>
            <a:ext cx="8786812" cy="424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algn="just">
              <a:defRPr/>
            </a:pPr>
            <a:r>
              <a:rPr lang="ru-RU" dirty="0">
                <a:latin typeface="Calibri" pitchFamily="34" charset="0"/>
              </a:rPr>
              <a:t>      В данном мероприятии мы учли цели и задачи двух </a:t>
            </a:r>
            <a:r>
              <a:rPr lang="ru-RU" dirty="0">
                <a:latin typeface="Calibri" pitchFamily="34" charset="0"/>
              </a:rPr>
              <a:t>Заказчиков</a:t>
            </a:r>
            <a:r>
              <a:rPr lang="ru-RU" dirty="0">
                <a:latin typeface="Calibri" pitchFamily="34" charset="0"/>
              </a:rPr>
              <a:t>. </a:t>
            </a:r>
          </a:p>
          <a:p>
            <a:pPr algn="just">
              <a:defRPr/>
            </a:pPr>
            <a:r>
              <a:rPr lang="ru-RU" dirty="0">
                <a:latin typeface="Calibri" pitchFamily="34" charset="0"/>
              </a:rPr>
              <a:t>      Для </a:t>
            </a:r>
            <a:r>
              <a:rPr lang="ru-RU" dirty="0">
                <a:latin typeface="Calibri" pitchFamily="34" charset="0"/>
              </a:rPr>
              <a:t>Уральского </a:t>
            </a:r>
            <a:r>
              <a:rPr lang="ru-RU" dirty="0">
                <a:latin typeface="Calibri" pitchFamily="34" charset="0"/>
              </a:rPr>
              <a:t>г</a:t>
            </a:r>
            <a:r>
              <a:rPr lang="ru-RU" dirty="0">
                <a:latin typeface="Calibri" pitchFamily="34" charset="0"/>
              </a:rPr>
              <a:t>осударственного </a:t>
            </a:r>
            <a:r>
              <a:rPr lang="ru-RU" dirty="0">
                <a:latin typeface="Calibri" pitchFamily="34" charset="0"/>
              </a:rPr>
              <a:t>э</a:t>
            </a:r>
            <a:r>
              <a:rPr lang="ru-RU" dirty="0">
                <a:latin typeface="Calibri" pitchFamily="34" charset="0"/>
              </a:rPr>
              <a:t>кономического </a:t>
            </a:r>
            <a:r>
              <a:rPr lang="ru-RU" dirty="0">
                <a:latin typeface="Calibri" pitchFamily="34" charset="0"/>
              </a:rPr>
              <a:t>у</a:t>
            </a:r>
            <a:r>
              <a:rPr lang="ru-RU" dirty="0">
                <a:latin typeface="Calibri" pitchFamily="34" charset="0"/>
              </a:rPr>
              <a:t>ниверситета  </a:t>
            </a:r>
            <a:r>
              <a:rPr lang="ru-RU" dirty="0">
                <a:latin typeface="Calibri" pitchFamily="34" charset="0"/>
              </a:rPr>
              <a:t>необходимо было организовать интересное, </a:t>
            </a:r>
            <a:r>
              <a:rPr lang="ru-RU" dirty="0">
                <a:latin typeface="Calibri" pitchFamily="34" charset="0"/>
              </a:rPr>
              <a:t>активное  </a:t>
            </a:r>
            <a:r>
              <a:rPr lang="ru-RU" dirty="0">
                <a:latin typeface="Calibri" pitchFamily="34" charset="0"/>
              </a:rPr>
              <a:t>мероприятие для студентов в рамках Евразийского экономического молодежного форума. </a:t>
            </a:r>
          </a:p>
          <a:p>
            <a:pPr algn="just">
              <a:defRPr/>
            </a:pPr>
            <a:r>
              <a:rPr lang="ru-RU" dirty="0">
                <a:latin typeface="Calibri" pitchFamily="34" charset="0"/>
              </a:rPr>
              <a:t>      Для </a:t>
            </a:r>
            <a:r>
              <a:rPr lang="ru-RU" dirty="0">
                <a:latin typeface="Calibri" pitchFamily="34" charset="0"/>
              </a:rPr>
              <a:t>АО «</a:t>
            </a:r>
            <a:r>
              <a:rPr lang="ru-RU" dirty="0" err="1">
                <a:latin typeface="Calibri" pitchFamily="34" charset="0"/>
              </a:rPr>
              <a:t>Уралхиммаш</a:t>
            </a:r>
            <a:r>
              <a:rPr lang="ru-RU" dirty="0">
                <a:latin typeface="Calibri" pitchFamily="34" charset="0"/>
              </a:rPr>
              <a:t>» </a:t>
            </a:r>
            <a:r>
              <a:rPr lang="ru-RU" dirty="0">
                <a:latin typeface="Calibri" pitchFamily="34" charset="0"/>
              </a:rPr>
              <a:t>было важным показать возможности своего предприятия, провести некий </a:t>
            </a:r>
            <a:r>
              <a:rPr lang="en-US" dirty="0">
                <a:latin typeface="Calibri" pitchFamily="34" charset="0"/>
              </a:rPr>
              <a:t>PR</a:t>
            </a:r>
            <a:r>
              <a:rPr lang="ru-RU" dirty="0">
                <a:latin typeface="Calibri" pitchFamily="34" charset="0"/>
              </a:rPr>
              <a:t> и привлечь новые кадры. </a:t>
            </a:r>
          </a:p>
          <a:p>
            <a:pPr algn="just">
              <a:defRPr/>
            </a:pPr>
            <a:r>
              <a:rPr lang="ru-RU" dirty="0">
                <a:latin typeface="Calibri" pitchFamily="34" charset="0"/>
              </a:rPr>
              <a:t>      Маркетинговая ситуация:</a:t>
            </a:r>
          </a:p>
          <a:p>
            <a:pPr algn="just">
              <a:defRPr/>
            </a:pPr>
            <a:r>
              <a:rPr lang="ru-RU" dirty="0">
                <a:latin typeface="Calibri" pitchFamily="34" charset="0"/>
              </a:rPr>
              <a:t>Ссылаясь на послание Президента РФ В.В. Путина о популяризации рабочих профессий, мы решили организовать и провести образовательный </a:t>
            </a:r>
            <a:r>
              <a:rPr lang="ru-RU" dirty="0" err="1">
                <a:latin typeface="Calibri" pitchFamily="34" charset="0"/>
              </a:rPr>
              <a:t>квест</a:t>
            </a:r>
            <a:r>
              <a:rPr lang="ru-RU" dirty="0">
                <a:latin typeface="Calibri" pitchFamily="34" charset="0"/>
              </a:rPr>
              <a:t> на территории </a:t>
            </a:r>
            <a:r>
              <a:rPr lang="ru-RU" dirty="0" err="1">
                <a:latin typeface="Calibri" pitchFamily="34" charset="0"/>
              </a:rPr>
              <a:t>Уралхиммаш</a:t>
            </a:r>
            <a:r>
              <a:rPr lang="ru-RU" dirty="0">
                <a:latin typeface="Calibri" pitchFamily="34" charset="0"/>
              </a:rPr>
              <a:t> завода. Нам удалось привести к открытости закрытое предприятие, показать рабочий процесс студентам. Мы смогли сломать стереотип и донести до участников форума, что работать на заводе интересно и престижно! </a:t>
            </a:r>
          </a:p>
          <a:p>
            <a:pPr algn="just">
              <a:defRPr/>
            </a:pPr>
            <a:r>
              <a:rPr lang="ru-RU" dirty="0">
                <a:latin typeface="Calibri" pitchFamily="34" charset="0"/>
              </a:rPr>
              <a:t>      Финансовые условия: </a:t>
            </a:r>
            <a:r>
              <a:rPr lang="ru-RU" dirty="0">
                <a:latin typeface="Calibri" pitchFamily="34" charset="0"/>
              </a:rPr>
              <a:t>При ограниченном </a:t>
            </a:r>
            <a:r>
              <a:rPr lang="ru-RU" dirty="0" err="1">
                <a:latin typeface="Calibri" pitchFamily="34" charset="0"/>
              </a:rPr>
              <a:t>бюджетировании</a:t>
            </a:r>
            <a:r>
              <a:rPr lang="ru-RU" dirty="0">
                <a:latin typeface="Calibri" pitchFamily="34" charset="0"/>
              </a:rPr>
              <a:t> было необходимо разработать и провести мероприятие в рамках молодежного  </a:t>
            </a:r>
            <a:r>
              <a:rPr lang="ru-RU" dirty="0">
                <a:latin typeface="Calibri" pitchFamily="34" charset="0"/>
              </a:rPr>
              <a:t>форума.</a:t>
            </a:r>
          </a:p>
          <a:p>
            <a:pPr algn="just">
              <a:defRPr/>
            </a:pPr>
            <a:r>
              <a:rPr lang="ru-RU" dirty="0">
                <a:latin typeface="Calibri" pitchFamily="34" charset="0"/>
              </a:rPr>
              <a:t>      </a:t>
            </a:r>
            <a:endParaRPr lang="ru-RU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512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3"/>
          <p:cNvSpPr>
            <a:spLocks noChangeArrowheads="1"/>
          </p:cNvSpPr>
          <p:nvPr/>
        </p:nvSpPr>
        <p:spPr bwMode="auto">
          <a:xfrm>
            <a:off x="196850" y="1271588"/>
            <a:ext cx="8786813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  <a:p>
            <a:pPr algn="just"/>
            <a:r>
              <a:rPr lang="ru-RU">
                <a:latin typeface="Calibri" pitchFamily="34" charset="0"/>
              </a:rPr>
              <a:t>       В качестве решения мы привлекли молодых работников завода на роли инструкторов, которые сопровождали группы участников и являлись непосредственно такими же участниками программы. К тому же, по ходу мероприятия заводчане делились «живым» опытом работы на предприятии. </a:t>
            </a:r>
          </a:p>
          <a:p>
            <a:pPr algn="just"/>
            <a:r>
              <a:rPr lang="ru-RU">
                <a:latin typeface="Calibri" pitchFamily="34" charset="0"/>
              </a:rPr>
              <a:t>       Данное событие предполагало популяризацию предприятия в масштабах страны, привлечение новых кадров на производство.</a:t>
            </a:r>
          </a:p>
          <a:p>
            <a:endParaRPr lang="ru-RU">
              <a:latin typeface="Calibri" pitchFamily="34" charset="0"/>
            </a:endParaRPr>
          </a:p>
          <a:p>
            <a:endParaRPr lang="ru-RU">
              <a:latin typeface="Calibri" pitchFamily="34" charset="0"/>
            </a:endParaRPr>
          </a:p>
          <a:p>
            <a:endParaRPr lang="ru-RU">
              <a:latin typeface="Calibri" pitchFamily="34" charset="0"/>
            </a:endParaRPr>
          </a:p>
          <a:p>
            <a:endParaRPr lang="ru-RU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14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5" descr="C:\Documents and Settings\Anna-Sasha\Рабочий стол\Академия приключений Урал\Отчетные материалы (фото,видео)\documents-export-2016-02-28\IMG_28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" y="4643438"/>
            <a:ext cx="2428875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6" descr="C:\Documents and Settings\Anna-Sasha\Рабочий стол\Академия приключений Урал\Отчетные материалы (фото,видео)\documents-export-2016-02-28\IMG_28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25" y="4643438"/>
            <a:ext cx="2500313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7" descr="C:\Documents and Settings\Anna-Sasha\Рабочий стол\Академия приключений Урал\Отчетные материалы (фото,видео)\documents-export-2016-02-28\IMG_282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50" y="4643438"/>
            <a:ext cx="25717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6"/>
          <p:cNvSpPr>
            <a:spLocks noChangeArrowheads="1"/>
          </p:cNvSpPr>
          <p:nvPr/>
        </p:nvSpPr>
        <p:spPr bwMode="auto">
          <a:xfrm>
            <a:off x="2627313" y="1125538"/>
            <a:ext cx="4130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>
                <a:latin typeface="Calibri" pitchFamily="34" charset="0"/>
              </a:rPr>
              <a:t>Идея:</a:t>
            </a:r>
          </a:p>
        </p:txBody>
      </p:sp>
      <p:sp>
        <p:nvSpPr>
          <p:cNvPr id="7171" name="Прямоугольник 3"/>
          <p:cNvSpPr>
            <a:spLocks noChangeArrowheads="1"/>
          </p:cNvSpPr>
          <p:nvPr/>
        </p:nvSpPr>
        <p:spPr bwMode="auto">
          <a:xfrm>
            <a:off x="214313" y="1571625"/>
            <a:ext cx="8215312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algn="just"/>
            <a:r>
              <a:rPr lang="ru-RU" altLang="ru-RU">
                <a:latin typeface="Calibri" pitchFamily="34" charset="0"/>
              </a:rPr>
              <a:t>              В рамках поставленных задач мы решили объединить несколько идей и интересов в одном мероприятии. И разработали концепцию мероприятия под звучным названием «Прорыв». </a:t>
            </a:r>
          </a:p>
          <a:p>
            <a:pPr marL="285750" indent="-285750" algn="just"/>
            <a:r>
              <a:rPr lang="ru-RU" altLang="ru-RU">
                <a:latin typeface="Calibri" pitchFamily="34" charset="0"/>
              </a:rPr>
              <a:t>              Прорыв – это движение, выход за определенные рамки, поиски новых решений и выполнение поставленных задач. Выбранная концепция полностью соответствовала нашей программе, так как организовать и провести данное мероприятие являлось большим шагом вперед, как для предприятия и университета, для студентов, так и для Уральского региона в целом</a:t>
            </a:r>
            <a:r>
              <a:rPr lang="en-US" altLang="ru-RU">
                <a:latin typeface="Calibri" pitchFamily="34" charset="0"/>
              </a:rPr>
              <a:t> </a:t>
            </a:r>
            <a:r>
              <a:rPr lang="ru-RU" altLang="ru-RU">
                <a:latin typeface="Calibri" pitchFamily="34" charset="0"/>
              </a:rPr>
              <a:t>. </a:t>
            </a:r>
          </a:p>
          <a:p>
            <a:pPr marL="285750" indent="-285750">
              <a:buFontTx/>
              <a:buChar char="-"/>
            </a:pPr>
            <a:endParaRPr lang="ru-RU" altLang="ru-RU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717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 descr="C:\Documents and Settings\Anna-Sasha\Рабочий стол\Академия приключений Урал\Отчетные материалы (фото,видео)\documents-export-2016-02-28\IMG_29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0" y="4429125"/>
            <a:ext cx="3214688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6" descr="C:\Documents and Settings\Anna-Sasha\Рабочий стол\Академия приключений Урал\Отчетные материалы (фото,видео)\documents-export-2016-02-28\IMG_309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3" y="4500563"/>
            <a:ext cx="3214687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6"/>
          <p:cNvSpPr>
            <a:spLocks noChangeArrowheads="1"/>
          </p:cNvSpPr>
          <p:nvPr/>
        </p:nvSpPr>
        <p:spPr bwMode="auto">
          <a:xfrm>
            <a:off x="1979613" y="1033463"/>
            <a:ext cx="41306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>
                <a:latin typeface="Calibri" pitchFamily="34" charset="0"/>
              </a:rPr>
              <a:t>Выполнение</a:t>
            </a:r>
            <a:r>
              <a:rPr lang="ru-RU" altLang="ru-RU">
                <a:latin typeface="Calibri" pitchFamily="34" charset="0"/>
              </a:rPr>
              <a:t>:</a:t>
            </a: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714375" y="1428750"/>
            <a:ext cx="7848600" cy="369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dirty="0">
                <a:latin typeface="+mn-lt"/>
              </a:rPr>
              <a:t>Механика</a:t>
            </a:r>
            <a:r>
              <a:rPr lang="ru-RU" dirty="0">
                <a:latin typeface="+mn-lt"/>
              </a:rPr>
              <a:t>:</a:t>
            </a:r>
            <a:r>
              <a:rPr lang="ru-RU" dirty="0">
                <a:solidFill>
                  <a:srgbClr val="FF0000"/>
                </a:solidFill>
                <a:latin typeface="+mn-lt"/>
              </a:rPr>
              <a:t/>
            </a:r>
            <a:br>
              <a:rPr lang="ru-RU" dirty="0">
                <a:solidFill>
                  <a:srgbClr val="FF0000"/>
                </a:solidFill>
                <a:latin typeface="+mn-lt"/>
              </a:rPr>
            </a:br>
            <a:r>
              <a:rPr lang="ru-RU" dirty="0">
                <a:solidFill>
                  <a:srgbClr val="FF0000"/>
                </a:solidFill>
                <a:latin typeface="+mn-lt"/>
              </a:rPr>
              <a:t>      </a:t>
            </a:r>
            <a:r>
              <a:rPr lang="ru-RU" dirty="0">
                <a:latin typeface="Calibri" panose="020F0502020204030204" pitchFamily="34" charset="0"/>
              </a:rPr>
              <a:t>Участников </a:t>
            </a:r>
            <a:r>
              <a:rPr lang="ru-RU" dirty="0" err="1">
                <a:latin typeface="Calibri" panose="020F0502020204030204" pitchFamily="34" charset="0"/>
              </a:rPr>
              <a:t>квеста</a:t>
            </a:r>
            <a:r>
              <a:rPr lang="ru-RU" dirty="0">
                <a:latin typeface="Calibri" panose="020F0502020204030204" pitchFamily="34" charset="0"/>
              </a:rPr>
              <a:t> мы разделили на 24 команды. Деление на команды и инструктаж проходили в автобусах во время </a:t>
            </a:r>
            <a:r>
              <a:rPr lang="ru-RU" dirty="0" err="1">
                <a:latin typeface="Calibri" panose="020F0502020204030204" pitchFamily="34" charset="0"/>
              </a:rPr>
              <a:t>трансфера</a:t>
            </a:r>
            <a:r>
              <a:rPr lang="ru-RU" dirty="0">
                <a:latin typeface="Calibri" panose="020F0502020204030204" pitchFamily="34" charset="0"/>
              </a:rPr>
              <a:t>. Также провели брифинг с объяснением правил игры и техники безопасности. Автобусы подъезжали сразу к нужным цехам. </a:t>
            </a:r>
          </a:p>
          <a:p>
            <a:pPr algn="just">
              <a:defRPr/>
            </a:pPr>
            <a:r>
              <a:rPr lang="ru-RU" dirty="0">
                <a:latin typeface="Calibri" panose="020F0502020204030204" pitchFamily="34" charset="0"/>
              </a:rPr>
              <a:t>      Каждая команда должна была пройти ряд уровней в сопровождении </a:t>
            </a:r>
            <a:r>
              <a:rPr lang="ru-RU" dirty="0">
                <a:latin typeface="Calibri" panose="020F0502020204030204" pitchFamily="34" charset="0"/>
              </a:rPr>
              <a:t>с инструктором. </a:t>
            </a:r>
            <a:r>
              <a:rPr lang="ru-RU" dirty="0">
                <a:latin typeface="Calibri" panose="020F0502020204030204" pitchFamily="34" charset="0"/>
              </a:rPr>
              <a:t>Команде выдавался кейс с дополнительными принадлежностями: </a:t>
            </a:r>
            <a:r>
              <a:rPr lang="ru-RU" dirty="0">
                <a:latin typeface="Calibri" panose="020F0502020204030204" pitchFamily="34" charset="0"/>
              </a:rPr>
              <a:t>стилизованная карта цеха, </a:t>
            </a:r>
            <a:r>
              <a:rPr lang="ru-RU" dirty="0">
                <a:latin typeface="Calibri" panose="020F0502020204030204" pitchFamily="34" charset="0"/>
              </a:rPr>
              <a:t>первая загадка, канцелярские принадлежности, перчатки, УФ-фонарь, фонарики, путевой лист. </a:t>
            </a:r>
            <a:endParaRPr lang="ru-RU" dirty="0">
              <a:latin typeface="Book Antiqua" panose="02040602050305030304" pitchFamily="18" charset="0"/>
            </a:endParaRPr>
          </a:p>
          <a:p>
            <a:pPr algn="just">
              <a:defRPr/>
            </a:pPr>
            <a:r>
              <a:rPr lang="ru-RU" dirty="0">
                <a:latin typeface="Calibri" panose="020F0502020204030204" pitchFamily="34" charset="0"/>
              </a:rPr>
              <a:t>      Было задействовано 3 цеха. Каждый цех принимал порядка 100 человек (2 автобуса, 10 команд).   По сути, у нас одновременно проходило 3 одинаковых </a:t>
            </a:r>
            <a:r>
              <a:rPr lang="ru-RU" dirty="0" err="1">
                <a:latin typeface="Calibri" panose="020F0502020204030204" pitchFamily="34" charset="0"/>
              </a:rPr>
              <a:t>квеста</a:t>
            </a:r>
            <a:r>
              <a:rPr lang="ru-RU" dirty="0">
                <a:latin typeface="Calibri" panose="020F0502020204030204" pitchFamily="34" charset="0"/>
              </a:rPr>
              <a:t> в разных местах с объединяющим </a:t>
            </a:r>
            <a:r>
              <a:rPr lang="ru-RU" dirty="0" err="1">
                <a:latin typeface="Calibri" panose="020F0502020204030204" pitchFamily="34" charset="0"/>
              </a:rPr>
              <a:t>флешмобом</a:t>
            </a:r>
            <a:r>
              <a:rPr lang="ru-RU" dirty="0">
                <a:latin typeface="Calibri" panose="020F0502020204030204" pitchFamily="34" charset="0"/>
              </a:rPr>
              <a:t> в финале.</a:t>
            </a:r>
          </a:p>
          <a:p>
            <a:pPr>
              <a:defRPr/>
            </a:pPr>
            <a:endParaRPr lang="ru-RU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819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 descr="C:\Documents and Settings\Anna-Sasha\Рабочий стол\Академия приключений Урал\Отчетные материалы (фото,видео)\documents-export-2016-02-28\IMG_29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25" y="4857750"/>
            <a:ext cx="2357438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7" descr="C:\Documents and Settings\Anna-Sasha\Рабочий стол\Академия приключений Урал\Отчетные материалы (фото,видео)\documents-export-2016-02-28\IMG_30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13" y="4857750"/>
            <a:ext cx="2335212" cy="155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8" descr="C:\Documents and Settings\Anna-Sasha\Рабочий стол\Академия приключений Урал\Отчетные материалы (фото,видео)\documents-export-2016-02-28\IMG_288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63" y="4857750"/>
            <a:ext cx="2286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6"/>
          <p:cNvSpPr>
            <a:spLocks noChangeArrowheads="1"/>
          </p:cNvSpPr>
          <p:nvPr/>
        </p:nvSpPr>
        <p:spPr bwMode="auto">
          <a:xfrm>
            <a:off x="2643188" y="714375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>
                <a:latin typeface="Calibri" pitchFamily="34" charset="0"/>
              </a:rPr>
              <a:t>Эффективность:</a:t>
            </a:r>
          </a:p>
        </p:txBody>
      </p:sp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785813" y="1357313"/>
            <a:ext cx="7786687" cy="424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dirty="0">
                <a:latin typeface="+mn-lt"/>
              </a:rPr>
              <a:t>     Полученный эффект:</a:t>
            </a:r>
            <a:endParaRPr lang="en-US" dirty="0">
              <a:latin typeface="+mn-lt"/>
            </a:endParaRPr>
          </a:p>
          <a:p>
            <a:pPr algn="just">
              <a:defRPr/>
            </a:pPr>
            <a:r>
              <a:rPr lang="ru-RU" dirty="0">
                <a:latin typeface="+mn-lt"/>
              </a:rPr>
              <a:t>     В ходе мероприятия мы </a:t>
            </a:r>
            <a:r>
              <a:rPr lang="ru-RU" dirty="0">
                <a:latin typeface="+mn-lt"/>
              </a:rPr>
              <a:t>выполнили поставленные задачи и воплотили цели Заказчиков. </a:t>
            </a:r>
            <a:r>
              <a:rPr lang="ru-RU" dirty="0" err="1">
                <a:latin typeface="Calibri" pitchFamily="34" charset="0"/>
              </a:rPr>
              <a:t>Квест</a:t>
            </a:r>
            <a:r>
              <a:rPr lang="ru-RU" dirty="0">
                <a:latin typeface="Calibri" pitchFamily="34" charset="0"/>
              </a:rPr>
              <a:t> </a:t>
            </a:r>
            <a:r>
              <a:rPr lang="ru-RU" dirty="0">
                <a:latin typeface="Calibri" pitchFamily="34" charset="0"/>
              </a:rPr>
              <a:t>имел огромный положительный отклик среди молодежи в интернет среде.  У студентов появился </a:t>
            </a:r>
            <a:r>
              <a:rPr lang="ru-RU" dirty="0">
                <a:latin typeface="Calibri" pitchFamily="34" charset="0"/>
              </a:rPr>
              <a:t>неподдельный интерес к производству, у некоторых даже появилось желание работать на производстве.  </a:t>
            </a:r>
            <a:endParaRPr lang="ru-RU" dirty="0">
              <a:latin typeface="Calibri" pitchFamily="34" charset="0"/>
            </a:endParaRPr>
          </a:p>
          <a:p>
            <a:pPr algn="just">
              <a:defRPr/>
            </a:pPr>
            <a:r>
              <a:rPr lang="ru-RU" dirty="0">
                <a:latin typeface="Calibri" pitchFamily="34" charset="0"/>
              </a:rPr>
              <a:t>     После мероприятия были заключены двусторонние соглашения </a:t>
            </a:r>
            <a:r>
              <a:rPr lang="ru-RU" dirty="0">
                <a:latin typeface="Calibri" pitchFamily="34" charset="0"/>
              </a:rPr>
              <a:t>АО «</a:t>
            </a:r>
            <a:r>
              <a:rPr lang="ru-RU" dirty="0" err="1">
                <a:latin typeface="Calibri" pitchFamily="34" charset="0"/>
              </a:rPr>
              <a:t>Уралхиммаш</a:t>
            </a:r>
            <a:r>
              <a:rPr lang="ru-RU" dirty="0">
                <a:latin typeface="Calibri" pitchFamily="34" charset="0"/>
              </a:rPr>
              <a:t>» </a:t>
            </a:r>
            <a:r>
              <a:rPr lang="ru-RU" dirty="0">
                <a:latin typeface="Calibri" pitchFamily="34" charset="0"/>
              </a:rPr>
              <a:t>с ВУЗами </a:t>
            </a:r>
            <a:r>
              <a:rPr lang="ru-RU" dirty="0">
                <a:latin typeface="Calibri" pitchFamily="34" charset="0"/>
              </a:rPr>
              <a:t>страны о </a:t>
            </a:r>
            <a:r>
              <a:rPr lang="ru-RU" dirty="0">
                <a:latin typeface="Calibri" pitchFamily="34" charset="0"/>
              </a:rPr>
              <a:t>привлечении студентов </a:t>
            </a:r>
            <a:r>
              <a:rPr lang="ru-RU" dirty="0">
                <a:latin typeface="Calibri" pitchFamily="34" charset="0"/>
              </a:rPr>
              <a:t>на практику с дальнейшим трудоустройством. </a:t>
            </a:r>
            <a:endParaRPr lang="ru-RU" dirty="0">
              <a:latin typeface="Calibri" pitchFamily="34" charset="0"/>
            </a:endParaRPr>
          </a:p>
          <a:p>
            <a:pPr algn="just">
              <a:defRPr/>
            </a:pPr>
            <a:r>
              <a:rPr lang="ru-RU" dirty="0">
                <a:latin typeface="Calibri" pitchFamily="34" charset="0"/>
              </a:rPr>
              <a:t>     В ходе подготовки к мероприятию мы столкнулись  с такими трудностями, как:</a:t>
            </a:r>
          </a:p>
          <a:p>
            <a:pPr marL="342900" indent="-342900" algn="just">
              <a:buFontTx/>
              <a:buAutoNum type="arabicPeriod"/>
              <a:defRPr/>
            </a:pPr>
            <a:r>
              <a:rPr lang="ru-RU" dirty="0">
                <a:latin typeface="Calibri" pitchFamily="34" charset="0"/>
              </a:rPr>
              <a:t>Закрытость предприятия и пропускная система.</a:t>
            </a:r>
            <a:br>
              <a:rPr lang="ru-RU" dirty="0">
                <a:latin typeface="Calibri" pitchFamily="34" charset="0"/>
              </a:rPr>
            </a:br>
            <a:r>
              <a:rPr lang="ru-RU" dirty="0">
                <a:latin typeface="Calibri" pitchFamily="34" charset="0"/>
              </a:rPr>
              <a:t>Мы заранее обговорили этот момент с руководством </a:t>
            </a:r>
            <a:r>
              <a:rPr lang="ru-RU" dirty="0" err="1">
                <a:latin typeface="Calibri" pitchFamily="34" charset="0"/>
              </a:rPr>
              <a:t>Уралхиммаш</a:t>
            </a:r>
            <a:r>
              <a:rPr lang="ru-RU" dirty="0">
                <a:latin typeface="Calibri" pitchFamily="34" charset="0"/>
              </a:rPr>
              <a:t> завода и запросили списки у </a:t>
            </a:r>
            <a:r>
              <a:rPr lang="ru-RU" dirty="0" err="1">
                <a:latin typeface="Calibri" pitchFamily="34" charset="0"/>
              </a:rPr>
              <a:t>УрГЭУ</a:t>
            </a:r>
            <a:r>
              <a:rPr lang="ru-RU" dirty="0">
                <a:latin typeface="Calibri" pitchFamily="34" charset="0"/>
              </a:rPr>
              <a:t>.  Но т.к. КПП на территории не может пропустить сразу много человек, то это заняло определенное время</a:t>
            </a:r>
            <a:r>
              <a:rPr lang="ru-RU" dirty="0">
                <a:latin typeface="Calibri" pitchFamily="34" charset="0"/>
              </a:rPr>
              <a:t>.</a:t>
            </a:r>
            <a:endParaRPr lang="ru-RU" dirty="0">
              <a:latin typeface="Calibri" pitchFamily="34" charset="0"/>
            </a:endParaRPr>
          </a:p>
        </p:txBody>
      </p:sp>
      <p:pic>
        <p:nvPicPr>
          <p:cNvPr id="922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3"/>
          <p:cNvSpPr>
            <a:spLocks noChangeArrowheads="1"/>
          </p:cNvSpPr>
          <p:nvPr/>
        </p:nvSpPr>
        <p:spPr bwMode="auto">
          <a:xfrm>
            <a:off x="785813" y="1225550"/>
            <a:ext cx="7786687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/>
            <a:r>
              <a:rPr lang="ru-RU">
                <a:latin typeface="Calibri" pitchFamily="34" charset="0"/>
              </a:rPr>
              <a:t>2.    Соблюдение техники безопасности при нахождении посторонних лиц в цехах.</a:t>
            </a:r>
          </a:p>
          <a:p>
            <a:pPr marL="342900" indent="-342900" algn="just"/>
            <a:r>
              <a:rPr lang="ru-RU">
                <a:latin typeface="Calibri" pitchFamily="34" charset="0"/>
              </a:rPr>
              <a:t>       На время проведения квеста завод работал в штатном режиме. И это требовало дополнительного инструктажа как для участников квеста, так и для работников предприятия. По договоренности со службой безопасности и администрацией к каждой команде был прикреплен сотрудник службы безопасности. </a:t>
            </a:r>
          </a:p>
        </p:txBody>
      </p:sp>
      <p:pic>
        <p:nvPicPr>
          <p:cNvPr id="1024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2" descr="C:\Documents and Settings\Anna-Sasha\Рабочий стол\Академия приключений Урал\Отчетные материалы (фото,видео)\documents-export-2016-02-28\IMG_28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75" y="3929063"/>
            <a:ext cx="3071813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3" descr="C:\Documents and Settings\Anna-Sasha\Рабочий стол\Академия приключений Урал\Отчетные материалы (фото,видео)\documents-export-2016-02-28\IMG_284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5" y="3929063"/>
            <a:ext cx="3014663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6"/>
          <p:cNvSpPr>
            <a:spLocks noChangeArrowheads="1"/>
          </p:cNvSpPr>
          <p:nvPr/>
        </p:nvSpPr>
        <p:spPr bwMode="auto">
          <a:xfrm>
            <a:off x="2500313" y="1071563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>
                <a:latin typeface="Calibri" pitchFamily="34" charset="0"/>
              </a:rPr>
              <a:t>Реализация</a:t>
            </a:r>
            <a:r>
              <a:rPr lang="ru-RU" altLang="ru-RU">
                <a:latin typeface="Calibri" pitchFamily="34" charset="0"/>
              </a:rPr>
              <a:t>:</a:t>
            </a:r>
          </a:p>
        </p:txBody>
      </p:sp>
      <p:sp>
        <p:nvSpPr>
          <p:cNvPr id="11267" name="Прямоугольник 3"/>
          <p:cNvSpPr>
            <a:spLocks noChangeArrowheads="1"/>
          </p:cNvSpPr>
          <p:nvPr/>
        </p:nvSpPr>
        <p:spPr bwMode="auto">
          <a:xfrm>
            <a:off x="0" y="1571625"/>
            <a:ext cx="8786813" cy="507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algn="just">
              <a:defRPr/>
            </a:pPr>
            <a:r>
              <a:rPr lang="ru-RU" altLang="ru-RU" dirty="0">
                <a:latin typeface="+mn-lt"/>
              </a:rPr>
              <a:t>          </a:t>
            </a:r>
            <a:r>
              <a:rPr lang="ru-RU" altLang="ru-RU" dirty="0">
                <a:latin typeface="+mn-lt"/>
              </a:rPr>
              <a:t> Как </a:t>
            </a:r>
            <a:r>
              <a:rPr lang="ru-RU" altLang="ru-RU" dirty="0">
                <a:latin typeface="+mn-lt"/>
              </a:rPr>
              <a:t>только студенты оказались на территории цехов, их встретили </a:t>
            </a:r>
            <a:r>
              <a:rPr lang="ru-RU" altLang="ru-RU" dirty="0">
                <a:latin typeface="+mn-lt"/>
              </a:rPr>
              <a:t>кураторы по каждому цеху совместно с ответственными сотрудниками предприятия. Всем </a:t>
            </a:r>
            <a:r>
              <a:rPr lang="ru-RU" altLang="ru-RU" dirty="0">
                <a:latin typeface="+mn-lt"/>
              </a:rPr>
              <a:t>выдали каски, очки и провели </a:t>
            </a:r>
            <a:r>
              <a:rPr lang="ru-RU" altLang="ru-RU" dirty="0">
                <a:latin typeface="+mn-lt"/>
              </a:rPr>
              <a:t>инструктаж</a:t>
            </a:r>
            <a:r>
              <a:rPr lang="ru-RU" altLang="ru-RU" dirty="0">
                <a:latin typeface="+mn-lt"/>
              </a:rPr>
              <a:t>. Каждой команде раздали по кейсу с необходимыми принадлежностями, картой и первой загадкой.</a:t>
            </a:r>
          </a:p>
          <a:p>
            <a:pPr marL="285750" indent="-285750">
              <a:defRPr/>
            </a:pPr>
            <a:r>
              <a:rPr lang="ru-RU" altLang="ru-RU" dirty="0">
                <a:latin typeface="+mn-lt"/>
              </a:rPr>
              <a:t>           Было предусмотрено 8 заданий для каждой группы участников. Все задания состояли из двух частей:</a:t>
            </a:r>
            <a:br>
              <a:rPr lang="ru-RU" altLang="ru-RU" dirty="0">
                <a:latin typeface="+mn-lt"/>
              </a:rPr>
            </a:br>
            <a:r>
              <a:rPr lang="ru-RU" altLang="ru-RU" dirty="0">
                <a:latin typeface="+mn-lt"/>
              </a:rPr>
              <a:t>        1) </a:t>
            </a:r>
            <a:r>
              <a:rPr lang="ru-RU" dirty="0">
                <a:latin typeface="+mn-lt"/>
              </a:rPr>
              <a:t>интеллектуальная – загадка на мышление, сообразительность (загадки сформированы с учётом тематики «Форума</a:t>
            </a:r>
            <a:r>
              <a:rPr lang="ru-RU" dirty="0">
                <a:latin typeface="+mn-lt"/>
              </a:rPr>
              <a:t>» и тем предложенных АО «</a:t>
            </a:r>
            <a:r>
              <a:rPr lang="ru-RU" dirty="0" err="1">
                <a:latin typeface="+mn-lt"/>
              </a:rPr>
              <a:t>Уралхиммаш</a:t>
            </a:r>
            <a:r>
              <a:rPr lang="ru-RU" dirty="0">
                <a:latin typeface="+mn-lt"/>
              </a:rPr>
              <a:t>», </a:t>
            </a:r>
            <a:r>
              <a:rPr lang="ru-RU" dirty="0">
                <a:latin typeface="+mn-lt"/>
              </a:rPr>
              <a:t>которая определяет, где находится вторая часть задания. </a:t>
            </a:r>
            <a:br>
              <a:rPr lang="ru-RU" dirty="0">
                <a:latin typeface="+mn-lt"/>
              </a:rPr>
            </a:br>
            <a:r>
              <a:rPr lang="ru-RU" dirty="0">
                <a:latin typeface="+mn-lt"/>
              </a:rPr>
              <a:t>        2) </a:t>
            </a:r>
            <a:r>
              <a:rPr lang="ru-RU" dirty="0" err="1">
                <a:latin typeface="+mn-lt"/>
              </a:rPr>
              <a:t>экшн</a:t>
            </a:r>
            <a:r>
              <a:rPr lang="ru-RU" dirty="0">
                <a:latin typeface="+mn-lt"/>
              </a:rPr>
              <a:t> – выполнение инструкций </a:t>
            </a:r>
            <a:r>
              <a:rPr lang="ru-RU" dirty="0">
                <a:latin typeface="+mn-lt"/>
              </a:rPr>
              <a:t>куратора </a:t>
            </a:r>
            <a:r>
              <a:rPr lang="ru-RU" dirty="0">
                <a:latin typeface="+mn-lt"/>
              </a:rPr>
              <a:t>всей командой (найти что-нибудь, открыть </a:t>
            </a:r>
            <a:r>
              <a:rPr lang="ru-RU" dirty="0">
                <a:latin typeface="+mn-lt"/>
              </a:rPr>
              <a:t>сейф, правильно закрепить металлическую деталь, собрать по чертежам часть агрегата и </a:t>
            </a:r>
            <a:r>
              <a:rPr lang="ru-RU" dirty="0">
                <a:latin typeface="+mn-lt"/>
              </a:rPr>
              <a:t>т.п.).</a:t>
            </a:r>
          </a:p>
          <a:p>
            <a:pPr marL="285750" indent="-285750" algn="just">
              <a:defRPr/>
            </a:pPr>
            <a:r>
              <a:rPr lang="ru-RU" dirty="0">
                <a:latin typeface="+mn-lt"/>
              </a:rPr>
              <a:t>            Выполняя одно из задний, студенты находили следующее. Результаты выполнения заданий </a:t>
            </a:r>
            <a:r>
              <a:rPr lang="ru-RU" dirty="0">
                <a:latin typeface="+mn-lt"/>
              </a:rPr>
              <a:t>кураторы </a:t>
            </a:r>
            <a:r>
              <a:rPr lang="ru-RU" dirty="0">
                <a:latin typeface="+mn-lt"/>
              </a:rPr>
              <a:t>заносили в протокол.</a:t>
            </a:r>
          </a:p>
          <a:p>
            <a:pPr marL="285750" indent="-285750" algn="just">
              <a:defRPr/>
            </a:pPr>
            <a:r>
              <a:rPr lang="ru-RU" dirty="0">
                <a:latin typeface="+mn-lt"/>
              </a:rPr>
              <a:t>            По окончании </a:t>
            </a:r>
            <a:r>
              <a:rPr lang="ru-RU" dirty="0" err="1">
                <a:latin typeface="+mn-lt"/>
              </a:rPr>
              <a:t>квеста</a:t>
            </a:r>
            <a:r>
              <a:rPr lang="ru-RU" dirty="0">
                <a:latin typeface="+mn-lt"/>
              </a:rPr>
              <a:t> все участники встретились, объединившись в общий </a:t>
            </a:r>
            <a:r>
              <a:rPr lang="ru-RU" dirty="0" err="1">
                <a:latin typeface="+mn-lt"/>
              </a:rPr>
              <a:t>флешмоб</a:t>
            </a:r>
            <a:r>
              <a:rPr lang="ru-RU" dirty="0">
                <a:latin typeface="+mn-lt"/>
              </a:rPr>
              <a:t>.  И в завершении мероприятия </a:t>
            </a:r>
            <a:r>
              <a:rPr lang="ru-RU" dirty="0">
                <a:latin typeface="+mn-lt"/>
              </a:rPr>
              <a:t>получили памятные </a:t>
            </a:r>
            <a:r>
              <a:rPr lang="ru-RU" dirty="0">
                <a:latin typeface="+mn-lt"/>
              </a:rPr>
              <a:t>подарки. </a:t>
            </a:r>
          </a:p>
          <a:p>
            <a:pPr marL="285750" indent="-285750">
              <a:defRPr/>
            </a:pPr>
            <a:endParaRPr lang="ru-RU" dirty="0">
              <a:latin typeface="+mn-lt"/>
            </a:endParaRPr>
          </a:p>
          <a:p>
            <a:pPr marL="285750" indent="-285750">
              <a:buFontTx/>
              <a:buChar char="-"/>
              <a:defRPr/>
            </a:pPr>
            <a:endParaRPr lang="ru-RU" altLang="ru-RU" dirty="0">
              <a:latin typeface="Calibri" pitchFamily="34" charset="0"/>
            </a:endParaRPr>
          </a:p>
        </p:txBody>
      </p:sp>
      <p:pic>
        <p:nvPicPr>
          <p:cNvPr id="1126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6"/>
          <p:cNvSpPr>
            <a:spLocks noChangeArrowheads="1"/>
          </p:cNvSpPr>
          <p:nvPr/>
        </p:nvSpPr>
        <p:spPr bwMode="auto">
          <a:xfrm>
            <a:off x="2643188" y="1000125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>
                <a:latin typeface="Calibri" pitchFamily="34" charset="0"/>
              </a:rPr>
              <a:t>Особенности</a:t>
            </a:r>
            <a:r>
              <a:rPr lang="ru-RU" altLang="ru-RU">
                <a:latin typeface="Calibri" pitchFamily="34" charset="0"/>
              </a:rPr>
              <a:t>:</a:t>
            </a:r>
          </a:p>
        </p:txBody>
      </p:sp>
      <p:sp>
        <p:nvSpPr>
          <p:cNvPr id="12291" name="Прямоугольник 3"/>
          <p:cNvSpPr>
            <a:spLocks noChangeArrowheads="1"/>
          </p:cNvSpPr>
          <p:nvPr/>
        </p:nvSpPr>
        <p:spPr bwMode="auto">
          <a:xfrm>
            <a:off x="0" y="1357313"/>
            <a:ext cx="86439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algn="just"/>
            <a:r>
              <a:rPr lang="ru-RU" altLang="ru-RU">
                <a:latin typeface="Calibri" pitchFamily="34" charset="0"/>
              </a:rPr>
              <a:t>             Это событие по праву можно считать особенным, т.к. подобных никто не проводил. Вся программа мероприятия была разработана с нуля. </a:t>
            </a:r>
          </a:p>
          <a:p>
            <a:pPr marL="285750" indent="-285750" algn="just"/>
            <a:r>
              <a:rPr lang="ru-RU" altLang="ru-RU">
                <a:latin typeface="Calibri" pitchFamily="34" charset="0"/>
              </a:rPr>
              <a:t>              У нас получилось не только интересное, но и очень полезное мероприятие для каждой из сторон. Мы смогли учесть интересы всех Заказчиков и участников. </a:t>
            </a:r>
          </a:p>
        </p:txBody>
      </p:sp>
      <p:pic>
        <p:nvPicPr>
          <p:cNvPr id="1229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5" descr="C:\Documents and Settings\Anna-Sasha\Рабочий стол\Академия приключений Урал\Отчетные материалы (фото,видео)\documents-export-2016-02-28\IMG_30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5" y="3429000"/>
            <a:ext cx="3535363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6" descr="C:\Documents and Settings\Anna-Sasha\Рабочий стол\Академия приключений Урал\Отчетные материалы (фото,видео)\documents-export-2016-02-28\IMG_309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429000"/>
            <a:ext cx="3571875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6"/>
          <p:cNvSpPr>
            <a:spLocks noChangeArrowheads="1"/>
          </p:cNvSpPr>
          <p:nvPr/>
        </p:nvSpPr>
        <p:spPr bwMode="auto">
          <a:xfrm>
            <a:off x="3000375" y="17145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>
                <a:latin typeface="Calibri" pitchFamily="34" charset="0"/>
              </a:rPr>
              <a:t>Контакты</a:t>
            </a:r>
            <a:r>
              <a:rPr lang="ru-RU" altLang="ru-RU">
                <a:latin typeface="Calibri" pitchFamily="34" charset="0"/>
              </a:rPr>
              <a:t>:</a:t>
            </a:r>
          </a:p>
        </p:txBody>
      </p:sp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0" y="2714625"/>
            <a:ext cx="77866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dirty="0">
                <a:latin typeface="+mn-lt"/>
              </a:rPr>
              <a:t>Ответственное лицо: </a:t>
            </a:r>
          </a:p>
          <a:p>
            <a:pPr algn="ctr">
              <a:defRPr/>
            </a:pPr>
            <a:r>
              <a:rPr lang="ru-RU" dirty="0">
                <a:latin typeface="+mn-lt"/>
              </a:rPr>
              <a:t>Попов Константин, тел. 89222233303</a:t>
            </a:r>
          </a:p>
        </p:txBody>
      </p:sp>
      <p:pic>
        <p:nvPicPr>
          <p:cNvPr id="1331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>
          <a:xfrm>
            <a:off x="1500166" y="274639"/>
            <a:ext cx="7186634" cy="1143000"/>
          </a:xfrm>
        </p:spPr>
        <p:txBody>
          <a:bodyPr/>
          <a:lstStyle/>
          <a:p>
            <a:r>
              <a:rPr lang="ru-RU" sz="2000" b="1" dirty="0" smtClean="0"/>
              <a:t>Информация для жюри конкурса </a:t>
            </a:r>
            <a:r>
              <a:rPr lang="en-US" sz="2000" b="1" dirty="0" smtClean="0"/>
              <a:t>Event-</a:t>
            </a:r>
            <a:r>
              <a:rPr lang="ru-RU" sz="2000" b="1" dirty="0" smtClean="0"/>
              <a:t>Прорыв</a:t>
            </a:r>
            <a:endParaRPr lang="ru-RU" sz="2000" b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AA</a:t>
            </a:r>
            <a:r>
              <a:rPr lang="ru-RU" b="1" dirty="0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629</TotalTime>
  <Words>770</Words>
  <Application>Microsoft Office PowerPoint</Application>
  <PresentationFormat>Экран (4:3)</PresentationFormat>
  <Paragraphs>78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Book Antiqua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110</cp:revision>
  <dcterms:modified xsi:type="dcterms:W3CDTF">2016-03-05T09:51:09Z</dcterms:modified>
</cp:coreProperties>
</file>