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9" r:id="rId2"/>
    <p:sldId id="280" r:id="rId3"/>
    <p:sldId id="281" r:id="rId4"/>
    <p:sldId id="282" r:id="rId5"/>
    <p:sldId id="283" r:id="rId6"/>
    <p:sldId id="285" r:id="rId7"/>
    <p:sldId id="286" r:id="rId8"/>
    <p:sldId id="287" r:id="rId9"/>
    <p:sldId id="290" r:id="rId10"/>
    <p:sldId id="284" r:id="rId11"/>
    <p:sldId id="288" r:id="rId12"/>
    <p:sldId id="291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990099"/>
    <a:srgbClr val="FF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6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 Narrow" charset="0"/>
                <a:ea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0CCB67D-A864-4096-933B-288ABCE969E8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 Narrow" charset="0"/>
                <a:ea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65ABC39-1A64-4E7F-A6B0-EFA39B63CE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0184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kumimoji="0"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fld id="{3B81EF27-4FBB-4713-9CE8-CC48D5761CAC}" type="slidenum">
              <a:rPr lang="ru-RU" smtClean="0"/>
              <a:pPr eaLnBrk="1" hangingPunct="1"/>
              <a:t>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66182-609D-4537-99D2-B4B53F37CEE2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69A0C-3690-4F90-A5CF-307102B17A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256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B0F77-E73F-40A6-B3FE-15ED864EFDE9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5998A-7A29-4A37-B25A-67A74063C0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3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E212F-575A-4D6B-956A-3DBF4E7684FB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CC4E0-3BC0-430E-9107-018366AC08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843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01990-A24E-46E8-B2F0-E11298955B8D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6253E-E0A9-4944-879A-E6E011B0E7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414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7F260-F858-4EC1-AA37-8CCB76A4696C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4F29-FEDD-42C8-94CF-CE75BDA55C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967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28DD7-7BF0-4EBF-A038-639F4A5602F7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94992-E488-4942-9B2E-BF5C3238FF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960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73ED6-2146-4680-841E-DA1217935CA5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5427E-B379-4A7C-B904-4E96E1B2FB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519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1CC96-A919-411B-966D-A284D73851B1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7956E-710D-483C-8DD4-15F302DCFE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748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4E892-6A54-4BF5-8F0C-CF612C1F8105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8CD52-B4BA-4CEC-A21E-926EEF25A9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59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8A3E7-499B-41DC-A709-697E99A995CD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BBF07-16A8-4AF5-B49E-D141F455B3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698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DE66F-8A90-4F4C-9B94-AF1E274C3CA1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086E6-77F1-413F-8496-48A9F2591E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774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CE47173-10E2-4C91-94C2-326B8231010C}" type="datetimeFigureOut">
              <a:rPr lang="ru-RU"/>
              <a:pPr>
                <a:defRPr/>
              </a:pPr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3A6910D8-B7E7-45F4-9F35-A6F780BC66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Arial" charset="0"/>
          <a:cs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Arial" charset="0"/>
          <a:cs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539750" y="3500438"/>
            <a:ext cx="82073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rgbClr val="990099"/>
                </a:solidFill>
                <a:latin typeface="Arial" charset="0"/>
              </a:rPr>
              <a:t>Официальное открытие косметологической клиники</a:t>
            </a:r>
          </a:p>
          <a:p>
            <a:pPr algn="ctr"/>
            <a:r>
              <a:rPr lang="en-US" sz="1600">
                <a:solidFill>
                  <a:srgbClr val="990099"/>
                </a:solidFill>
                <a:latin typeface="Arial" charset="0"/>
              </a:rPr>
              <a:t>Anti Aging Center </a:t>
            </a:r>
            <a:r>
              <a:rPr lang="ru-RU" sz="1600">
                <a:solidFill>
                  <a:srgbClr val="990099"/>
                </a:solidFill>
                <a:latin typeface="Arial" charset="0"/>
              </a:rPr>
              <a:t>«</a:t>
            </a:r>
            <a:r>
              <a:rPr lang="en-US" sz="1600">
                <a:solidFill>
                  <a:srgbClr val="990099"/>
                </a:solidFill>
                <a:latin typeface="Arial" charset="0"/>
              </a:rPr>
              <a:t>PROMOITALIA</a:t>
            </a:r>
            <a:r>
              <a:rPr lang="ru-RU" sz="1600">
                <a:solidFill>
                  <a:srgbClr val="990099"/>
                </a:solidFill>
                <a:latin typeface="Arial" charset="0"/>
              </a:rPr>
              <a:t>»</a:t>
            </a:r>
            <a:endParaRPr lang="en-US" sz="1600">
              <a:solidFill>
                <a:srgbClr val="990099"/>
              </a:solidFill>
              <a:latin typeface="Arial" charset="0"/>
            </a:endParaRPr>
          </a:p>
          <a:p>
            <a:pPr algn="ctr"/>
            <a:r>
              <a:rPr lang="ru-RU" sz="1600">
                <a:solidFill>
                  <a:srgbClr val="990099"/>
                </a:solidFill>
                <a:latin typeface="Arial" charset="0"/>
              </a:rPr>
              <a:t>Номинация: Лучшее светское событие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6"/>
          <p:cNvSpPr txBox="1">
            <a:spLocks noChangeArrowheads="1"/>
          </p:cNvSpPr>
          <p:nvPr/>
        </p:nvSpPr>
        <p:spPr bwMode="auto">
          <a:xfrm>
            <a:off x="5508625" y="2349500"/>
            <a:ext cx="36353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>
                <a:solidFill>
                  <a:srgbClr val="990099"/>
                </a:solidFill>
                <a:latin typeface="Arial" charset="0"/>
              </a:rPr>
              <a:t>ЗАКАЗЧИК: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Anti Aging Center PROMOITALIA</a:t>
            </a:r>
          </a:p>
        </p:txBody>
      </p:sp>
      <p:sp>
        <p:nvSpPr>
          <p:cNvPr id="3076" name="TextBox 4"/>
          <p:cNvSpPr txBox="1">
            <a:spLocks noChangeArrowheads="1"/>
          </p:cNvSpPr>
          <p:nvPr/>
        </p:nvSpPr>
        <p:spPr bwMode="auto">
          <a:xfrm>
            <a:off x="5508625" y="1879600"/>
            <a:ext cx="2393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2000" b="1">
                <a:solidFill>
                  <a:schemeClr val="bg1"/>
                </a:solidFill>
                <a:latin typeface="Arial" charset="0"/>
              </a:rPr>
              <a:t>Вводные данные</a:t>
            </a:r>
          </a:p>
        </p:txBody>
      </p:sp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5507038" y="2794000"/>
            <a:ext cx="23050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>
                <a:solidFill>
                  <a:srgbClr val="990099"/>
                </a:solidFill>
                <a:latin typeface="Arial" charset="0"/>
              </a:rPr>
              <a:t>ДАТА:</a:t>
            </a:r>
            <a:r>
              <a:rPr lang="en-US" sz="1200">
                <a:solidFill>
                  <a:schemeClr val="bg1"/>
                </a:solidFill>
                <a:latin typeface="Arial" charset="0"/>
              </a:rPr>
              <a:t>12.03.2015</a:t>
            </a:r>
            <a:r>
              <a:rPr lang="en-US" sz="1200">
                <a:solidFill>
                  <a:srgbClr val="990099"/>
                </a:solidFill>
                <a:latin typeface="Arial" charset="0"/>
              </a:rPr>
              <a:t> </a:t>
            </a:r>
            <a:endParaRPr lang="ru-RU" sz="1200">
              <a:solidFill>
                <a:srgbClr val="990099"/>
              </a:solidFill>
              <a:latin typeface="Arial" charset="0"/>
            </a:endParaRPr>
          </a:p>
        </p:txBody>
      </p:sp>
      <p:sp>
        <p:nvSpPr>
          <p:cNvPr id="3078" name="TextBox 6"/>
          <p:cNvSpPr txBox="1">
            <a:spLocks noChangeArrowheads="1"/>
          </p:cNvSpPr>
          <p:nvPr/>
        </p:nvSpPr>
        <p:spPr bwMode="auto">
          <a:xfrm>
            <a:off x="5508625" y="3284538"/>
            <a:ext cx="3455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>
                <a:solidFill>
                  <a:srgbClr val="990099"/>
                </a:solidFill>
                <a:latin typeface="Arial" charset="0"/>
              </a:rPr>
              <a:t>МЕСТО: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ГБУК НО НГИАМЗ</a:t>
            </a:r>
            <a:r>
              <a:rPr lang="ru-RU" sz="1200">
                <a:latin typeface="Arial" charset="0"/>
              </a:rPr>
              <a:t>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«Усадьба Рукавишниковых»</a:t>
            </a:r>
          </a:p>
        </p:txBody>
      </p:sp>
      <p:sp>
        <p:nvSpPr>
          <p:cNvPr id="3079" name="TextBox 6"/>
          <p:cNvSpPr txBox="1">
            <a:spLocks noChangeArrowheads="1"/>
          </p:cNvSpPr>
          <p:nvPr/>
        </p:nvSpPr>
        <p:spPr bwMode="auto">
          <a:xfrm>
            <a:off x="5508625" y="3860800"/>
            <a:ext cx="3671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>
                <a:solidFill>
                  <a:srgbClr val="990099"/>
                </a:solidFill>
                <a:latin typeface="Arial" charset="0"/>
              </a:rPr>
              <a:t>ТИП МЕРОПРИЯТИЯ:</a:t>
            </a:r>
            <a:r>
              <a:rPr lang="en-US" sz="12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Торжественное открытие, светское мероприятие</a:t>
            </a:r>
          </a:p>
        </p:txBody>
      </p:sp>
      <p:sp>
        <p:nvSpPr>
          <p:cNvPr id="3080" name="TextBox 6"/>
          <p:cNvSpPr txBox="1">
            <a:spLocks noChangeArrowheads="1"/>
          </p:cNvSpPr>
          <p:nvPr/>
        </p:nvSpPr>
        <p:spPr bwMode="auto">
          <a:xfrm>
            <a:off x="5508625" y="4508500"/>
            <a:ext cx="356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>
                <a:solidFill>
                  <a:srgbClr val="990099"/>
                </a:solidFill>
                <a:latin typeface="Arial" charset="0"/>
              </a:rPr>
              <a:t>КОЛИЧЕСТВО УЧАСТНИКОВ:</a:t>
            </a:r>
            <a:r>
              <a:rPr lang="en-US" sz="1200">
                <a:solidFill>
                  <a:srgbClr val="990099"/>
                </a:solidFill>
                <a:latin typeface="Arial" charset="0"/>
              </a:rPr>
              <a:t> </a:t>
            </a:r>
            <a:endParaRPr lang="ru-RU" sz="1200">
              <a:solidFill>
                <a:srgbClr val="990099"/>
              </a:solidFill>
              <a:latin typeface="Arial" charset="0"/>
            </a:endParaRPr>
          </a:p>
          <a:p>
            <a:pPr eaLnBrk="1" hangingPunct="1"/>
            <a:r>
              <a:rPr lang="ru-RU" sz="1200">
                <a:solidFill>
                  <a:schemeClr val="bg1"/>
                </a:solidFill>
                <a:latin typeface="Arial" charset="0"/>
              </a:rPr>
              <a:t>до</a:t>
            </a:r>
            <a:r>
              <a:rPr lang="en-US" sz="1200">
                <a:solidFill>
                  <a:schemeClr val="bg1"/>
                </a:solidFill>
                <a:latin typeface="Arial" charset="0"/>
              </a:rPr>
              <a:t>100 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человек</a:t>
            </a:r>
          </a:p>
        </p:txBody>
      </p:sp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5508625" y="5157788"/>
            <a:ext cx="37084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>
                <a:solidFill>
                  <a:srgbClr val="990099"/>
                </a:solidFill>
                <a:latin typeface="Arial" charset="0"/>
              </a:rPr>
              <a:t>ПОДРЯДЧИКИ ИСПОЛНИТЕЛЯ: </a:t>
            </a:r>
          </a:p>
          <a:p>
            <a:pPr eaLnBrk="1" hangingPunct="1"/>
            <a:r>
              <a:rPr lang="ru-RU" sz="1200">
                <a:solidFill>
                  <a:schemeClr val="bg1"/>
                </a:solidFill>
                <a:latin typeface="Arial" charset="0"/>
              </a:rPr>
              <a:t>Прокатная компания «АРТон-НН»</a:t>
            </a:r>
          </a:p>
          <a:p>
            <a:pPr eaLnBrk="1" hangingPunct="1"/>
            <a:r>
              <a:rPr lang="en-US" sz="1200">
                <a:solidFill>
                  <a:schemeClr val="bg1"/>
                </a:solidFill>
                <a:latin typeface="Arial" charset="0"/>
              </a:rPr>
              <a:t>Dream Laser (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3</a:t>
            </a:r>
            <a:r>
              <a:rPr lang="en-US" sz="1200">
                <a:solidFill>
                  <a:schemeClr val="bg1"/>
                </a:solidFill>
                <a:latin typeface="Arial" charset="0"/>
              </a:rPr>
              <a:t>D Mapping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)</a:t>
            </a:r>
          </a:p>
          <a:p>
            <a:pPr eaLnBrk="1" hangingPunct="1"/>
            <a:r>
              <a:rPr lang="en-US" sz="1200">
                <a:solidFill>
                  <a:schemeClr val="bg1"/>
                </a:solidFill>
                <a:latin typeface="Arial" charset="0"/>
              </a:rPr>
              <a:t>Style Catering (</a:t>
            </a:r>
            <a:r>
              <a:rPr lang="ru-RU" sz="1200">
                <a:solidFill>
                  <a:schemeClr val="bg1"/>
                </a:solidFill>
                <a:latin typeface="Arial" charset="0"/>
              </a:rPr>
              <a:t>кейтеринг)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3995738" y="1341438"/>
            <a:ext cx="11525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990099"/>
                </a:solidFill>
                <a:latin typeface="Arial" charset="0"/>
              </a:rPr>
              <a:t>Цель:</a:t>
            </a:r>
          </a:p>
        </p:txBody>
      </p:sp>
      <p:pic>
        <p:nvPicPr>
          <p:cNvPr id="409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19"/>
          <p:cNvSpPr txBox="1">
            <a:spLocks noChangeArrowheads="1"/>
          </p:cNvSpPr>
          <p:nvPr/>
        </p:nvSpPr>
        <p:spPr bwMode="auto">
          <a:xfrm>
            <a:off x="4140200" y="1765300"/>
            <a:ext cx="4608513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400">
                <a:latin typeface="Arial" charset="0"/>
              </a:rPr>
              <a:t>Организовать торжественное открытие</a:t>
            </a:r>
            <a:r>
              <a:rPr lang="en-US" sz="1400">
                <a:latin typeface="Arial" charset="0"/>
              </a:rPr>
              <a:t> </a:t>
            </a:r>
            <a:r>
              <a:rPr lang="ru-RU" sz="1400">
                <a:latin typeface="Arial" charset="0"/>
              </a:rPr>
              <a:t>первой в Нижнем Новгороде клиники международной сети Anti Aging Center PROMOITALIA.</a:t>
            </a:r>
          </a:p>
        </p:txBody>
      </p:sp>
      <p:sp>
        <p:nvSpPr>
          <p:cNvPr id="4101" name="Прямоугольник 6"/>
          <p:cNvSpPr>
            <a:spLocks noChangeArrowheads="1"/>
          </p:cNvSpPr>
          <p:nvPr/>
        </p:nvSpPr>
        <p:spPr bwMode="auto">
          <a:xfrm>
            <a:off x="4140200" y="2924175"/>
            <a:ext cx="11525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990099"/>
                </a:solidFill>
                <a:latin typeface="Arial" charset="0"/>
              </a:rPr>
              <a:t>Задачи:</a:t>
            </a:r>
          </a:p>
        </p:txBody>
      </p:sp>
      <p:sp>
        <p:nvSpPr>
          <p:cNvPr id="4102" name="TextBox 19"/>
          <p:cNvSpPr txBox="1">
            <a:spLocks noChangeArrowheads="1"/>
          </p:cNvSpPr>
          <p:nvPr/>
        </p:nvSpPr>
        <p:spPr bwMode="auto">
          <a:xfrm>
            <a:off x="4140200" y="3357563"/>
            <a:ext cx="4752975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Создать информационный повод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Заявить новый бренд на высококонкурентном рынке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Продемонстрировать новый бренд «избалованной» светской публике города с лучшей стороны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Создать атмосферу</a:t>
            </a:r>
            <a:r>
              <a:rPr lang="en-US" sz="1400">
                <a:latin typeface="Arial" charset="0"/>
              </a:rPr>
              <a:t> </a:t>
            </a:r>
            <a:r>
              <a:rPr lang="ru-RU" sz="1400">
                <a:latin typeface="Arial" charset="0"/>
              </a:rPr>
              <a:t>светского мероприятия для формирования устойчивого положительного стереотипа бренда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Реализовать </a:t>
            </a:r>
            <a:r>
              <a:rPr lang="en-US" sz="1400">
                <a:latin typeface="Arial" charset="0"/>
              </a:rPr>
              <a:t>event </a:t>
            </a:r>
            <a:r>
              <a:rPr lang="ru-RU" sz="1400">
                <a:latin typeface="Arial" charset="0"/>
              </a:rPr>
              <a:t>на двух площадках (в самой кинике и на площадке для массового мероприятия)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Прямоугольник 6"/>
          <p:cNvSpPr>
            <a:spLocks noChangeArrowheads="1"/>
          </p:cNvSpPr>
          <p:nvPr/>
        </p:nvSpPr>
        <p:spPr bwMode="auto">
          <a:xfrm>
            <a:off x="4140200" y="1549400"/>
            <a:ext cx="11525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990099"/>
                </a:solidFill>
                <a:latin typeface="Arial" charset="0"/>
              </a:rPr>
              <a:t>Идея:</a:t>
            </a:r>
          </a:p>
        </p:txBody>
      </p:sp>
      <p:sp>
        <p:nvSpPr>
          <p:cNvPr id="5124" name="TextBox 19"/>
          <p:cNvSpPr txBox="1">
            <a:spLocks noChangeArrowheads="1"/>
          </p:cNvSpPr>
          <p:nvPr/>
        </p:nvSpPr>
        <p:spPr bwMode="auto">
          <a:xfrm>
            <a:off x="4283075" y="1930400"/>
            <a:ext cx="4752975" cy="347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300">
                <a:latin typeface="Arial" charset="0"/>
              </a:rPr>
              <a:t>Anti Aging Center PROMOITALIA - это часть международной компании, являющаяся лидером в области эстетической медицины и пластической хирургии. Компания сама производит медицинское оборудование, косметику, создает новые тенденции, новые направления в сфере эстетической медицины. Именно это дает ей возможность выделиться среди множества конкурентных компаний. Философия компании заключена в их слогане: «Многие считают, что красота и здоровье зависят от природы и возраста. Мы — нет!».</a:t>
            </a:r>
          </a:p>
          <a:p>
            <a:pPr eaLnBrk="1" hangingPunct="1"/>
            <a:r>
              <a:rPr lang="ru-RU" sz="1300">
                <a:latin typeface="Arial" charset="0"/>
              </a:rPr>
              <a:t>За основу мероприятия мы взяли </a:t>
            </a:r>
            <a:r>
              <a:rPr lang="ru-RU" sz="1300" b="1">
                <a:latin typeface="Arial" charset="0"/>
              </a:rPr>
              <a:t>идею</a:t>
            </a:r>
            <a:r>
              <a:rPr lang="ru-RU" sz="1300">
                <a:latin typeface="Arial" charset="0"/>
              </a:rPr>
              <a:t> – «красота, как искусство». Так как традиционно родиной всего самого прекрасного считается Италия, страна происхождения бренда заказчика, нами была выбрана </a:t>
            </a:r>
            <a:r>
              <a:rPr lang="ru-RU" sz="1300" b="1">
                <a:latin typeface="Arial" charset="0"/>
              </a:rPr>
              <a:t>тематика мероприятия</a:t>
            </a:r>
            <a:r>
              <a:rPr lang="ru-RU" sz="1300">
                <a:latin typeface="Arial" charset="0"/>
              </a:rPr>
              <a:t> - «красота по-итальянски». Мы соединили красоту и итальянское искусство.</a:t>
            </a:r>
          </a:p>
          <a:p>
            <a:pPr eaLnBrk="1" hangingPunct="1"/>
            <a:endParaRPr lang="ru-RU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946150" y="1628775"/>
            <a:ext cx="4130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Выполнение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pic>
        <p:nvPicPr>
          <p:cNvPr id="614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19"/>
          <p:cNvSpPr txBox="1">
            <a:spLocks noChangeArrowheads="1"/>
          </p:cNvSpPr>
          <p:nvPr/>
        </p:nvSpPr>
        <p:spPr bwMode="auto">
          <a:xfrm>
            <a:off x="898525" y="1955800"/>
            <a:ext cx="4897438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Подготовка к мероприятию длилась около 3-х месяцев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Создание и утверждение сценария мероприятия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Создание и разработка дизайна мероприятия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Визуализация проекта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Разработка и утверждение тайминга мероприятия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Букинг площадки мероприятия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Подбор артистов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Проведено 3 репетиции мероприятия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Создание системы коммуникаций с заказчиком посредством поиска и привлечения переводчиков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Привлечение технических специалистов для реализации художественного светового и звукового оформления</a:t>
            </a:r>
          </a:p>
          <a:p>
            <a:pPr eaLnBrk="1" hangingPunct="1">
              <a:buFontTx/>
              <a:buChar char="•"/>
            </a:pPr>
            <a:r>
              <a:rPr lang="ru-RU" sz="1400">
                <a:latin typeface="Arial" charset="0"/>
              </a:rPr>
              <a:t>Использование 3</a:t>
            </a:r>
            <a:r>
              <a:rPr lang="en-US" sz="1400">
                <a:latin typeface="Arial" charset="0"/>
              </a:rPr>
              <a:t>D mapping</a:t>
            </a:r>
            <a:r>
              <a:rPr lang="ru-RU" sz="1400">
                <a:latin typeface="Arial" charset="0"/>
              </a:rPr>
              <a:t>, создание программы под мероприятие и согласование с заказчиком</a:t>
            </a:r>
          </a:p>
          <a:p>
            <a:pPr eaLnBrk="1" hangingPunct="1">
              <a:buFontTx/>
              <a:buChar char="•"/>
            </a:pPr>
            <a:endParaRPr lang="ru-RU" sz="1400">
              <a:latin typeface="Arial" charset="0"/>
            </a:endParaRPr>
          </a:p>
          <a:p>
            <a:pPr eaLnBrk="1" hangingPunct="1"/>
            <a:r>
              <a:rPr lang="ru-RU" sz="1400">
                <a:latin typeface="Arial" charset="0"/>
              </a:rPr>
              <a:t>Для реализации данного проекты были задействованы все сотрудники нашей организации, потребовалось привлечение 3 подрядчиков.</a:t>
            </a:r>
          </a:p>
          <a:p>
            <a:pPr eaLnBrk="1" hangingPunct="1">
              <a:buFontTx/>
              <a:buChar char="•"/>
            </a:pPr>
            <a:endParaRPr lang="ru-RU" sz="1400">
              <a:latin typeface="Arial" charset="0"/>
            </a:endParaRPr>
          </a:p>
          <a:p>
            <a:pPr eaLnBrk="1" hangingPunct="1"/>
            <a:endParaRPr lang="en-US" sz="1400">
              <a:latin typeface="Arial" charset="0"/>
            </a:endParaRPr>
          </a:p>
          <a:p>
            <a:pPr eaLnBrk="1" hangingPunct="1">
              <a:buFontTx/>
              <a:buChar char="•"/>
            </a:pPr>
            <a:endParaRPr lang="ru-RU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3754438" y="1190625"/>
            <a:ext cx="4130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Реализация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pic>
        <p:nvPicPr>
          <p:cNvPr id="717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Box 19"/>
          <p:cNvSpPr txBox="1">
            <a:spLocks noChangeArrowheads="1"/>
          </p:cNvSpPr>
          <p:nvPr/>
        </p:nvSpPr>
        <p:spPr bwMode="auto">
          <a:xfrm>
            <a:off x="395288" y="1700213"/>
            <a:ext cx="4176712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 b="1">
                <a:latin typeface="Arial" charset="0"/>
              </a:rPr>
              <a:t>Наполнение вечера</a:t>
            </a:r>
            <a:r>
              <a:rPr lang="ru-RU" sz="1200">
                <a:latin typeface="Arial" charset="0"/>
              </a:rPr>
              <a:t> - погружение гостей мероприятия в эстетичную светскую атмосферу, наполненную итальянским шиком, зарубежными артистами, привлечение скульптора для создания скульптуры в процессе мероприятия, показ свадебной моды итальянского бренда, использование уникального светового и 3</a:t>
            </a:r>
            <a:r>
              <a:rPr lang="en-US" sz="1200">
                <a:latin typeface="Arial" charset="0"/>
              </a:rPr>
              <a:t>D mapping</a:t>
            </a:r>
            <a:r>
              <a:rPr lang="ru-RU" sz="1200">
                <a:latin typeface="Arial" charset="0"/>
              </a:rPr>
              <a:t> шоу, пробные процедуры для гостей от специалистов клиники</a:t>
            </a:r>
            <a:r>
              <a:rPr lang="en-US" sz="1200">
                <a:latin typeface="Arial" charset="0"/>
              </a:rPr>
              <a:t>.</a:t>
            </a:r>
            <a:endParaRPr lang="ru-RU" sz="1200">
              <a:latin typeface="Arial" charset="0"/>
            </a:endParaRPr>
          </a:p>
          <a:p>
            <a:pPr eaLnBrk="1" hangingPunct="1"/>
            <a:endParaRPr lang="ru-RU" sz="1200">
              <a:latin typeface="Arial" charset="0"/>
            </a:endParaRPr>
          </a:p>
          <a:p>
            <a:pPr eaLnBrk="1" hangingPunct="1"/>
            <a:r>
              <a:rPr lang="ru-RU" sz="1200" b="1">
                <a:latin typeface="Arial" charset="0"/>
              </a:rPr>
              <a:t>Локальные зоны для отдыха: </a:t>
            </a:r>
            <a:r>
              <a:rPr lang="ru-RU" sz="1200">
                <a:latin typeface="Arial" charset="0"/>
              </a:rPr>
              <a:t>тематически оформленная </a:t>
            </a:r>
            <a:r>
              <a:rPr lang="en-US" sz="1200">
                <a:latin typeface="Arial" charset="0"/>
              </a:rPr>
              <a:t>body-art</a:t>
            </a:r>
            <a:r>
              <a:rPr lang="ru-RU" sz="1200">
                <a:latin typeface="Arial" charset="0"/>
              </a:rPr>
              <a:t> фотозона, эксклюзивный кейтеринг с итальянскими винами.</a:t>
            </a:r>
          </a:p>
          <a:p>
            <a:pPr eaLnBrk="1" hangingPunct="1"/>
            <a:endParaRPr lang="ru-RU" sz="1200">
              <a:latin typeface="Arial" charset="0"/>
            </a:endParaRPr>
          </a:p>
          <a:p>
            <a:pPr eaLnBrk="1" hangingPunct="1"/>
            <a:endParaRPr lang="ru-RU" sz="1400">
              <a:latin typeface="Arial" charset="0"/>
            </a:endParaRPr>
          </a:p>
        </p:txBody>
      </p:sp>
      <p:sp>
        <p:nvSpPr>
          <p:cNvPr id="7173" name="TextBox 19"/>
          <p:cNvSpPr txBox="1">
            <a:spLocks noChangeArrowheads="1"/>
          </p:cNvSpPr>
          <p:nvPr/>
        </p:nvSpPr>
        <p:spPr bwMode="auto">
          <a:xfrm>
            <a:off x="4572000" y="1700213"/>
            <a:ext cx="4465638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>
                <a:latin typeface="Arial" charset="0"/>
              </a:rPr>
              <a:t>Мероприятие началось с выступления струнного квартета и тематического фуршета. Прибывающие гости смогли попробовать интересные коктейли от ребят из команды Cocktail Panda, а также сфотографироваться в весьма необычной фотозоне, главным элементом которой стали девушки в боди-арте.</a:t>
            </a:r>
          </a:p>
          <a:p>
            <a:pPr eaLnBrk="1" hangingPunct="1"/>
            <a:endParaRPr lang="ru-RU" sz="1200">
              <a:latin typeface="Arial" charset="0"/>
            </a:endParaRPr>
          </a:p>
          <a:p>
            <a:pPr eaLnBrk="1" hangingPunct="1"/>
            <a:r>
              <a:rPr lang="ru-RU" sz="1200">
                <a:latin typeface="Arial" charset="0"/>
              </a:rPr>
              <a:t>Кульминацией мероприятия стало 3D-маппинг шоу, изюминкой которого стала видеопроекция на тело живого человека!</a:t>
            </a:r>
          </a:p>
          <a:p>
            <a:pPr eaLnBrk="1" hangingPunct="1"/>
            <a:endParaRPr lang="ru-RU" sz="1200">
              <a:latin typeface="Arial" charset="0"/>
            </a:endParaRPr>
          </a:p>
          <a:p>
            <a:pPr eaLnBrk="1" hangingPunct="1"/>
            <a:r>
              <a:rPr lang="ru-RU" sz="1200">
                <a:latin typeface="Arial" charset="0"/>
              </a:rPr>
              <a:t>Тема красоты получила свое развитие в ходе большого показала свадебной моды от итальянской марки Gabbiano.</a:t>
            </a:r>
          </a:p>
          <a:p>
            <a:pPr eaLnBrk="1" hangingPunct="1"/>
            <a:endParaRPr lang="ru-RU" sz="1200">
              <a:latin typeface="Arial" charset="0"/>
            </a:endParaRPr>
          </a:p>
          <a:p>
            <a:pPr eaLnBrk="1" hangingPunct="1"/>
            <a:r>
              <a:rPr lang="ru-RU" sz="1200">
                <a:latin typeface="Arial" charset="0"/>
              </a:rPr>
              <a:t>Мероприятие продолжилось выступлением итальянских исполнителей Lino Pariota и Marco Esposito.</a:t>
            </a:r>
            <a:endParaRPr lang="en-US" sz="1200">
              <a:latin typeface="Arial" charset="0"/>
            </a:endParaRPr>
          </a:p>
          <a:p>
            <a:pPr eaLnBrk="1" hangingPunct="1">
              <a:buFontTx/>
              <a:buChar char="•"/>
            </a:pPr>
            <a:endParaRPr lang="ru-RU" sz="12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Прямоугольник 6"/>
          <p:cNvSpPr>
            <a:spLocks noChangeArrowheads="1"/>
          </p:cNvSpPr>
          <p:nvPr/>
        </p:nvSpPr>
        <p:spPr bwMode="auto">
          <a:xfrm>
            <a:off x="3563938" y="1909763"/>
            <a:ext cx="19446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Особенности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sp>
        <p:nvSpPr>
          <p:cNvPr id="8196" name="TextBox 19"/>
          <p:cNvSpPr txBox="1">
            <a:spLocks noChangeArrowheads="1"/>
          </p:cNvSpPr>
          <p:nvPr/>
        </p:nvSpPr>
        <p:spPr bwMode="auto">
          <a:xfrm>
            <a:off x="1547813" y="2276475"/>
            <a:ext cx="6264275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300">
                <a:solidFill>
                  <a:schemeClr val="bg1"/>
                </a:solidFill>
                <a:latin typeface="Arial" charset="0"/>
              </a:rPr>
              <a:t>Светская часть мероприятия прошла в доме-усадьбе Рукавишниковых. Нашей команде удалось совместить творческий подход к event-наполнению и уникальное техническое обеспечение мероприятия. Главной идеей мероприятия стала "красота по-итальянски", что воплотилось в каждом его элементе.</a:t>
            </a:r>
          </a:p>
          <a:p>
            <a:pPr eaLnBrk="1" hangingPunct="1"/>
            <a:r>
              <a:rPr lang="ru-RU" sz="1300">
                <a:solidFill>
                  <a:schemeClr val="bg1"/>
                </a:solidFill>
                <a:latin typeface="Arial" charset="0"/>
              </a:rPr>
              <a:t>3D-маппинг шоу в сочетании со стенами музея и атмосферой Италии…</a:t>
            </a:r>
          </a:p>
          <a:p>
            <a:pPr eaLnBrk="1" hangingPunct="1"/>
            <a:r>
              <a:rPr lang="ru-RU" sz="1300">
                <a:solidFill>
                  <a:schemeClr val="bg1"/>
                </a:solidFill>
                <a:latin typeface="Arial" charset="0"/>
              </a:rPr>
              <a:t>Нам удалось совместить классику, современность и красоту по-итальянски.</a:t>
            </a:r>
          </a:p>
          <a:p>
            <a:pPr eaLnBrk="1" hangingPunct="1"/>
            <a:endParaRPr lang="ru-RU" sz="130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Прямоугольник 6"/>
          <p:cNvSpPr>
            <a:spLocks noChangeArrowheads="1"/>
          </p:cNvSpPr>
          <p:nvPr/>
        </p:nvSpPr>
        <p:spPr bwMode="auto">
          <a:xfrm>
            <a:off x="469900" y="2998788"/>
            <a:ext cx="4130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Дополнительная информация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sp>
        <p:nvSpPr>
          <p:cNvPr id="9220" name="TextBox 19"/>
          <p:cNvSpPr txBox="1">
            <a:spLocks noChangeArrowheads="1"/>
          </p:cNvSpPr>
          <p:nvPr/>
        </p:nvSpPr>
        <p:spPr bwMode="auto">
          <a:xfrm>
            <a:off x="468313" y="3503613"/>
            <a:ext cx="4681537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400">
                <a:latin typeface="Arial" charset="0"/>
              </a:rPr>
              <a:t>Интересным элементом мероприятия стала скульптура девушки, изготовленная в процессе торжественного вечера. Тематический кейтеринг с итальянскими винами географического наименования приятно дополнял насыщенную программу. На память гостям были вручены памятные подарки – зеркала, выполненные по индивидуальному заказу с логотипом бренда.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Прямоугольник 6"/>
          <p:cNvSpPr>
            <a:spLocks noChangeArrowheads="1"/>
          </p:cNvSpPr>
          <p:nvPr/>
        </p:nvSpPr>
        <p:spPr bwMode="auto">
          <a:xfrm>
            <a:off x="827088" y="1700213"/>
            <a:ext cx="41306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Проблематика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sp>
        <p:nvSpPr>
          <p:cNvPr id="10244" name="TextBox 19"/>
          <p:cNvSpPr txBox="1">
            <a:spLocks noChangeArrowheads="1"/>
          </p:cNvSpPr>
          <p:nvPr/>
        </p:nvSpPr>
        <p:spPr bwMode="auto">
          <a:xfrm>
            <a:off x="827088" y="2125663"/>
            <a:ext cx="7345362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>
                <a:latin typeface="Arial" charset="0"/>
              </a:rPr>
              <a:t>Основной проблемой в реализации проекта стал букинг площадки. Сложности возникли в вопросе разрешения проведения подобного мероприятия на территории музея. Для решения данной проблемы нами был использован административный ресурс. </a:t>
            </a:r>
          </a:p>
          <a:p>
            <a:pPr eaLnBrk="1" hangingPunct="1"/>
            <a:endParaRPr lang="ru-RU" sz="1200">
              <a:latin typeface="Arial" charset="0"/>
            </a:endParaRPr>
          </a:p>
          <a:p>
            <a:pPr eaLnBrk="1" hangingPunct="1"/>
            <a:r>
              <a:rPr lang="ru-RU" sz="1200">
                <a:latin typeface="Arial" charset="0"/>
              </a:rPr>
              <a:t>Кроме того, требовалось трепетное и бережное отношение к пространству, но при этом была необходимость размещения тяжелых сценических конструкций в историческом месте. Нам удалось справиться с данной проблемой путем дополнительной защиты напольных покрытий и настенного декора на территории всех задействованных залов музея на время монтажа, а также дополнительной подготовки технических конструкций.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Прямоугольник 6"/>
          <p:cNvSpPr>
            <a:spLocks noChangeArrowheads="1"/>
          </p:cNvSpPr>
          <p:nvPr/>
        </p:nvSpPr>
        <p:spPr bwMode="auto">
          <a:xfrm>
            <a:off x="827088" y="1412875"/>
            <a:ext cx="4130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Arial" charset="0"/>
              </a:rPr>
              <a:t>Эффективность</a:t>
            </a:r>
            <a:r>
              <a:rPr lang="ru-RU">
                <a:solidFill>
                  <a:srgbClr val="990099"/>
                </a:solidFill>
                <a:latin typeface="Arial" charset="0"/>
              </a:rPr>
              <a:t>:</a:t>
            </a:r>
          </a:p>
        </p:txBody>
      </p:sp>
      <p:sp>
        <p:nvSpPr>
          <p:cNvPr id="11268" name="TextBox 19"/>
          <p:cNvSpPr txBox="1">
            <a:spLocks noChangeArrowheads="1"/>
          </p:cNvSpPr>
          <p:nvPr/>
        </p:nvSpPr>
        <p:spPr bwMode="auto">
          <a:xfrm>
            <a:off x="827088" y="1846263"/>
            <a:ext cx="4681537" cy="392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200">
                <a:latin typeface="Arial" charset="0"/>
              </a:rPr>
              <a:t>С самого начала мероприятия, которое проходило непосредственно в стенах клиники, чувствовалась торжественность мероприятия и воплощение стиля Италии. К вечеру гости прибыли в Усадьбу Рукавишниковых для продолжения торжества. </a:t>
            </a:r>
          </a:p>
          <a:p>
            <a:pPr eaLnBrk="1" hangingPunct="1"/>
            <a:endParaRPr lang="ru-RU" sz="1200">
              <a:latin typeface="Arial" charset="0"/>
            </a:endParaRPr>
          </a:p>
          <a:p>
            <a:pPr eaLnBrk="1" hangingPunct="1"/>
            <a:r>
              <a:rPr lang="ru-RU" sz="1200">
                <a:latin typeface="Arial" charset="0"/>
              </a:rPr>
              <a:t>Самое красивое историческое помещение города было превращено в сказочное, стильное пространство, создана светская атмосфера, качественно представлена новая клиника. Каждый из гостей был впечатлен происходящим. </a:t>
            </a:r>
          </a:p>
          <a:p>
            <a:pPr eaLnBrk="1" hangingPunct="1"/>
            <a:endParaRPr lang="ru-RU" sz="1200">
              <a:latin typeface="Arial" charset="0"/>
            </a:endParaRPr>
          </a:p>
          <a:p>
            <a:pPr eaLnBrk="1" hangingPunct="1"/>
            <a:r>
              <a:rPr lang="ru-RU" sz="1200">
                <a:latin typeface="Arial" charset="0"/>
              </a:rPr>
              <a:t>Атмосфера и главная идея проекта были реализованы в каждой составляющей мероприятия – от места проведения и наполнения программы до кейтеринга и сувенирной продукции. </a:t>
            </a:r>
          </a:p>
          <a:p>
            <a:pPr eaLnBrk="1" hangingPunct="1"/>
            <a:endParaRPr lang="ru-RU" sz="1200">
              <a:latin typeface="Arial" charset="0"/>
            </a:endParaRPr>
          </a:p>
          <a:p>
            <a:pPr eaLnBrk="1" hangingPunct="1"/>
            <a:r>
              <a:rPr lang="ru-RU" sz="1200">
                <a:latin typeface="Arial" charset="0"/>
              </a:rPr>
              <a:t>Проект вызвал широкий общественный резонанс и закрепил позитивный стереотип бренда в сознании целевой аудитории, что подтверждается успешной работой клиники в Нижнем Новгороде по сей день даже в условиях экономического кризиса.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6"/>
          <p:cNvSpPr>
            <a:spLocks noChangeArrowheads="1"/>
          </p:cNvSpPr>
          <p:nvPr/>
        </p:nvSpPr>
        <p:spPr bwMode="auto">
          <a:xfrm>
            <a:off x="3060700" y="1557338"/>
            <a:ext cx="2016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>
                <a:solidFill>
                  <a:srgbClr val="990099"/>
                </a:solidFill>
                <a:latin typeface="Goudy Old Style" pitchFamily="18" charset="0"/>
              </a:rPr>
              <a:t>Контакты</a:t>
            </a:r>
            <a:r>
              <a:rPr lang="ru-RU">
                <a:solidFill>
                  <a:srgbClr val="990099"/>
                </a:solidFill>
                <a:latin typeface="Goudy Old Style" pitchFamily="18" charset="0"/>
              </a:rPr>
              <a:t>:</a:t>
            </a:r>
          </a:p>
        </p:txBody>
      </p:sp>
      <p:pic>
        <p:nvPicPr>
          <p:cNvPr id="1229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19"/>
          <p:cNvSpPr txBox="1">
            <a:spLocks noChangeArrowheads="1"/>
          </p:cNvSpPr>
          <p:nvPr/>
        </p:nvSpPr>
        <p:spPr bwMode="auto">
          <a:xfrm>
            <a:off x="3060700" y="2493963"/>
            <a:ext cx="2592388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400">
                <a:solidFill>
                  <a:srgbClr val="5F5F5F"/>
                </a:solidFill>
              </a:rPr>
              <a:t>Генеральный директор </a:t>
            </a:r>
          </a:p>
          <a:p>
            <a:pPr eaLnBrk="1" hangingPunct="1"/>
            <a:r>
              <a:rPr lang="ru-RU" sz="1400">
                <a:solidFill>
                  <a:srgbClr val="5F5F5F"/>
                </a:solidFill>
              </a:rPr>
              <a:t>ООО «Идеи Ивента»</a:t>
            </a:r>
          </a:p>
          <a:p>
            <a:pPr eaLnBrk="1" hangingPunct="1"/>
            <a:r>
              <a:rPr lang="ru-RU" sz="1400">
                <a:solidFill>
                  <a:srgbClr val="5F5F5F"/>
                </a:solidFill>
              </a:rPr>
              <a:t>89202523100</a:t>
            </a:r>
          </a:p>
          <a:p>
            <a:pPr eaLnBrk="1" hangingPunct="1"/>
            <a:r>
              <a:rPr lang="ru-RU" sz="1400">
                <a:solidFill>
                  <a:srgbClr val="5F5F5F"/>
                </a:solidFill>
              </a:rPr>
              <a:t>diturtsev@gmail.com</a:t>
            </a:r>
          </a:p>
        </p:txBody>
      </p:sp>
      <p:sp>
        <p:nvSpPr>
          <p:cNvPr id="12293" name="TextBox 10"/>
          <p:cNvSpPr txBox="1">
            <a:spLocks noChangeArrowheads="1"/>
          </p:cNvSpPr>
          <p:nvPr/>
        </p:nvSpPr>
        <p:spPr bwMode="auto">
          <a:xfrm>
            <a:off x="3060700" y="2060575"/>
            <a:ext cx="3240088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500">
                <a:solidFill>
                  <a:srgbClr val="5F5F5F"/>
                </a:solidFill>
                <a:latin typeface="Goudy Old Style" pitchFamily="18" charset="0"/>
              </a:rPr>
              <a:t>ТУРЦЕВ ДМИТРИЙ</a:t>
            </a:r>
          </a:p>
        </p:txBody>
      </p:sp>
      <p:sp>
        <p:nvSpPr>
          <p:cNvPr id="12294" name="TextBox 19"/>
          <p:cNvSpPr txBox="1">
            <a:spLocks noChangeArrowheads="1"/>
          </p:cNvSpPr>
          <p:nvPr/>
        </p:nvSpPr>
        <p:spPr bwMode="auto">
          <a:xfrm>
            <a:off x="5365750" y="2493963"/>
            <a:ext cx="2592388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400">
                <a:solidFill>
                  <a:srgbClr val="5F5F5F"/>
                </a:solidFill>
              </a:rPr>
              <a:t>Маркетолог </a:t>
            </a:r>
          </a:p>
          <a:p>
            <a:pPr eaLnBrk="1" hangingPunct="1"/>
            <a:r>
              <a:rPr lang="ru-RU" sz="1400">
                <a:solidFill>
                  <a:srgbClr val="5F5F5F"/>
                </a:solidFill>
              </a:rPr>
              <a:t>ООО «Идеи Ивента»</a:t>
            </a:r>
          </a:p>
          <a:p>
            <a:pPr eaLnBrk="1" hangingPunct="1"/>
            <a:r>
              <a:rPr lang="ru-RU" sz="1400">
                <a:solidFill>
                  <a:srgbClr val="5F5F5F"/>
                </a:solidFill>
              </a:rPr>
              <a:t>89200008971</a:t>
            </a:r>
          </a:p>
          <a:p>
            <a:pPr eaLnBrk="1" hangingPunct="1"/>
            <a:r>
              <a:rPr lang="en-US" sz="1400">
                <a:solidFill>
                  <a:srgbClr val="5F5F5F"/>
                </a:solidFill>
              </a:rPr>
              <a:t>elien17</a:t>
            </a:r>
            <a:r>
              <a:rPr lang="ru-RU" sz="1400">
                <a:solidFill>
                  <a:srgbClr val="5F5F5F"/>
                </a:solidFill>
              </a:rPr>
              <a:t>@mail.</a:t>
            </a:r>
            <a:r>
              <a:rPr lang="en-US" sz="1400">
                <a:solidFill>
                  <a:srgbClr val="5F5F5F"/>
                </a:solidFill>
              </a:rPr>
              <a:t>ru</a:t>
            </a:r>
            <a:endParaRPr lang="ru-RU" sz="1400">
              <a:solidFill>
                <a:srgbClr val="5F5F5F"/>
              </a:solidFill>
            </a:endParaRPr>
          </a:p>
        </p:txBody>
      </p:sp>
      <p:sp>
        <p:nvSpPr>
          <p:cNvPr id="12295" name="TextBox 10"/>
          <p:cNvSpPr txBox="1">
            <a:spLocks noChangeArrowheads="1"/>
          </p:cNvSpPr>
          <p:nvPr/>
        </p:nvSpPr>
        <p:spPr bwMode="auto">
          <a:xfrm>
            <a:off x="5364163" y="2060575"/>
            <a:ext cx="3240087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/>
            <a:r>
              <a:rPr lang="ru-RU" sz="1500">
                <a:solidFill>
                  <a:srgbClr val="5F5F5F"/>
                </a:solidFill>
                <a:latin typeface="Goudy Old Style" pitchFamily="18" charset="0"/>
              </a:rPr>
              <a:t>СОКОЛОВА ЛЮБОВЬ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ru-RU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>
                <a:solidFill>
                  <a:srgbClr val="000000"/>
                </a:solidFill>
              </a:rPr>
              <a:t>авторизоваться  на сайте </a:t>
            </a:r>
            <a:r>
              <a:rPr lang="en-US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>
                <a:solidFill>
                  <a:srgbClr val="000000"/>
                </a:solidFill>
              </a:rPr>
              <a:t> </a:t>
            </a:r>
            <a:r>
              <a:rPr lang="en-US">
                <a:solidFill>
                  <a:srgbClr val="000000"/>
                </a:solidFill>
              </a:rPr>
              <a:t>  </a:t>
            </a:r>
            <a:r>
              <a:rPr lang="ru-RU">
                <a:solidFill>
                  <a:srgbClr val="000000"/>
                </a:solidFill>
              </a:rPr>
              <a:t>и 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>
                <a:solidFill>
                  <a:srgbClr val="000000"/>
                </a:solidFill>
                <a:hlinkClick r:id="rId3"/>
              </a:rPr>
              <a:t>http://</a:t>
            </a:r>
            <a:r>
              <a:rPr lang="en-US">
                <a:solidFill>
                  <a:srgbClr val="000000"/>
                </a:solidFill>
                <a:hlinkClick r:id="rId2"/>
              </a:rPr>
              <a:t>www.</a:t>
            </a:r>
            <a:r>
              <a:rPr lang="en-US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>
                <a:solidFill>
                  <a:srgbClr val="000000"/>
                </a:solidFill>
              </a:rPr>
              <a:t>/</a:t>
            </a:r>
            <a:r>
              <a:rPr lang="ru-RU">
                <a:solidFill>
                  <a:srgbClr val="000000"/>
                </a:solidFill>
              </a:rPr>
              <a:t> 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>
              <a:solidFill>
                <a:srgbClr val="000000"/>
              </a:solidFill>
            </a:endParaRPr>
          </a:p>
          <a:p>
            <a:pPr algn="ctr" eaLnBrk="1" hangingPunct="1">
              <a:lnSpc>
                <a:spcPct val="150000"/>
              </a:lnSpc>
            </a:pPr>
            <a:r>
              <a:rPr lang="ru-RU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>
                <a:solidFill>
                  <a:srgbClr val="000000"/>
                </a:solidFill>
              </a:rPr>
              <a:t> </a:t>
            </a:r>
            <a:r>
              <a:rPr lang="ru-RU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>
                <a:solidFill>
                  <a:srgbClr val="000000"/>
                </a:solidFill>
              </a:rPr>
              <a:t> </a:t>
            </a:r>
            <a:r>
              <a:rPr lang="ru-RU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b="1">
                <a:solidFill>
                  <a:srgbClr val="FF0000"/>
                </a:solidFill>
              </a:rPr>
              <a:t>Код подтверждения оценки  =  </a:t>
            </a:r>
            <a:r>
              <a:rPr lang="en-US" b="1">
                <a:solidFill>
                  <a:srgbClr val="FF0000"/>
                </a:solidFill>
              </a:rPr>
              <a:t>7J</a:t>
            </a:r>
            <a:r>
              <a:rPr lang="ru-RU" b="1">
                <a:solidFill>
                  <a:srgbClr val="FF0000"/>
                </a:solidFill>
              </a:rPr>
              <a:t>   </a:t>
            </a:r>
            <a:endParaRPr lang="en-US" b="1">
              <a:solidFill>
                <a:srgbClr val="FF0000"/>
              </a:solidFill>
            </a:endParaRPr>
          </a:p>
          <a:p>
            <a:pPr algn="ctr" eaLnBrk="1" hangingPunct="1">
              <a:lnSpc>
                <a:spcPct val="150000"/>
              </a:lnSpc>
            </a:pPr>
            <a:r>
              <a:rPr lang="ru-RU" sz="1400" b="1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 eaLnBrk="1" hangingPunct="1">
              <a:lnSpc>
                <a:spcPct val="150000"/>
              </a:lnSpc>
            </a:pPr>
            <a:r>
              <a:rPr lang="ru-RU" sz="120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>
                <a:solidFill>
                  <a:srgbClr val="000000"/>
                </a:solidFill>
              </a:rPr>
              <a:t>.</a:t>
            </a:r>
            <a:endParaRPr lang="en-US" sz="1200">
              <a:solidFill>
                <a:srgbClr val="000000"/>
              </a:solidFill>
            </a:endParaRPr>
          </a:p>
        </p:txBody>
      </p:sp>
      <p:pic>
        <p:nvPicPr>
          <p:cNvPr id="1331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2506</TotalTime>
  <Words>930</Words>
  <Application>Microsoft Office PowerPoint</Application>
  <PresentationFormat>Экран (4:3)</PresentationFormat>
  <Paragraphs>90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 Narrow</vt:lpstr>
      <vt:lpstr>Arial</vt:lpstr>
      <vt:lpstr>Calibri</vt:lpstr>
      <vt:lpstr>Goudy Old Style</vt:lpstr>
      <vt:lpstr>Tahoma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83</cp:revision>
  <dcterms:modified xsi:type="dcterms:W3CDTF">2016-03-30T06:30:06Z</dcterms:modified>
</cp:coreProperties>
</file>