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92" r:id="rId3"/>
    <p:sldId id="280" r:id="rId4"/>
    <p:sldId id="281" r:id="rId5"/>
    <p:sldId id="293" r:id="rId6"/>
    <p:sldId id="290" r:id="rId7"/>
    <p:sldId id="282" r:id="rId8"/>
    <p:sldId id="294" r:id="rId9"/>
    <p:sldId id="283" r:id="rId10"/>
    <p:sldId id="295" r:id="rId11"/>
    <p:sldId id="284" r:id="rId12"/>
    <p:sldId id="285" r:id="rId13"/>
    <p:sldId id="296" r:id="rId14"/>
    <p:sldId id="291" r:id="rId15"/>
    <p:sldId id="286" r:id="rId16"/>
    <p:sldId id="297" r:id="rId17"/>
    <p:sldId id="287" r:id="rId18"/>
    <p:sldId id="298" r:id="rId19"/>
    <p:sldId id="288" r:id="rId20"/>
    <p:sldId id="299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3" autoAdjust="0"/>
    <p:restoredTop sz="78378" autoAdjust="0"/>
  </p:normalViewPr>
  <p:slideViewPr>
    <p:cSldViewPr>
      <p:cViewPr>
        <p:scale>
          <a:sx n="70" d="100"/>
          <a:sy n="70" d="100"/>
        </p:scale>
        <p:origin x="-528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92E7B-AADA-4EF7-A1E1-5FE401951928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1D203-5FA1-4A46-A6F1-0A30AC2302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7DF80-AEC0-4150-A6AC-CB0BB36AE4AD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A3CA0-DCD1-435E-8396-4F9757F7B3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DABBE-EBB7-4EEF-B4BD-F876938F6886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B65B6A-DB4A-41E2-8CED-723D3CFA73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2DCD7-EF6B-4557-87D6-05543DD8AAA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F48A9-33F5-4C18-AEF0-48A5DDE926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F1494-1952-45AF-9A30-0A6D167736FB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B51F1-0EC4-441F-B291-058A5E539B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6CEB1-D4CB-444F-A36F-6AC8200A1679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91D14-9FD2-44A8-BADE-6C842835F6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0E154-EB94-4F4F-8EEA-1D953D173A44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6A58E-B26D-407E-AE82-B028012ADA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0083C-3AA3-4123-A04A-B0A72497E26A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28F9E-A920-440F-9156-D9B891442B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E389D-68C7-44BC-A1BF-8EF7EE19E21C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41E55-AC48-4E7B-ACCB-145F948E7A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8BD19-1135-495A-B19D-A4BCE8C2ECBF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6B5FF-5468-45EE-A8D5-5FC458D7E2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C9E22-0F6B-4AD8-9C48-13C9DFBDA315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B3422-EB88-401E-9AF5-B9F94D1C06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1B30CA-EA14-422F-8B8D-336619AA05A0}" type="datetimeFigureOut">
              <a:rPr lang="ru-RU"/>
              <a:pPr>
                <a:defRPr/>
              </a:pPr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F752BF-5957-4263-960D-5C948CF1B4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Прямоугольник 2"/>
          <p:cNvSpPr>
            <a:spLocks noChangeArrowheads="1"/>
          </p:cNvSpPr>
          <p:nvPr/>
        </p:nvSpPr>
        <p:spPr bwMode="auto">
          <a:xfrm>
            <a:off x="395288" y="2205038"/>
            <a:ext cx="835342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dirty="0">
                <a:cs typeface="Arial" charset="0"/>
              </a:rPr>
              <a:t>Научная конференция Концерна радиоэлектронных технологий «Российская радиоэлектроника: новые вызовы и перспективы». </a:t>
            </a:r>
          </a:p>
          <a:p>
            <a:pPr algn="ctr"/>
            <a:r>
              <a:rPr lang="ru-RU" sz="2400" b="1" dirty="0">
                <a:cs typeface="Arial" charset="0"/>
              </a:rPr>
              <a:t>Лучшее деловое мероприятие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4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6"/>
          <p:cNvSpPr>
            <a:spLocks noChangeArrowheads="1"/>
          </p:cNvSpPr>
          <p:nvPr/>
        </p:nvSpPr>
        <p:spPr bwMode="auto">
          <a:xfrm>
            <a:off x="230188" y="112236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Вводные:</a:t>
            </a:r>
          </a:p>
        </p:txBody>
      </p:sp>
      <p:pic>
        <p:nvPicPr>
          <p:cNvPr id="409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07950" y="1628775"/>
            <a:ext cx="9001125" cy="40322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</a:rPr>
              <a:t>Заказчик</a:t>
            </a:r>
            <a:r>
              <a:rPr lang="ru-RU" sz="1600" b="1" dirty="0">
                <a:latin typeface="+mn-lt"/>
              </a:rPr>
              <a:t> - Акционерное общество «Концерн Радиоэлектронные технологии»</a:t>
            </a:r>
          </a:p>
          <a:p>
            <a:pPr>
              <a:defRPr/>
            </a:pPr>
            <a:r>
              <a:rPr lang="ru-RU" sz="1600" dirty="0">
                <a:latin typeface="+mn-lt"/>
              </a:rPr>
              <a:t>Тип мероприятия </a:t>
            </a:r>
            <a:r>
              <a:rPr lang="ru-RU" sz="1600" b="1" dirty="0">
                <a:latin typeface="+mn-lt"/>
              </a:rPr>
              <a:t>- Конференция «Российская радиоэлектроника  - новые вызовы и перспективы» </a:t>
            </a:r>
          </a:p>
          <a:p>
            <a:pPr>
              <a:defRPr/>
            </a:pPr>
            <a:r>
              <a:rPr lang="ru-RU" sz="1600" dirty="0">
                <a:latin typeface="+mn-lt"/>
              </a:rPr>
              <a:t>Количество человек, которые приняли участие в мероприятии </a:t>
            </a:r>
            <a:r>
              <a:rPr lang="ru-RU" sz="1600" b="1" dirty="0">
                <a:latin typeface="+mn-lt"/>
              </a:rPr>
              <a:t>- 350 человек</a:t>
            </a:r>
          </a:p>
          <a:p>
            <a:pPr>
              <a:defRPr/>
            </a:pPr>
            <a:r>
              <a:rPr lang="ru-RU" sz="1600" dirty="0">
                <a:latin typeface="+mn-lt"/>
              </a:rPr>
              <a:t>Дата проведения мероприятия</a:t>
            </a:r>
            <a:r>
              <a:rPr lang="en-US" sz="1600" b="1" dirty="0">
                <a:latin typeface="+mn-lt"/>
              </a:rPr>
              <a:t> </a:t>
            </a:r>
            <a:r>
              <a:rPr lang="ru-RU" sz="1600" b="1" dirty="0">
                <a:latin typeface="+mn-lt"/>
              </a:rPr>
              <a:t>23-26.09.2015г.</a:t>
            </a:r>
          </a:p>
          <a:p>
            <a:pPr>
              <a:defRPr/>
            </a:pPr>
            <a:r>
              <a:rPr lang="ru-RU" sz="1600" dirty="0">
                <a:latin typeface="+mn-lt"/>
              </a:rPr>
              <a:t>Место проведения мероприятия: </a:t>
            </a:r>
            <a:r>
              <a:rPr lang="ru-RU" sz="1600" b="1" dirty="0">
                <a:latin typeface="+mn-lt"/>
              </a:rPr>
              <a:t>ГСОК «Казань» в г. Казани</a:t>
            </a:r>
          </a:p>
          <a:p>
            <a:pPr>
              <a:defRPr/>
            </a:pPr>
            <a:r>
              <a:rPr lang="ru-RU" sz="1600" dirty="0">
                <a:latin typeface="+mn-lt"/>
              </a:rPr>
              <a:t>Подрядчики исполнителя, задействованные в реализации проекта :</a:t>
            </a:r>
          </a:p>
          <a:p>
            <a:pPr>
              <a:defRPr/>
            </a:pPr>
            <a:r>
              <a:rPr lang="ru-RU" sz="1600" b="1" dirty="0">
                <a:latin typeface="+mn-lt"/>
              </a:rPr>
              <a:t>Проживание -  </a:t>
            </a:r>
            <a:r>
              <a:rPr lang="ru-RU" sz="1600" b="1" dirty="0" err="1">
                <a:latin typeface="+mn-lt"/>
              </a:rPr>
              <a:t>Корстон</a:t>
            </a:r>
            <a:r>
              <a:rPr lang="ru-RU" sz="1600" b="1" dirty="0">
                <a:latin typeface="+mn-lt"/>
              </a:rPr>
              <a:t>, Ривьера, Парк Инн, Релита, Регина, </a:t>
            </a:r>
            <a:r>
              <a:rPr lang="ru-RU" sz="1600" b="1" dirty="0" err="1">
                <a:latin typeface="+mn-lt"/>
              </a:rPr>
              <a:t>Рамада</a:t>
            </a:r>
            <a:r>
              <a:rPr lang="ru-RU" sz="1600" b="1" dirty="0">
                <a:latin typeface="+mn-lt"/>
              </a:rPr>
              <a:t>, Шаляпин , Лучано, Гранд Отель, Мираж,  Горнолыжный Комплекс "Казань«</a:t>
            </a:r>
          </a:p>
          <a:p>
            <a:pPr>
              <a:defRPr/>
            </a:pPr>
            <a:r>
              <a:rPr lang="ru-RU" sz="1600" b="1" dirty="0">
                <a:latin typeface="+mn-lt"/>
              </a:rPr>
              <a:t>Питание участников: -  ГСОК «Казань»</a:t>
            </a:r>
          </a:p>
          <a:p>
            <a:pPr>
              <a:defRPr/>
            </a:pPr>
            <a:r>
              <a:rPr lang="ru-RU" sz="1600" b="1" dirty="0">
                <a:latin typeface="+mn-lt"/>
              </a:rPr>
              <a:t>Техническое сопровождение – «</a:t>
            </a:r>
            <a:r>
              <a:rPr lang="ru-RU" sz="1600" b="1" dirty="0" err="1">
                <a:latin typeface="+mn-lt"/>
              </a:rPr>
              <a:t>Master</a:t>
            </a:r>
            <a:r>
              <a:rPr lang="ru-RU" sz="1600" b="1" dirty="0">
                <a:latin typeface="+mn-lt"/>
              </a:rPr>
              <a:t> </a:t>
            </a:r>
            <a:r>
              <a:rPr lang="ru-RU" sz="1600" b="1" dirty="0" err="1">
                <a:latin typeface="+mn-lt"/>
              </a:rPr>
              <a:t>Show</a:t>
            </a:r>
            <a:r>
              <a:rPr lang="ru-RU" sz="1600" b="1" dirty="0">
                <a:latin typeface="+mn-lt"/>
              </a:rPr>
              <a:t>», </a:t>
            </a:r>
            <a:r>
              <a:rPr lang="ru-RU" sz="1600" b="1" dirty="0" err="1">
                <a:latin typeface="+mn-lt"/>
              </a:rPr>
              <a:t>ProArt</a:t>
            </a:r>
            <a:endParaRPr lang="ru-RU" sz="1600" b="1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Фото и видео съемка – творческая студия «Видимый Свет»</a:t>
            </a:r>
          </a:p>
          <a:p>
            <a:pPr>
              <a:defRPr/>
            </a:pPr>
            <a:r>
              <a:rPr lang="ru-RU" sz="1600" b="1" dirty="0">
                <a:latin typeface="+mn-lt"/>
              </a:rPr>
              <a:t>Встреча гостей (</a:t>
            </a:r>
            <a:r>
              <a:rPr lang="ru-RU" sz="1600" b="1" dirty="0" err="1">
                <a:latin typeface="+mn-lt"/>
              </a:rPr>
              <a:t>хостес</a:t>
            </a:r>
            <a:r>
              <a:rPr lang="ru-RU" sz="1600" b="1" dirty="0">
                <a:latin typeface="+mn-lt"/>
              </a:rPr>
              <a:t>) – студия «Мисс Татарстан»</a:t>
            </a:r>
          </a:p>
          <a:p>
            <a:pPr>
              <a:defRPr/>
            </a:pPr>
            <a:r>
              <a:rPr lang="ru-RU" sz="1600" b="1" dirty="0">
                <a:latin typeface="+mn-lt"/>
              </a:rPr>
              <a:t>Трансфер гостей - «ТРАНССЕРВИС», «Автопарк»</a:t>
            </a:r>
          </a:p>
          <a:p>
            <a:pPr>
              <a:defRPr/>
            </a:pPr>
            <a:r>
              <a:rPr lang="ru-RU" sz="1600" b="1" dirty="0" err="1">
                <a:latin typeface="+mn-lt"/>
              </a:rPr>
              <a:t>Продакшн</a:t>
            </a:r>
            <a:r>
              <a:rPr lang="ru-RU" sz="1600" b="1" dirty="0">
                <a:latin typeface="+mn-lt"/>
              </a:rPr>
              <a:t>:  «Первая рекламная компания», « </a:t>
            </a:r>
            <a:r>
              <a:rPr lang="ru-RU" sz="1600" b="1" dirty="0" err="1">
                <a:latin typeface="+mn-lt"/>
              </a:rPr>
              <a:t>Иванико</a:t>
            </a:r>
            <a:r>
              <a:rPr lang="ru-RU" sz="1600" b="1" dirty="0">
                <a:latin typeface="+mn-lt"/>
              </a:rPr>
              <a:t>»,  «Абаз»,  «</a:t>
            </a:r>
            <a:r>
              <a:rPr lang="ru-RU" sz="1600" b="1" dirty="0" err="1">
                <a:latin typeface="+mn-lt"/>
              </a:rPr>
              <a:t>Веда</a:t>
            </a:r>
            <a:r>
              <a:rPr lang="ru-RU" sz="1600" b="1" dirty="0">
                <a:latin typeface="+mn-lt"/>
              </a:rPr>
              <a:t>», </a:t>
            </a:r>
            <a:r>
              <a:rPr lang="ru-RU" sz="1600" b="1" dirty="0" err="1">
                <a:latin typeface="+mn-lt"/>
              </a:rPr>
              <a:t>Татграф</a:t>
            </a:r>
            <a:endParaRPr lang="ru-RU" sz="1600" b="1" dirty="0">
              <a:latin typeface="+mn-lt"/>
            </a:endParaRPr>
          </a:p>
          <a:p>
            <a:pPr>
              <a:defRPr/>
            </a:pPr>
            <a:r>
              <a:rPr lang="ru-RU" sz="1600" b="1" dirty="0">
                <a:latin typeface="+mn-lt"/>
              </a:rPr>
              <a:t>Цветочное оформление мероприятия – студия «Точно Цветочно»</a:t>
            </a:r>
          </a:p>
          <a:p>
            <a:pPr>
              <a:defRPr/>
            </a:pPr>
            <a:r>
              <a:rPr lang="ru-RU" sz="1600" b="1" dirty="0">
                <a:latin typeface="+mn-lt"/>
              </a:rPr>
              <a:t>Ведущие: Проект «Топ 10 Казань»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3"/>
          <p:cNvSpPr>
            <a:spLocks noChangeArrowheads="1"/>
          </p:cNvSpPr>
          <p:nvPr/>
        </p:nvSpPr>
        <p:spPr bwMode="auto">
          <a:xfrm>
            <a:off x="215900" y="1204913"/>
            <a:ext cx="8786813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/>
              <a:t>Цели проекта:</a:t>
            </a:r>
          </a:p>
          <a:p>
            <a:r>
              <a:rPr lang="ru-RU" sz="1600"/>
              <a:t>Организация проведения </a:t>
            </a:r>
            <a:r>
              <a:rPr lang="en-US" sz="1600"/>
              <a:t>XIV</a:t>
            </a:r>
            <a:r>
              <a:rPr lang="ru-RU" sz="1600"/>
              <a:t> отраслевой научно-технической конференции «Российская радиоэлектроника – новые вызовы и перспективы» </a:t>
            </a:r>
          </a:p>
          <a:p>
            <a:r>
              <a:rPr lang="ru-RU" sz="1600" b="1"/>
              <a:t>Задачи:</a:t>
            </a:r>
          </a:p>
          <a:p>
            <a:r>
              <a:rPr lang="ru-RU" sz="1600" b="1"/>
              <a:t>Организация:</a:t>
            </a:r>
          </a:p>
          <a:p>
            <a:r>
              <a:rPr lang="ru-RU" sz="1600"/>
              <a:t>- проведения финальных мероприятий Всероссийского конкурса научно-технических проектов «Инновационная радиоэлектроника» в рамках Конференции</a:t>
            </a:r>
          </a:p>
          <a:p>
            <a:r>
              <a:rPr lang="ru-RU" sz="1600"/>
              <a:t>- проведения пленарного заседания и тематических круглых столов</a:t>
            </a:r>
          </a:p>
          <a:p>
            <a:r>
              <a:rPr lang="ru-RU" sz="1600"/>
              <a:t>- питания и проживание участников: студенты, гости конференции</a:t>
            </a:r>
          </a:p>
          <a:p>
            <a:r>
              <a:rPr lang="ru-RU" sz="1600"/>
              <a:t>- логистики, встречи, регистрации гостей</a:t>
            </a:r>
          </a:p>
          <a:p>
            <a:r>
              <a:rPr lang="ru-RU" sz="1600"/>
              <a:t>- разработки и производства сувенирной продукции</a:t>
            </a:r>
          </a:p>
          <a:p>
            <a:r>
              <a:rPr lang="ru-RU" sz="1600"/>
              <a:t>- оформления площадки</a:t>
            </a:r>
          </a:p>
          <a:p>
            <a:r>
              <a:rPr lang="ru-RU" sz="1600"/>
              <a:t>- технического сопровождение</a:t>
            </a:r>
          </a:p>
          <a:p>
            <a:r>
              <a:rPr lang="ru-RU" sz="1600"/>
              <a:t>- шоу-программы для 2 гала-ужинов</a:t>
            </a:r>
          </a:p>
          <a:p>
            <a:r>
              <a:rPr lang="ru-RU" sz="1600"/>
              <a:t>- фото-видео съемок </a:t>
            </a:r>
          </a:p>
          <a:p>
            <a:r>
              <a:rPr lang="ru-RU" sz="1600"/>
              <a:t> </a:t>
            </a:r>
          </a:p>
          <a:p>
            <a:r>
              <a:rPr lang="ru-RU" sz="1600" b="1"/>
              <a:t>Бюджет: </a:t>
            </a:r>
            <a:r>
              <a:rPr lang="ru-RU" sz="1600"/>
              <a:t>6 600 000,00 рублей. </a:t>
            </a:r>
          </a:p>
          <a:p>
            <a:r>
              <a:rPr lang="ru-RU" sz="1600"/>
              <a:t> </a:t>
            </a:r>
          </a:p>
        </p:txBody>
      </p:sp>
      <p:pic>
        <p:nvPicPr>
          <p:cNvPr id="512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\\Data\prazdnik2\Проекты\КРЭТ\2015-09-15 Конференция\Фотографии\для фотокниги\IMG_00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" y="252413"/>
            <a:ext cx="4321175" cy="647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\\Data\prazdnik2\Проекты\КРЭТ\2015-09-15 Конференция\Фотографии\для фотокниги\DSC_04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52413"/>
            <a:ext cx="4402137" cy="647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Прямоугольник 2"/>
          <p:cNvSpPr>
            <a:spLocks noChangeArrowheads="1"/>
          </p:cNvSpPr>
          <p:nvPr/>
        </p:nvSpPr>
        <p:spPr bwMode="auto">
          <a:xfrm>
            <a:off x="395288" y="1341438"/>
            <a:ext cx="8208962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/>
              <a:t>Предполагаемые достижения: </a:t>
            </a:r>
          </a:p>
          <a:p>
            <a:endParaRPr lang="ru-RU" sz="1600" b="1"/>
          </a:p>
          <a:p>
            <a:r>
              <a:rPr lang="ru-RU" sz="1600"/>
              <a:t>«Концерну Радиоэлектронные технологии»,  который на сегодняшний день является крупнейшим российским холдингом в радиоэлектронной отрасли, было поручено проведение Конференции Министерством промышленности и торговли Российской Федерации. Уровень и качество проведения мероприятия должны были соответствовать всем нормам в области деловых мероприятий.</a:t>
            </a:r>
          </a:p>
          <a:p>
            <a:r>
              <a:rPr lang="ru-RU" sz="1600"/>
              <a:t>Встреча и сопровождение почетных гостей мероприятия: представителей Аппарата Правительства России, Госдумы, Федеральных органов исполнительной власти, регионов страны, а также ряда государственных корпораций, в частности Ростеха, Роскосмоса, Росатома, руководителей предприятий-разработчиков и производителей радиоэлектронной продукции и электронной компонентной базы. </a:t>
            </a:r>
          </a:p>
          <a:p>
            <a:r>
              <a:rPr lang="ru-RU" sz="1600"/>
              <a:t>Ввиду проведения уже </a:t>
            </a:r>
            <a:r>
              <a:rPr lang="en-US" sz="1600"/>
              <a:t>XIV</a:t>
            </a:r>
            <a:r>
              <a:rPr lang="ru-RU" sz="1600"/>
              <a:t> конференции, необходимо было разработать уникальное оформление мероприятия и наполнение двух гала-ужинов.</a:t>
            </a:r>
          </a:p>
          <a:p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6"/>
          <p:cNvSpPr>
            <a:spLocks noChangeArrowheads="1"/>
          </p:cNvSpPr>
          <p:nvPr/>
        </p:nvSpPr>
        <p:spPr bwMode="auto">
          <a:xfrm>
            <a:off x="468313" y="1206500"/>
            <a:ext cx="413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Идея:</a:t>
            </a:r>
          </a:p>
        </p:txBody>
      </p:sp>
      <p:sp>
        <p:nvSpPr>
          <p:cNvPr id="8195" name="Прямоугольник 3"/>
          <p:cNvSpPr>
            <a:spLocks noChangeArrowheads="1"/>
          </p:cNvSpPr>
          <p:nvPr/>
        </p:nvSpPr>
        <p:spPr bwMode="auto">
          <a:xfrm>
            <a:off x="395288" y="1628775"/>
            <a:ext cx="7786687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/>
              <a:t>В рамках проекта было предложено:</a:t>
            </a:r>
          </a:p>
          <a:p>
            <a:r>
              <a:rPr lang="ru-RU" sz="1600"/>
              <a:t>1. Разработать фирменный стиль мероприятия</a:t>
            </a:r>
          </a:p>
          <a:p>
            <a:r>
              <a:rPr lang="ru-RU" sz="1600"/>
              <a:t>2. Разработать сувенирную продукции по нескольким категориям: участник конкурса, участник конференции, почетный гость</a:t>
            </a:r>
          </a:p>
          <a:p>
            <a:r>
              <a:rPr lang="ru-RU" sz="1600"/>
              <a:t>3. Оформить площадку по следующим локациям: навигация на площадке, входная группа, зона регистрации, сцена, президиум, брендирование холлов, пресс-вол, фотозона</a:t>
            </a:r>
          </a:p>
          <a:p>
            <a:r>
              <a:rPr lang="ru-RU" sz="1600"/>
              <a:t>4. Подобрать и пробрифовать квалифицированный персонал и подрядчиков: технический персонал, хостес, фотографы, видеографы, кейтеринг, промо-хелперы, ведущие, артисты,  кураторы, регистраторы, трансфер</a:t>
            </a:r>
          </a:p>
          <a:p>
            <a:r>
              <a:rPr lang="ru-RU" sz="1600"/>
              <a:t>5. Составить сценарный план шоу-программы для двух гала-ужинов</a:t>
            </a:r>
          </a:p>
          <a:p>
            <a:r>
              <a:rPr lang="ru-RU" sz="1600"/>
              <a:t>6. Обеспечить эффективную логистику и проживание гостей </a:t>
            </a:r>
          </a:p>
          <a:p>
            <a:r>
              <a:rPr lang="ru-RU" sz="1600"/>
              <a:t>7. Координировать весь ход проекта, как на стадии подготовки, так и реализации, включая контроль: площадки, производства, подрядчиков, персонала</a:t>
            </a:r>
          </a:p>
          <a:p>
            <a:r>
              <a:rPr lang="ru-RU" sz="1600"/>
              <a:t>8. Создать горячую линию для всех участников Конференции, которая работала 24 часа</a:t>
            </a:r>
          </a:p>
          <a:p>
            <a:endParaRPr lang="ru-RU" sz="1600">
              <a:latin typeface="Calibri" pitchFamily="34" charset="0"/>
            </a:endParaRPr>
          </a:p>
        </p:txBody>
      </p:sp>
      <p:pic>
        <p:nvPicPr>
          <p:cNvPr id="819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\\Data\prazdnik2\Проекты\КРЭТ\2015-09-15 Конференция\Фотографии\для фотокниги2\IMG_0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6"/>
          <p:cNvSpPr>
            <a:spLocks noChangeArrowheads="1"/>
          </p:cNvSpPr>
          <p:nvPr/>
        </p:nvSpPr>
        <p:spPr bwMode="auto">
          <a:xfrm>
            <a:off x="2124075" y="16287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Выполнение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pic>
        <p:nvPicPr>
          <p:cNvPr id="1024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Прямоугольник 1"/>
          <p:cNvSpPr>
            <a:spLocks noChangeArrowheads="1"/>
          </p:cNvSpPr>
          <p:nvPr/>
        </p:nvSpPr>
        <p:spPr bwMode="auto">
          <a:xfrm>
            <a:off x="250825" y="2276475"/>
            <a:ext cx="8137525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/>
              <a:t>1. Документооборот</a:t>
            </a:r>
          </a:p>
          <a:p>
            <a:r>
              <a:rPr lang="ru-RU" sz="1600"/>
              <a:t>2. Составление дорожной карты проекта с распределением задач</a:t>
            </a:r>
          </a:p>
          <a:p>
            <a:r>
              <a:rPr lang="ru-RU" sz="1600"/>
              <a:t>3. Разработка фирменного стиля мероприятия</a:t>
            </a:r>
          </a:p>
          <a:p>
            <a:r>
              <a:rPr lang="ru-RU" sz="1600"/>
              <a:t>4. Подбор и бриффинг подрядчиков для мероприятия</a:t>
            </a:r>
          </a:p>
          <a:p>
            <a:r>
              <a:rPr lang="ru-RU" sz="1600"/>
              <a:t>5. Согласования материалов с Заказчиком</a:t>
            </a:r>
          </a:p>
          <a:p>
            <a:r>
              <a:rPr lang="ru-RU" sz="1600"/>
              <a:t>6. Производство продукции </a:t>
            </a:r>
          </a:p>
          <a:p>
            <a:r>
              <a:rPr lang="ru-RU" sz="1600"/>
              <a:t>7. Разработка тайминга мероприятия/инструкций персонала</a:t>
            </a:r>
          </a:p>
          <a:p>
            <a:r>
              <a:rPr lang="ru-RU" sz="1600"/>
              <a:t>8. Выезд на площадку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\\Data\prazdnik2\Проекты\КРЭТ\2015-09-15 Конференция\Фотографии\для фотокниги2\IMG_02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8" y="115888"/>
            <a:ext cx="9036050" cy="662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6"/>
          <p:cNvSpPr>
            <a:spLocks noChangeArrowheads="1"/>
          </p:cNvSpPr>
          <p:nvPr/>
        </p:nvSpPr>
        <p:spPr bwMode="auto">
          <a:xfrm>
            <a:off x="250825" y="11969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Эффективность:</a:t>
            </a:r>
          </a:p>
        </p:txBody>
      </p:sp>
      <p:pic>
        <p:nvPicPr>
          <p:cNvPr id="1229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177800" y="1844675"/>
            <a:ext cx="8353425" cy="18161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defRPr/>
            </a:pPr>
            <a:r>
              <a:rPr lang="ru-RU" sz="1600" dirty="0"/>
              <a:t>1. В Конференции приняли участие более 300 руководителей и представителей </a:t>
            </a:r>
          </a:p>
          <a:p>
            <a:pPr marL="342900" indent="-342900">
              <a:defRPr/>
            </a:pPr>
            <a:r>
              <a:rPr lang="ru-RU" sz="1600" dirty="0"/>
              <a:t>предприятий радиоэлектронной промышленности</a:t>
            </a:r>
          </a:p>
          <a:p>
            <a:pPr>
              <a:defRPr/>
            </a:pPr>
            <a:r>
              <a:rPr lang="ru-RU" sz="1600" dirty="0"/>
              <a:t>2. В торжественной церемонии открытия конференции приняли участие заместитель министра промышленности и торговли России Андрей </a:t>
            </a:r>
            <a:r>
              <a:rPr lang="ru-RU" sz="1600" dirty="0" err="1"/>
              <a:t>Богинский</a:t>
            </a:r>
            <a:r>
              <a:rPr lang="ru-RU" sz="1600" dirty="0"/>
              <a:t>, заместитель министра обороны России Юрий Борисов, директор Департамента радиоэлектронной промышленности </a:t>
            </a:r>
            <a:r>
              <a:rPr lang="ru-RU" sz="1600" dirty="0" err="1"/>
              <a:t>Минпромторга</a:t>
            </a:r>
            <a:r>
              <a:rPr lang="ru-RU" sz="1600" dirty="0"/>
              <a:t> РФ Сергей Хохлов, </a:t>
            </a:r>
            <a:r>
              <a:rPr lang="ru-RU" sz="1600" dirty="0" err="1"/>
              <a:t>и.о</a:t>
            </a:r>
            <a:r>
              <a:rPr lang="ru-RU" sz="1600" dirty="0"/>
              <a:t>. Премьер-министра РТ Ильдар </a:t>
            </a:r>
            <a:r>
              <a:rPr lang="ru-RU" sz="1600" dirty="0" err="1"/>
              <a:t>Халиков</a:t>
            </a:r>
            <a:r>
              <a:rPr lang="ru-RU" sz="16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6"/>
          <p:cNvSpPr>
            <a:spLocks noChangeArrowheads="1"/>
          </p:cNvSpPr>
          <p:nvPr/>
        </p:nvSpPr>
        <p:spPr bwMode="auto">
          <a:xfrm>
            <a:off x="3348038" y="1033463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Реализация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13315" name="Прямоугольник 3"/>
          <p:cNvSpPr>
            <a:spLocks noChangeArrowheads="1"/>
          </p:cNvSpPr>
          <p:nvPr/>
        </p:nvSpPr>
        <p:spPr bwMode="auto">
          <a:xfrm>
            <a:off x="254000" y="1484313"/>
            <a:ext cx="8572500" cy="507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Мероприятие было условно поделено на 2 части:</a:t>
            </a:r>
          </a:p>
          <a:p>
            <a:r>
              <a:rPr lang="ru-RU"/>
              <a:t>Финал конкурса "Инновационная радиоэлектроника" в рамках научно-практической конференции</a:t>
            </a:r>
          </a:p>
          <a:p>
            <a:r>
              <a:rPr lang="en-US"/>
              <a:t>XIV</a:t>
            </a:r>
            <a:r>
              <a:rPr lang="ru-RU"/>
              <a:t> отраслевая научно-техническая конференция «Российская радиоэлектроника – новые вызовы и перспективы»</a:t>
            </a:r>
          </a:p>
          <a:p>
            <a:r>
              <a:rPr lang="ru-RU"/>
              <a:t>Финал конкурса состоял из ряда мероприятий:</a:t>
            </a:r>
          </a:p>
          <a:p>
            <a:r>
              <a:rPr lang="ru-RU"/>
              <a:t>- обучающие мероприятия (мастер-классы, лекции, практические занятия, консультации с экспертами отрасли),</a:t>
            </a:r>
          </a:p>
          <a:p>
            <a:r>
              <a:rPr lang="ru-RU"/>
              <a:t>- отчетные мероприятия (презентация проектов в формате </a:t>
            </a:r>
            <a:r>
              <a:rPr lang="en-US"/>
              <a:t>Pecha Kucha</a:t>
            </a:r>
            <a:r>
              <a:rPr lang="ru-RU"/>
              <a:t>, стендовая защита, итоговая защита проектов перед жюри конкурса),</a:t>
            </a:r>
          </a:p>
          <a:p>
            <a:r>
              <a:rPr lang="ru-RU"/>
              <a:t>- официальные мероприятия конференции (пленарное заседание, награждение),</a:t>
            </a:r>
          </a:p>
          <a:p>
            <a:r>
              <a:rPr lang="ru-RU"/>
              <a:t>- развлекательные мероприятия (технические игры, демонстрация инновационных проектов, экскурсионная программа).</a:t>
            </a:r>
          </a:p>
          <a:p>
            <a:r>
              <a:rPr lang="ru-RU"/>
              <a:t>Конференция также состояла из нескольких частей:</a:t>
            </a:r>
          </a:p>
          <a:p>
            <a:r>
              <a:rPr lang="ru-RU"/>
              <a:t>- официальные мероприятия конференции (пленарное заседание, круглые столы, презентации проектов),</a:t>
            </a:r>
          </a:p>
          <a:p>
            <a:r>
              <a:rPr lang="ru-RU"/>
              <a:t>- развлекательные мероприятия (2 гала-ужина с шоу программой).</a:t>
            </a:r>
          </a:p>
        </p:txBody>
      </p:sp>
      <p:pic>
        <p:nvPicPr>
          <p:cNvPr id="1331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\\Data\prazdnik2\Проекты\КРЭТ\2015-09-15 Конференция\Фотографии\для фотокниги2\IMG_01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1"/>
          <p:cNvSpPr>
            <a:spLocks noChangeArrowheads="1"/>
          </p:cNvSpPr>
          <p:nvPr/>
        </p:nvSpPr>
        <p:spPr bwMode="auto">
          <a:xfrm>
            <a:off x="611188" y="1196975"/>
            <a:ext cx="7848600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В рамках проекта реализовано:</a:t>
            </a:r>
          </a:p>
          <a:p>
            <a:r>
              <a:rPr lang="ru-RU" sz="1600"/>
              <a:t>Организация трансфера </a:t>
            </a:r>
          </a:p>
          <a:p>
            <a:r>
              <a:rPr lang="ru-RU" sz="1600"/>
              <a:t>Организация чартерного рейса для финалистов конкурса и участников конференции</a:t>
            </a:r>
          </a:p>
          <a:p>
            <a:r>
              <a:rPr lang="ru-RU" sz="1600"/>
              <a:t>Бронирование номерного фонда гостиниц для финалистов конкурса и участников конференции </a:t>
            </a:r>
          </a:p>
          <a:p>
            <a:r>
              <a:rPr lang="ru-RU" sz="1600"/>
              <a:t>Бронирование конференц-залов и помещений для проведения мероприятий конкурса                                           </a:t>
            </a:r>
          </a:p>
          <a:p>
            <a:r>
              <a:rPr lang="ru-RU" sz="1600"/>
              <a:t>Организация встречи и трансфера для финалистов конкурса и участников конференции из аэропорта и ж/д вокзалов до гостиницы, и из гостиницы до мест проведения мероприятий </a:t>
            </a:r>
          </a:p>
          <a:p>
            <a:r>
              <a:rPr lang="ru-RU" sz="1600"/>
              <a:t>Организация расселения финалистов конкурса и участников конференции по номерам </a:t>
            </a:r>
          </a:p>
          <a:p>
            <a:r>
              <a:rPr lang="ru-RU" sz="1600"/>
              <a:t>Организация питания и кофе-брейков (согласно расписанию)</a:t>
            </a:r>
          </a:p>
          <a:p>
            <a:r>
              <a:rPr lang="ru-RU" sz="1600"/>
              <a:t>Организация экскурсионной программы для финалистов конкурса </a:t>
            </a:r>
          </a:p>
          <a:p>
            <a:r>
              <a:rPr lang="ru-RU" sz="1600"/>
              <a:t>Формирование подарочных наборов для финалистов конкурса и участников конференции</a:t>
            </a:r>
          </a:p>
          <a:p>
            <a:r>
              <a:rPr lang="ru-RU" sz="1600"/>
              <a:t>Организация двух торжественных ужинов с шоу-программой</a:t>
            </a:r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15363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6"/>
          <p:cNvSpPr>
            <a:spLocks noChangeArrowheads="1"/>
          </p:cNvSpPr>
          <p:nvPr/>
        </p:nvSpPr>
        <p:spPr bwMode="auto">
          <a:xfrm>
            <a:off x="2700338" y="1844675"/>
            <a:ext cx="413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Особенности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pic>
        <p:nvPicPr>
          <p:cNvPr id="1638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Прямоугольник 1"/>
          <p:cNvSpPr>
            <a:spLocks noChangeArrowheads="1"/>
          </p:cNvSpPr>
          <p:nvPr/>
        </p:nvSpPr>
        <p:spPr bwMode="auto">
          <a:xfrm>
            <a:off x="395288" y="2492375"/>
            <a:ext cx="748982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/>
              <a:t>1. Площадка проведения мероприятия располагалась в 25 км от ближайшего города (Казань)</a:t>
            </a:r>
          </a:p>
          <a:p>
            <a:r>
              <a:rPr lang="ru-RU" sz="1600"/>
              <a:t>2. Участие первых лиц</a:t>
            </a:r>
          </a:p>
          <a:p>
            <a:r>
              <a:rPr lang="ru-RU" sz="1600"/>
              <a:t>3. Длительность и масштабность проекта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09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6"/>
          <p:cNvSpPr>
            <a:spLocks noChangeArrowheads="1"/>
          </p:cNvSpPr>
          <p:nvPr/>
        </p:nvSpPr>
        <p:spPr bwMode="auto">
          <a:xfrm>
            <a:off x="395288" y="1208088"/>
            <a:ext cx="4130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Дополнительная информация:</a:t>
            </a:r>
          </a:p>
        </p:txBody>
      </p:sp>
      <p:sp>
        <p:nvSpPr>
          <p:cNvPr id="18435" name="Прямоугольник 3"/>
          <p:cNvSpPr>
            <a:spLocks noChangeArrowheads="1"/>
          </p:cNvSpPr>
          <p:nvPr/>
        </p:nvSpPr>
        <p:spPr bwMode="auto">
          <a:xfrm>
            <a:off x="395288" y="1916113"/>
            <a:ext cx="7786687" cy="307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u="sng"/>
              <a:t>http://www.tatar-inform.ru/news/2015/09/24/473178/</a:t>
            </a:r>
            <a:endParaRPr lang="ru-RU" sz="1600"/>
          </a:p>
          <a:p>
            <a:r>
              <a:rPr lang="ru-RU" sz="1600" u="sng"/>
              <a:t>http://minpromtorg.gov.ru/press-centre/news/#!razvitie_radioelektronnoy_otrasli_v_usloviyah_sankciy_obsudyat_v_kazani</a:t>
            </a:r>
            <a:endParaRPr lang="ru-RU" sz="1600"/>
          </a:p>
          <a:p>
            <a:r>
              <a:rPr lang="ru-RU" sz="1600" u="sng"/>
              <a:t>http://www.exportcenter.ru/news/rets-prinyal-uchastie-v-konferentsii-rossiyskaya-radioelektronika-novye-vyzovy-i-perspektivy/</a:t>
            </a:r>
            <a:endParaRPr lang="ru-RU" sz="1600"/>
          </a:p>
          <a:p>
            <a:r>
              <a:rPr lang="ru-RU" sz="1600" u="sng"/>
              <a:t>http://prav.tatarstan.ru/rus/pressa/photo.htm/photoreport/685084.htm</a:t>
            </a:r>
            <a:endParaRPr lang="ru-RU" sz="1600"/>
          </a:p>
          <a:p>
            <a:r>
              <a:rPr lang="ru-RU" sz="1600" u="sng"/>
              <a:t>http://www.niiaa.ru/news/14-XIV-otraslevaia-konferentciia-v-kazani</a:t>
            </a:r>
            <a:endParaRPr lang="ru-RU" sz="1600"/>
          </a:p>
          <a:p>
            <a:r>
              <a:rPr lang="ru-RU" sz="1600" u="sng"/>
              <a:t>http://www.pluton.msk.ru/news/kazan/</a:t>
            </a:r>
            <a:endParaRPr lang="ru-RU" sz="1600"/>
          </a:p>
          <a:p>
            <a:r>
              <a:rPr lang="ru-RU" sz="1600" u="sng"/>
              <a:t>http://www.protatarstan.ru/events/v_kazani_prokhodit_rossiyskaya_nauchno_tekhnicheskaya_konferentsiya_po_radioelektronike/</a:t>
            </a:r>
            <a:endParaRPr lang="ru-RU" sz="1600"/>
          </a:p>
          <a:p>
            <a:endParaRPr lang="ru-RU">
              <a:latin typeface="Calibri" pitchFamily="34" charset="0"/>
            </a:endParaRPr>
          </a:p>
        </p:txBody>
      </p:sp>
      <p:pic>
        <p:nvPicPr>
          <p:cNvPr id="1843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\\Data\prazdnik2\Проекты\КРЭТ\2015-09-15 Конференция\Фотографии\для фотокниги2\IMG_02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6"/>
          <p:cNvSpPr>
            <a:spLocks noChangeArrowheads="1"/>
          </p:cNvSpPr>
          <p:nvPr/>
        </p:nvSpPr>
        <p:spPr bwMode="auto">
          <a:xfrm>
            <a:off x="3203575" y="1125538"/>
            <a:ext cx="4130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latin typeface="Calibri" pitchFamily="34" charset="0"/>
              </a:rPr>
              <a:t>Контакты</a:t>
            </a:r>
            <a:r>
              <a:rPr lang="ru-RU">
                <a:latin typeface="Calibri" pitchFamily="34" charset="0"/>
              </a:rPr>
              <a:t>:</a:t>
            </a:r>
          </a:p>
        </p:txBody>
      </p:sp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539750" y="1773238"/>
            <a:ext cx="77866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dirty="0" err="1"/>
              <a:t>Сатегараева</a:t>
            </a:r>
            <a:r>
              <a:rPr lang="ru-RU" dirty="0"/>
              <a:t> Лилия Рустамовна, должность </a:t>
            </a:r>
            <a:r>
              <a:rPr lang="ru-RU" dirty="0" err="1"/>
              <a:t>event</a:t>
            </a:r>
            <a:r>
              <a:rPr lang="ru-RU" dirty="0"/>
              <a:t>-менеджер, </a:t>
            </a:r>
          </a:p>
          <a:p>
            <a:pPr>
              <a:defRPr/>
            </a:pPr>
            <a:r>
              <a:rPr lang="ru-RU" dirty="0"/>
              <a:t>89872283901,</a:t>
            </a:r>
            <a:r>
              <a:rPr lang="en-US" dirty="0" err="1"/>
              <a:t>lilia</a:t>
            </a:r>
            <a:r>
              <a:rPr lang="ru-RU" dirty="0"/>
              <a:t>.</a:t>
            </a:r>
            <a:r>
              <a:rPr lang="en-US" dirty="0"/>
              <a:t>i</a:t>
            </a:r>
            <a:r>
              <a:rPr lang="ru-RU" dirty="0"/>
              <a:t>@</a:t>
            </a:r>
            <a:r>
              <a:rPr lang="en-US" dirty="0" err="1"/>
              <a:t>itl</a:t>
            </a:r>
            <a:r>
              <a:rPr lang="ru-RU" dirty="0"/>
              <a:t>-</a:t>
            </a:r>
            <a:r>
              <a:rPr lang="en-US" dirty="0" err="1"/>
              <a:t>amg</a:t>
            </a:r>
            <a:r>
              <a:rPr lang="ru-RU" dirty="0"/>
              <a:t>.</a:t>
            </a:r>
            <a:r>
              <a:rPr lang="en-US" dirty="0" err="1"/>
              <a:t>ru</a:t>
            </a:r>
            <a:endParaRPr lang="ru-RU" dirty="0"/>
          </a:p>
          <a:p>
            <a:pPr>
              <a:defRPr/>
            </a:pPr>
            <a:endParaRPr lang="ru-RU" dirty="0">
              <a:latin typeface="+mn-lt"/>
            </a:endParaRPr>
          </a:p>
        </p:txBody>
      </p:sp>
      <p:pic>
        <p:nvPicPr>
          <p:cNvPr id="2048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6</a:t>
            </a:r>
            <a:r>
              <a:rPr lang="en-US" b="1" smtClean="0">
                <a:solidFill>
                  <a:srgbClr val="FF0000"/>
                </a:solidFill>
              </a:rPr>
              <a:t>Y</a:t>
            </a:r>
            <a:r>
              <a:rPr lang="ru-RU" b="1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404</TotalTime>
  <Words>1043</Words>
  <Application>Microsoft Office PowerPoint</Application>
  <PresentationFormat>Экран (4:3)</PresentationFormat>
  <Paragraphs>109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Arial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71</cp:revision>
  <dcterms:modified xsi:type="dcterms:W3CDTF">2016-02-28T05:10:21Z</dcterms:modified>
</cp:coreProperties>
</file>