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81" r:id="rId5"/>
    <p:sldId id="292" r:id="rId6"/>
    <p:sldId id="291" r:id="rId7"/>
    <p:sldId id="293" r:id="rId8"/>
    <p:sldId id="282" r:id="rId9"/>
    <p:sldId id="283" r:id="rId10"/>
    <p:sldId id="294" r:id="rId11"/>
    <p:sldId id="284" r:id="rId12"/>
    <p:sldId id="297" r:id="rId13"/>
    <p:sldId id="295" r:id="rId14"/>
    <p:sldId id="302" r:id="rId15"/>
    <p:sldId id="285" r:id="rId16"/>
    <p:sldId id="298" r:id="rId17"/>
    <p:sldId id="286" r:id="rId18"/>
    <p:sldId id="287" r:id="rId19"/>
    <p:sldId id="300" r:id="rId20"/>
    <p:sldId id="301" r:id="rId21"/>
    <p:sldId id="288" r:id="rId22"/>
    <p:sldId id="303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>
        <p:scale>
          <a:sx n="78" d="100"/>
          <a:sy n="78" d="100"/>
        </p:scale>
        <p:origin x="-28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67DC5-1440-4FC3-9B51-DFF201E1299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12E3C-4842-4ECC-B9D0-4D84504964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84721-FA6C-4949-ABEA-A04E48F487B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6F585-D615-4F26-8B66-58CC49D169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9AC6F-CE34-40CE-8656-C75C344ABCB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4C5BC-3317-46D5-BF03-229DCA8B4A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3E4C1-4150-455C-BB1A-2F2EFD14936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B8B83-8CFA-4955-B188-F0C367377C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F04A8-D770-4607-8DAF-ECEE128763F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93769-C9CB-4476-8E4E-11B569FB81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9E3C6-D028-4B65-9DE2-04315DD02A1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F1B0B-A3D8-478D-9893-A84074F597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D8524-13D8-4928-8DA6-D508B56A9D4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56277-7AE1-4F90-820A-71C494225C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75F66-38B3-4C3A-ABC8-A4F30143E62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67F76-267C-4CCD-8412-AAF33630D5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6A209-6271-4A45-97EF-883DF76249B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E0663-7325-48A6-8124-D4742A5C3F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57F95-D59D-48A1-8F0B-BE14AD146D9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F5361-1BB7-40EB-9941-2ACD3F184E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41888-6B39-4F53-9070-7B63D7D78BC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DC1DC-8B8B-4A9F-80B5-634330D97F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E083FD-C6A0-4650-8272-ED0F1288104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C8E549-4EF1-47DB-9F1E-E7EA1CE4B2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atar-inform.ru/news/2015/08/05/465925/" TargetMode="External"/><Relationship Id="rId13" Type="http://schemas.openxmlformats.org/officeDocument/2006/relationships/hyperlink" Target="http://www.vesti.ru/doc.html?id=2650395" TargetMode="External"/><Relationship Id="rId3" Type="http://schemas.openxmlformats.org/officeDocument/2006/relationships/hyperlink" Target="http://www.1tv.ru/news/social/289623" TargetMode="External"/><Relationship Id="rId7" Type="http://schemas.openxmlformats.org/officeDocument/2006/relationships/hyperlink" Target="http://info.tatcenter.ru/news/149283/" TargetMode="External"/><Relationship Id="rId12" Type="http://schemas.openxmlformats.org/officeDocument/2006/relationships/hyperlink" Target="http://kzn.tv/kzntube/obnimi-kreml-gosti-kazani-prodemonstrirovali-svoju-ljubov-k-stolice-/" TargetMode="External"/><Relationship Id="rId17" Type="http://schemas.openxmlformats.org/officeDocument/2006/relationships/hyperlink" Target="http://prokazan.ru/news/view/103398" TargetMode="External"/><Relationship Id="rId2" Type="http://schemas.openxmlformats.org/officeDocument/2006/relationships/image" Target="../media/image1.jpeg"/><Relationship Id="rId16" Type="http://schemas.openxmlformats.org/officeDocument/2006/relationships/hyperlink" Target="http://www.metronews.ru/goroda-metro/kazancy-obnimut-kreml/zbOohe---1wauZk9r__FgAIYWL3Cx6g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splt.ru/news/bolee-2-tyisyach-jiteley-kazani-prinyali-uchastie-v-aktsii-obnimi-kreml-408306.html" TargetMode="External"/><Relationship Id="rId11" Type="http://schemas.openxmlformats.org/officeDocument/2006/relationships/hyperlink" Target="http://kzn.tv/news/detail.php?ID=52666" TargetMode="External"/><Relationship Id="rId5" Type="http://schemas.openxmlformats.org/officeDocument/2006/relationships/hyperlink" Target="http://echo.msk.ru/news/1599990-echo.html" TargetMode="External"/><Relationship Id="rId15" Type="http://schemas.openxmlformats.org/officeDocument/2006/relationships/hyperlink" Target="https://rustur.ru/article/u-sten-kazanskogo-kremlya-sostoitsya-fleshmob-obnimi-kreml" TargetMode="External"/><Relationship Id="rId10" Type="http://schemas.openxmlformats.org/officeDocument/2006/relationships/hyperlink" Target="http://www.kzn.ru/photo/49814-fleshmob-obnimi-kreml-08082015" TargetMode="External"/><Relationship Id="rId4" Type="http://schemas.openxmlformats.org/officeDocument/2006/relationships/hyperlink" Target="http://kazanfirst.ru/online/52124" TargetMode="External"/><Relationship Id="rId9" Type="http://schemas.openxmlformats.org/officeDocument/2006/relationships/hyperlink" Target="http://www.kazan.aif.ru/society/details/v_kazani_proydet_fleshmob_obnimi_kreml" TargetMode="External"/><Relationship Id="rId14" Type="http://schemas.openxmlformats.org/officeDocument/2006/relationships/hyperlink" Target="http://www.tatar-inform.ru/news/2015/08/08/466455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398588" y="595313"/>
            <a:ext cx="67738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 err="1">
                <a:latin typeface="Calibri" pitchFamily="34" charset="0"/>
              </a:rPr>
              <a:t>Флешмоб</a:t>
            </a:r>
            <a:r>
              <a:rPr lang="ru-RU" sz="2400" b="1" dirty="0">
                <a:latin typeface="Calibri" pitchFamily="34" charset="0"/>
              </a:rPr>
              <a:t> «Обними Кремль»</a:t>
            </a:r>
            <a:r>
              <a:rPr lang="ru-RU" sz="2400" b="1" dirty="0"/>
              <a:t> </a:t>
            </a:r>
          </a:p>
          <a:p>
            <a:pPr algn="ctr"/>
            <a:r>
              <a:rPr lang="ru-RU" b="1" dirty="0"/>
              <a:t>Лучшее мероприятие в сфере событийного туризма</a:t>
            </a:r>
            <a:endParaRPr lang="ru-RU" b="1" dirty="0">
              <a:latin typeface="Calibri" pitchFamily="34" charset="0"/>
            </a:endParaRP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163" y="1484313"/>
            <a:ext cx="8550275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539750" y="1196975"/>
            <a:ext cx="41306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Calibri" pitchFamily="34" charset="0"/>
              </a:rPr>
              <a:t>Вводные: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468313" y="1566863"/>
            <a:ext cx="7786687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latin typeface="+mn-lt"/>
              </a:rPr>
              <a:t>- Заказчик </a:t>
            </a:r>
          </a:p>
          <a:p>
            <a:pPr>
              <a:defRPr/>
            </a:pPr>
            <a:r>
              <a:rPr lang="ru-RU" dirty="0">
                <a:latin typeface="+mn-lt"/>
              </a:rPr>
              <a:t>  </a:t>
            </a:r>
            <a:r>
              <a:rPr lang="ru-RU" b="1" dirty="0">
                <a:latin typeface="+mn-lt"/>
              </a:rPr>
              <a:t>Комитет содействия развитию туризма </a:t>
            </a:r>
            <a:r>
              <a:rPr lang="ru-RU" b="1" dirty="0" err="1">
                <a:latin typeface="+mn-lt"/>
              </a:rPr>
              <a:t>г.Казани</a:t>
            </a: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dirty="0">
                <a:latin typeface="+mn-lt"/>
              </a:rPr>
              <a:t>- Тип мероприятия </a:t>
            </a:r>
          </a:p>
          <a:p>
            <a:pPr>
              <a:defRPr/>
            </a:pPr>
            <a:r>
              <a:rPr lang="ru-RU" b="1" dirty="0">
                <a:latin typeface="+mn-lt"/>
              </a:rPr>
              <a:t>  </a:t>
            </a:r>
            <a:r>
              <a:rPr lang="ru-RU" b="1" dirty="0" err="1">
                <a:latin typeface="+mn-lt"/>
              </a:rPr>
              <a:t>Флешмоб</a:t>
            </a: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dirty="0">
                <a:latin typeface="+mn-lt"/>
              </a:rPr>
              <a:t>- Количество человек, которые приняли участие в мероприятии</a:t>
            </a:r>
          </a:p>
          <a:p>
            <a:pPr>
              <a:defRPr/>
            </a:pPr>
            <a:r>
              <a:rPr lang="ru-RU" b="1" dirty="0">
                <a:latin typeface="+mn-lt"/>
              </a:rPr>
              <a:t>  Кол-во участников и гостей составляло более 2600 человек</a:t>
            </a:r>
          </a:p>
          <a:p>
            <a:pPr>
              <a:defRPr/>
            </a:pPr>
            <a:r>
              <a:rPr lang="ru-RU" dirty="0">
                <a:latin typeface="+mn-lt"/>
              </a:rPr>
              <a:t>- Место проведения мероприятия</a:t>
            </a:r>
          </a:p>
          <a:p>
            <a:pPr>
              <a:defRPr/>
            </a:pPr>
            <a:r>
              <a:rPr lang="ru-RU" b="1" dirty="0">
                <a:latin typeface="+mn-lt"/>
              </a:rPr>
              <a:t>  Казанский Кремль</a:t>
            </a:r>
          </a:p>
          <a:p>
            <a:pPr>
              <a:defRPr/>
            </a:pPr>
            <a:r>
              <a:rPr lang="ru-RU" dirty="0">
                <a:latin typeface="+mn-lt"/>
              </a:rPr>
              <a:t>- Подрядчики исполнителя, задействованные в реализации проекта</a:t>
            </a:r>
          </a:p>
          <a:p>
            <a:pPr>
              <a:defRPr/>
            </a:pPr>
            <a:r>
              <a:rPr lang="ru-RU" b="1" dirty="0">
                <a:latin typeface="+mn-lt"/>
              </a:rPr>
              <a:t>  1.Техническое сопровождение - </a:t>
            </a:r>
            <a:r>
              <a:rPr lang="en-US" b="1" dirty="0" err="1">
                <a:latin typeface="+mn-lt"/>
              </a:rPr>
              <a:t>MasterShow</a:t>
            </a: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dirty="0">
                <a:latin typeface="+mn-lt"/>
              </a:rPr>
              <a:t>  </a:t>
            </a:r>
            <a:r>
              <a:rPr lang="ru-RU" b="1" dirty="0">
                <a:latin typeface="+mn-lt"/>
              </a:rPr>
              <a:t>2.Кейтеринг - Булочно кондитерский комбинат (БКК)</a:t>
            </a:r>
          </a:p>
          <a:p>
            <a:pPr>
              <a:defRPr/>
            </a:pPr>
            <a:r>
              <a:rPr lang="ru-RU" dirty="0">
                <a:latin typeface="+mn-lt"/>
              </a:rPr>
              <a:t>  </a:t>
            </a:r>
            <a:r>
              <a:rPr lang="ru-RU" b="1" dirty="0">
                <a:latin typeface="+mn-lt"/>
              </a:rPr>
              <a:t>3.Звуковое оборудование- </a:t>
            </a:r>
            <a:r>
              <a:rPr lang="en-US" b="1" dirty="0">
                <a:latin typeface="+mn-lt"/>
              </a:rPr>
              <a:t>Light Sound Kazan</a:t>
            </a:r>
            <a:endParaRPr lang="ru-RU" b="1" dirty="0">
              <a:latin typeface="+mn-lt"/>
            </a:endParaRPr>
          </a:p>
          <a:p>
            <a:pPr>
              <a:defRPr/>
            </a:pPr>
            <a:r>
              <a:rPr lang="ru-RU" dirty="0">
                <a:latin typeface="+mn-lt"/>
              </a:rPr>
              <a:t>  </a:t>
            </a:r>
            <a:r>
              <a:rPr lang="ru-RU" b="1" dirty="0">
                <a:latin typeface="+mn-lt"/>
              </a:rPr>
              <a:t>4.Доплонительное оборудование и оформление-"РПК Ф</a:t>
            </a:r>
            <a:r>
              <a:rPr lang="en-US" b="1" dirty="0">
                <a:latin typeface="+mn-lt"/>
              </a:rPr>
              <a:t>e</a:t>
            </a:r>
            <a:r>
              <a:rPr lang="ru-RU" b="1" dirty="0" err="1">
                <a:latin typeface="+mn-lt"/>
              </a:rPr>
              <a:t>ст</a:t>
            </a:r>
            <a:r>
              <a:rPr lang="ru-RU" b="1" dirty="0">
                <a:latin typeface="+mn-lt"/>
              </a:rPr>
              <a:t>" </a:t>
            </a:r>
          </a:p>
          <a:p>
            <a:pPr>
              <a:defRPr/>
            </a:pPr>
            <a:r>
              <a:rPr lang="ru-RU" b="1" dirty="0">
                <a:latin typeface="+mn-lt"/>
              </a:rPr>
              <a:t>  5.Печатная продукция – </a:t>
            </a:r>
            <a:r>
              <a:rPr lang="ru-RU" b="1" dirty="0" err="1">
                <a:latin typeface="+mn-lt"/>
              </a:rPr>
              <a:t>А.Виноградов</a:t>
            </a:r>
            <a:endParaRPr lang="ru-RU" dirty="0">
              <a:latin typeface="Calibri" pitchFamily="34" charset="0"/>
            </a:endParaRPr>
          </a:p>
          <a:p>
            <a:pPr>
              <a:defRPr/>
            </a:pPr>
            <a:r>
              <a:rPr lang="ru-RU" dirty="0">
                <a:latin typeface="Calibri" pitchFamily="34" charset="0"/>
              </a:rPr>
              <a:t>- Дата проведения мероприятия</a:t>
            </a:r>
          </a:p>
          <a:p>
            <a:pPr>
              <a:defRPr/>
            </a:pPr>
            <a:r>
              <a:rPr lang="ru-RU" b="1" dirty="0">
                <a:latin typeface="Calibri" pitchFamily="34" charset="0"/>
              </a:rPr>
              <a:t>  8 августа 2015 г.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600" y="1219200"/>
            <a:ext cx="7723188" cy="504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619672" y="2780928"/>
            <a:ext cx="5870560" cy="3914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4" name="Прямоугольник 4"/>
          <p:cNvSpPr>
            <a:spLocks noChangeArrowheads="1"/>
          </p:cNvSpPr>
          <p:nvPr/>
        </p:nvSpPr>
        <p:spPr bwMode="auto">
          <a:xfrm>
            <a:off x="250825" y="1268413"/>
            <a:ext cx="85693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Цели открывающего мероприятия:</a:t>
            </a:r>
            <a:endParaRPr lang="ru-RU"/>
          </a:p>
          <a:p>
            <a:r>
              <a:rPr lang="ru-RU"/>
              <a:t>1.Формирование позитивного отношения жителей  города к проекту «</a:t>
            </a:r>
            <a:r>
              <a:rPr lang="en-US"/>
              <a:t>I</a:t>
            </a:r>
            <a:r>
              <a:rPr lang="ru-RU"/>
              <a:t> </a:t>
            </a:r>
            <a:r>
              <a:rPr lang="en-US"/>
              <a:t>Help</a:t>
            </a:r>
            <a:r>
              <a:rPr lang="ru-RU"/>
              <a:t> </a:t>
            </a:r>
            <a:r>
              <a:rPr lang="en-US"/>
              <a:t>Kazan</a:t>
            </a:r>
            <a:r>
              <a:rPr lang="ru-RU"/>
              <a:t>»</a:t>
            </a:r>
          </a:p>
          <a:p>
            <a:r>
              <a:rPr lang="ru-RU"/>
              <a:t>2.Привлечение внимания российских и иностранных СМИ</a:t>
            </a:r>
          </a:p>
          <a:p>
            <a:r>
              <a:rPr lang="ru-RU"/>
              <a:t>3.Объединение горожан г. Казани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635896" y="3066752"/>
            <a:ext cx="5105502" cy="3397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8" name="Прямоугольник 5"/>
          <p:cNvSpPr>
            <a:spLocks noChangeArrowheads="1"/>
          </p:cNvSpPr>
          <p:nvPr/>
        </p:nvSpPr>
        <p:spPr bwMode="auto">
          <a:xfrm>
            <a:off x="250825" y="1125538"/>
            <a:ext cx="8424863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Задачи:</a:t>
            </a:r>
          </a:p>
          <a:p>
            <a:r>
              <a:rPr lang="ru-RU" sz="1600"/>
              <a:t>-привлечение внимания горожан к проекту «I help Kazan» и формирование его значимости</a:t>
            </a:r>
          </a:p>
          <a:p>
            <a:r>
              <a:rPr lang="ru-RU" sz="1600"/>
              <a:t>-взаимодействие «I help Kazan»  проекта  с городом и распространение информации среди общественности.</a:t>
            </a:r>
          </a:p>
          <a:p>
            <a:r>
              <a:rPr lang="ru-RU" sz="1600"/>
              <a:t>-создание дружелюбной среды для туристов</a:t>
            </a:r>
          </a:p>
          <a:p>
            <a:r>
              <a:rPr lang="ru-RU" sz="1600"/>
              <a:t>-развитие культуры гостеприимства у жителей Казани</a:t>
            </a:r>
          </a:p>
          <a:p>
            <a:r>
              <a:rPr lang="ru-RU"/>
              <a:t> </a:t>
            </a:r>
            <a:endParaRPr lang="ru-RU" b="1">
              <a:latin typeface="Calibri" pitchFamily="34" charset="0"/>
            </a:endParaRPr>
          </a:p>
        </p:txBody>
      </p:sp>
      <p:sp>
        <p:nvSpPr>
          <p:cNvPr id="6149" name="Прямоугольник 6"/>
          <p:cNvSpPr>
            <a:spLocks noChangeArrowheads="1"/>
          </p:cNvSpPr>
          <p:nvPr/>
        </p:nvSpPr>
        <p:spPr bwMode="auto">
          <a:xfrm>
            <a:off x="323850" y="3213100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Бюджет:</a:t>
            </a:r>
          </a:p>
          <a:p>
            <a:r>
              <a:rPr lang="ru-RU" sz="1600"/>
              <a:t>690000 рублей</a:t>
            </a:r>
          </a:p>
          <a:p>
            <a:r>
              <a:rPr lang="ru-RU" b="1"/>
              <a:t> </a:t>
            </a:r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250825" y="1341438"/>
            <a:ext cx="87852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Предполагаемые достижения: </a:t>
            </a:r>
            <a:endParaRPr lang="ru-RU"/>
          </a:p>
          <a:p>
            <a:r>
              <a:rPr lang="ru-RU"/>
              <a:t>Для привлечения внимания горожан к проекту «I help Kazan» и формирования  его значимости было проведено мероприятие с массовым и информационным  покрытием всего города. Мероприятие было направлено на взаимодействие проекта с городом и распространение информации среди общественности. Для этого было проведено открывающее мероприятие, которое послужило ярим стартом проектом «</a:t>
            </a:r>
            <a:r>
              <a:rPr lang="en-US"/>
              <a:t>I Help Kazan</a:t>
            </a:r>
            <a:r>
              <a:rPr lang="ru-RU"/>
              <a:t>».</a:t>
            </a:r>
          </a:p>
          <a:p>
            <a:endParaRPr lang="ru-RU" b="1">
              <a:latin typeface="Calibri" pitchFamily="34" charset="0"/>
            </a:endParaRPr>
          </a:p>
        </p:txBody>
      </p:sp>
      <p:pic>
        <p:nvPicPr>
          <p:cNvPr id="71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642124" y="3908253"/>
            <a:ext cx="4007332" cy="2667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219200"/>
            <a:ext cx="8351837" cy="523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395288" y="1219200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Идея:</a:t>
            </a:r>
          </a:p>
        </p:txBody>
      </p:sp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Прямоугольник 1"/>
          <p:cNvSpPr>
            <a:spLocks noChangeArrowheads="1"/>
          </p:cNvSpPr>
          <p:nvPr/>
        </p:nvSpPr>
        <p:spPr bwMode="auto">
          <a:xfrm>
            <a:off x="249238" y="1700213"/>
            <a:ext cx="33147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Решением вышеизложенных задач стало проведение масштабного, эмоционально-сильного флешмоба вокруг главной достопримечательности республики - Казанского кремля. Дата -  8 августа была выбрана не случайно, а в рамках закрытия Чемпионата мира по водным видам спорта – 2015 г.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923928" y="332656"/>
            <a:ext cx="4511040" cy="3002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035160" y="3525057"/>
            <a:ext cx="4427984" cy="2953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323850" y="119538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Выполнение плана мероприятия</a:t>
            </a:r>
            <a:r>
              <a:rPr lang="ru-RU">
                <a:cs typeface="Arial" charset="0"/>
              </a:rPr>
              <a:t>:</a:t>
            </a:r>
          </a:p>
        </p:txBody>
      </p:sp>
      <p:pic>
        <p:nvPicPr>
          <p:cNvPr id="1024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1"/>
          <p:cNvSpPr>
            <a:spLocks noChangeArrowheads="1"/>
          </p:cNvSpPr>
          <p:nvPr/>
        </p:nvSpPr>
        <p:spPr bwMode="auto">
          <a:xfrm>
            <a:off x="323850" y="1557338"/>
            <a:ext cx="83026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-разработка креативной концепции мероприятия</a:t>
            </a:r>
          </a:p>
          <a:p>
            <a:r>
              <a:rPr lang="ru-RU"/>
              <a:t>-разработка сценария, тайминга подготовки и проведения мероприятия</a:t>
            </a:r>
          </a:p>
          <a:p>
            <a:r>
              <a:rPr lang="ru-RU"/>
              <a:t>-подбор и контроль работы персонала и подрядчиков на площадке,       разработка должностных инструкций</a:t>
            </a:r>
          </a:p>
          <a:p>
            <a:r>
              <a:rPr lang="ru-RU"/>
              <a:t>-подготовка площадки к мероприятию</a:t>
            </a:r>
          </a:p>
          <a:p>
            <a:r>
              <a:rPr lang="ru-RU"/>
              <a:t>-координация и организация работ в день проведения мероприятия</a:t>
            </a:r>
          </a:p>
          <a:p>
            <a:r>
              <a:rPr lang="ru-RU"/>
              <a:t>-демонтаж </a:t>
            </a:r>
          </a:p>
          <a:p>
            <a:endParaRPr lang="ru-RU"/>
          </a:p>
          <a:p>
            <a:r>
              <a:rPr lang="ru-RU" b="1"/>
              <a:t>Каналы коммуникаций:</a:t>
            </a:r>
          </a:p>
          <a:p>
            <a:r>
              <a:rPr lang="ru-RU"/>
              <a:t>-Вконтакте</a:t>
            </a:r>
          </a:p>
          <a:p>
            <a:r>
              <a:rPr lang="ru-RU"/>
              <a:t>-Фейсбук</a:t>
            </a:r>
          </a:p>
          <a:p>
            <a:r>
              <a:rPr lang="ru-RU"/>
              <a:t>-Инстаграм</a:t>
            </a:r>
          </a:p>
          <a:p>
            <a:r>
              <a:rPr lang="ru-RU"/>
              <a:t>-Твиттер</a:t>
            </a:r>
          </a:p>
          <a:p>
            <a:r>
              <a:rPr lang="ru-RU"/>
              <a:t>-интернет-порталы</a:t>
            </a:r>
          </a:p>
          <a:p>
            <a:r>
              <a:rPr lang="ru-RU"/>
              <a:t>-журналы</a:t>
            </a:r>
          </a:p>
          <a:p>
            <a:r>
              <a:rPr lang="ru-RU"/>
              <a:t>-радио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052513"/>
            <a:ext cx="7989887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269875" y="120491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Эффективность: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250825" y="1916113"/>
            <a:ext cx="8713788" cy="363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dirty="0"/>
              <a:t>Мероприятие в цифрах: </a:t>
            </a:r>
          </a:p>
          <a:p>
            <a:pPr>
              <a:defRPr/>
            </a:pPr>
            <a:endParaRPr lang="ru-RU" sz="1600" b="1" dirty="0"/>
          </a:p>
          <a:p>
            <a:pPr>
              <a:defRPr/>
            </a:pPr>
            <a:r>
              <a:rPr lang="ru-RU" dirty="0"/>
              <a:t>400000  человек узнали о нашем проекте</a:t>
            </a:r>
          </a:p>
          <a:p>
            <a:pPr>
              <a:defRPr/>
            </a:pPr>
            <a:r>
              <a:rPr lang="ru-RU" dirty="0"/>
              <a:t>2532 участника взялись за руки и обняли Кремль</a:t>
            </a:r>
          </a:p>
          <a:p>
            <a:pPr>
              <a:defRPr/>
            </a:pPr>
            <a:r>
              <a:rPr lang="ru-RU" dirty="0"/>
              <a:t>1500 персональных данных  в базе «</a:t>
            </a:r>
            <a:r>
              <a:rPr lang="en-US" dirty="0"/>
              <a:t>I Help Kazan</a:t>
            </a:r>
            <a:r>
              <a:rPr lang="ru-RU" dirty="0"/>
              <a:t>»</a:t>
            </a:r>
          </a:p>
          <a:p>
            <a:pPr>
              <a:defRPr/>
            </a:pPr>
            <a:r>
              <a:rPr lang="ru-RU" dirty="0"/>
              <a:t>1500 кг Национального татарского блюда «</a:t>
            </a:r>
            <a:r>
              <a:rPr lang="ru-RU" dirty="0" err="1"/>
              <a:t>Чак-Чак</a:t>
            </a:r>
            <a:r>
              <a:rPr lang="ru-RU" dirty="0"/>
              <a:t>»</a:t>
            </a:r>
          </a:p>
          <a:p>
            <a:pPr>
              <a:defRPr/>
            </a:pPr>
            <a:r>
              <a:rPr lang="ru-RU" dirty="0"/>
              <a:t>1800 м протяженность стен Кремля</a:t>
            </a:r>
          </a:p>
          <a:p>
            <a:pPr>
              <a:defRPr/>
            </a:pPr>
            <a:r>
              <a:rPr lang="ru-RU" dirty="0"/>
              <a:t>185 публикаций в СМИ</a:t>
            </a:r>
          </a:p>
          <a:p>
            <a:pPr>
              <a:defRPr/>
            </a:pPr>
            <a:r>
              <a:rPr lang="ru-RU" dirty="0"/>
              <a:t>1000 улыбок</a:t>
            </a:r>
          </a:p>
          <a:p>
            <a:pPr>
              <a:defRPr/>
            </a:pPr>
            <a:r>
              <a:rPr lang="ru-RU" dirty="0"/>
              <a:t>400 постов с </a:t>
            </a:r>
            <a:r>
              <a:rPr lang="ru-RU" dirty="0" err="1"/>
              <a:t>хештегом</a:t>
            </a:r>
            <a:r>
              <a:rPr lang="ru-RU" dirty="0"/>
              <a:t> #</a:t>
            </a:r>
            <a:r>
              <a:rPr lang="ru-RU" dirty="0" err="1"/>
              <a:t>обнимикремль</a:t>
            </a:r>
            <a:r>
              <a:rPr lang="ru-RU" dirty="0"/>
              <a:t> #обнимикремль2015</a:t>
            </a:r>
          </a:p>
          <a:p>
            <a:pPr>
              <a:defRPr/>
            </a:pPr>
            <a:r>
              <a:rPr lang="ru-RU" dirty="0"/>
              <a:t>Множество постов с позитивными отзывами в социальных сетях (</a:t>
            </a:r>
            <a:r>
              <a:rPr lang="ru-RU" dirty="0" err="1"/>
              <a:t>твиттер</a:t>
            </a:r>
            <a:r>
              <a:rPr lang="ru-RU" dirty="0"/>
              <a:t>, </a:t>
            </a:r>
            <a:r>
              <a:rPr lang="ru-RU" dirty="0" err="1"/>
              <a:t>инстаграм</a:t>
            </a:r>
            <a:r>
              <a:rPr lang="ru-RU" dirty="0"/>
              <a:t>, </a:t>
            </a:r>
            <a:r>
              <a:rPr lang="ru-RU" dirty="0" err="1"/>
              <a:t>фейсбук</a:t>
            </a:r>
            <a:r>
              <a:rPr lang="ru-RU" dirty="0"/>
              <a:t>,  </a:t>
            </a:r>
            <a:r>
              <a:rPr lang="ru-RU" dirty="0" err="1"/>
              <a:t>вконтакте</a:t>
            </a:r>
            <a:r>
              <a:rPr lang="ru-RU" dirty="0"/>
              <a:t>)</a:t>
            </a:r>
          </a:p>
          <a:p>
            <a:pPr marL="285750" indent="-285750">
              <a:buFontTx/>
              <a:buChar char="-"/>
              <a:defRPr/>
            </a:pPr>
            <a:endParaRPr lang="ru-RU" dirty="0">
              <a:latin typeface="+mn-lt"/>
            </a:endParaRPr>
          </a:p>
        </p:txBody>
      </p:sp>
      <p:pic>
        <p:nvPicPr>
          <p:cNvPr id="1229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122363"/>
            <a:ext cx="8064500" cy="533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92075" y="1773238"/>
            <a:ext cx="8648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cs typeface="Arial" charset="0"/>
              </a:rPr>
              <a:t>Основные сложности и решения, от которых зависел успех мероприятия:</a:t>
            </a:r>
          </a:p>
        </p:txBody>
      </p:sp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3"/>
          <p:cNvSpPr>
            <a:spLocks noChangeArrowheads="1"/>
          </p:cNvSpPr>
          <p:nvPr/>
        </p:nvSpPr>
        <p:spPr bwMode="auto">
          <a:xfrm>
            <a:off x="255588" y="1219200"/>
            <a:ext cx="2130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cs typeface="Arial" charset="0"/>
              </a:rPr>
              <a:t>Эффективность:</a:t>
            </a:r>
          </a:p>
        </p:txBody>
      </p:sp>
      <p:sp>
        <p:nvSpPr>
          <p:cNvPr id="14341" name="Прямоугольник 4"/>
          <p:cNvSpPr>
            <a:spLocks noChangeArrowheads="1"/>
          </p:cNvSpPr>
          <p:nvPr/>
        </p:nvSpPr>
        <p:spPr bwMode="auto">
          <a:xfrm>
            <a:off x="250825" y="2416175"/>
            <a:ext cx="87836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/>
              <a:t>1.Погодные условия были непредсказуемы, поэтому были подготовлены дождевики для участников.</a:t>
            </a:r>
          </a:p>
          <a:p>
            <a:endParaRPr lang="ru-RU" sz="1600"/>
          </a:p>
          <a:p>
            <a:r>
              <a:rPr lang="ru-RU" sz="1600"/>
              <a:t>2.Поток желающих участвовать во флешмобе увеличивался.</a:t>
            </a:r>
          </a:p>
          <a:p>
            <a:r>
              <a:rPr lang="ru-RU" sz="1600"/>
              <a:t>Для того чтобы не было пустоты между людьми, либо очередей, нами заранее были отмечены сектора, за каждым сектором был закреплен куратор и координаторы. Коммуникация координаторов и кураторов была налажена через рации, таким образом всегда можно было знать, где дефицит/профицит людей и в какую сторону лучше сдвигать поток.</a:t>
            </a:r>
          </a:p>
          <a:p>
            <a:endParaRPr lang="ru-RU" sz="1600"/>
          </a:p>
          <a:p>
            <a:r>
              <a:rPr lang="ru-RU" sz="1600"/>
              <a:t>3.Раздача чак-чака весом в 1,5 тонны была также не проста, поэтому кураторы присоединились к кондитерам и все вместе сделали так, чтобы люди не долго ожидали своей очереди и были довольны мероприятием.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181100"/>
            <a:ext cx="8135938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250825" y="12192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Реализация</a:t>
            </a:r>
            <a:r>
              <a:rPr lang="ru-RU">
                <a:cs typeface="Arial" charset="0"/>
              </a:rPr>
              <a:t>:</a:t>
            </a:r>
          </a:p>
        </p:txBody>
      </p:sp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350838" y="1700213"/>
            <a:ext cx="8572500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8 августа  2015 года-состоялся флешмоб «Обними Кремль», где 2532 человека взялись за руки, чтобы обнять Казанский Кремль- главную историческую достопримечательность Казани. Флешмоб проходил в рамках проекта «</a:t>
            </a:r>
            <a:r>
              <a:rPr lang="en-US"/>
              <a:t>IhelpKazan</a:t>
            </a:r>
            <a:r>
              <a:rPr lang="ru-RU"/>
              <a:t>». Принять участие в нем мог любой желающий. После окончания флешмоба всех участников проекта угостили татарским блюдом «Чак-чаком» весом в 1,5 т. Национальное блюдо было расписано элементами татарского орнамента и выполнено в виде Спасской башни.</a:t>
            </a:r>
          </a:p>
          <a:p>
            <a:endParaRPr lang="ru-RU"/>
          </a:p>
          <a:p>
            <a:r>
              <a:rPr lang="ru-RU"/>
              <a:t>Для того чтобы стать участником флешмоба необходимо было просто подойти 8 августа к стенам  Кремля. Протяженность стен Казанского Кремля -1 800 м (1 человек — 1 м). С учетом возможного участия детей в сопровождении взрослых,  а также большего периметра обхвата стен  Кремля, для участия во флешмобе необходимо было минимум 2 000 участников. Для оперативного распределения участников, раздачи сувенирной продукции акции,  единовременного старта флешмоба был введен специальный и заранее обученный персонал: координаторы и кураторы.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638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125538"/>
            <a:ext cx="8215312" cy="518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323850" y="12223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Особенности</a:t>
            </a:r>
            <a:r>
              <a:rPr lang="ru-RU">
                <a:cs typeface="Arial" charset="0"/>
              </a:rPr>
              <a:t>:</a:t>
            </a:r>
          </a:p>
        </p:txBody>
      </p:sp>
      <p:pic>
        <p:nvPicPr>
          <p:cNvPr id="1843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1"/>
          <p:cNvSpPr>
            <a:spLocks noChangeArrowheads="1"/>
          </p:cNvSpPr>
          <p:nvPr/>
        </p:nvSpPr>
        <p:spPr bwMode="auto">
          <a:xfrm>
            <a:off x="323850" y="1720850"/>
            <a:ext cx="82804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1.Проект направлен на создание дружелюбной атмосферы в г. Казань, а также на увеличение потока туристов.</a:t>
            </a:r>
          </a:p>
          <a:p>
            <a:r>
              <a:rPr lang="ru-RU"/>
              <a:t>2.Первый канал показал сюжет о флешмобе «Обними Кремль» в прайм-тайм, благодаря чему о нас узнала вся страна.</a:t>
            </a:r>
          </a:p>
          <a:p>
            <a:r>
              <a:rPr lang="ru-RU"/>
              <a:t>3.Съемка мероприятия велась с двух измерений: земля и воздух.</a:t>
            </a:r>
          </a:p>
          <a:p>
            <a:r>
              <a:rPr lang="ru-RU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6"/>
          <p:cNvSpPr>
            <a:spLocks noChangeArrowheads="1"/>
          </p:cNvSpPr>
          <p:nvPr/>
        </p:nvSpPr>
        <p:spPr bwMode="auto">
          <a:xfrm>
            <a:off x="250825" y="1219200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Дополнительная информация:</a:t>
            </a:r>
          </a:p>
        </p:txBody>
      </p:sp>
      <p:pic>
        <p:nvPicPr>
          <p:cNvPr id="1945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Прямоугольник 1"/>
          <p:cNvSpPr>
            <a:spLocks noChangeArrowheads="1"/>
          </p:cNvSpPr>
          <p:nvPr/>
        </p:nvSpPr>
        <p:spPr bwMode="auto">
          <a:xfrm>
            <a:off x="250825" y="1844675"/>
            <a:ext cx="8642350" cy="313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/>
              <a:t>Какова была гарантия того ,что люди придут на данное мероприятие</a:t>
            </a:r>
            <a:r>
              <a:rPr lang="ru-RU" sz="1600"/>
              <a:t>:</a:t>
            </a:r>
          </a:p>
          <a:p>
            <a:r>
              <a:rPr lang="ru-RU"/>
              <a:t>-Была создан промо сайт, где можно было зарегистрироваться на флешмоб «Обними Кремль»</a:t>
            </a:r>
          </a:p>
          <a:p>
            <a:r>
              <a:rPr lang="ru-RU"/>
              <a:t>-Велось анонсирование в социальных сетях с приглашением принять участие </a:t>
            </a:r>
          </a:p>
          <a:p>
            <a:r>
              <a:rPr lang="ru-RU"/>
              <a:t>-На площадке работали четыре ведущих-модератора на сигвеях, которые анонсировали мероприятие и вовлекали в участие,  воодушевляли и координировали всех участников, а также давали старт тому, чтобы все участники взялись за руки. </a:t>
            </a:r>
          </a:p>
          <a:p>
            <a:r>
              <a:rPr lang="ru-RU"/>
              <a:t>-Также после флешмоба всех участников ждал сладкий бонус – 1,5 тонн чак-чака</a:t>
            </a:r>
          </a:p>
          <a:p>
            <a:r>
              <a:rPr lang="ru-RU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93688" y="1125538"/>
            <a:ext cx="8526462" cy="50768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latin typeface="Arial" pitchFamily="34" charset="0"/>
                <a:cs typeface="Arial" pitchFamily="34" charset="0"/>
              </a:rPr>
              <a:t>Дополнительная информация:</a:t>
            </a:r>
          </a:p>
          <a:p>
            <a:pPr>
              <a:defRPr/>
            </a:pPr>
            <a:endParaRPr lang="ru-RU" sz="1600" b="1" dirty="0"/>
          </a:p>
          <a:p>
            <a:pPr>
              <a:defRPr/>
            </a:pPr>
            <a:r>
              <a:rPr lang="ru-RU" b="1" dirty="0">
                <a:latin typeface="+mn-lt"/>
              </a:rPr>
              <a:t>185 публикаций: журналы, интернет-порталы, радио, телевидение и социальные сети:</a:t>
            </a:r>
          </a:p>
          <a:p>
            <a:pPr>
              <a:defRPr/>
            </a:pPr>
            <a:endParaRPr lang="ru-RU" sz="1600" b="1" dirty="0"/>
          </a:p>
          <a:p>
            <a:pPr>
              <a:defRPr/>
            </a:pPr>
            <a:r>
              <a:rPr lang="ru-RU" sz="1400" u="sng" dirty="0">
                <a:hlinkClick r:id="rId3"/>
              </a:rPr>
              <a:t>http://www.1tv.ru/news/social/289623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4"/>
              </a:rPr>
              <a:t>http://kazanfirst.ru/online/52124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5"/>
              </a:rPr>
              <a:t>http://echo.msk.ru/news/1599990-echo.html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6"/>
              </a:rPr>
              <a:t>http://rusplt.ru/news/bolee-2-tyisyach-jiteley-kazani-prinyali-uchastie-v-aktsii-obnimi-kreml-408306.html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7"/>
              </a:rPr>
              <a:t>http://info.tatcenter.ru/news/149283/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8"/>
              </a:rPr>
              <a:t>http://www.tatar-inform.ru/news/2015/08/05/465925/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9"/>
              </a:rPr>
              <a:t>http://www.kazan.aif.ru/society/details/v_kazani_proydet_fleshmob_obnimi_kreml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0"/>
              </a:rPr>
              <a:t>http://www.kzn.ru/photo/49814-fleshmob-obnimi-kreml-08082015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1"/>
              </a:rPr>
              <a:t>http://kzn.tv/news/detail.php?ID=52666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2"/>
              </a:rPr>
              <a:t>http://kzn.tv/kzntube/obnimi-kreml-gosti-kazani-prodemonstrirovali-svoju-ljubov-k-stolice-/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3"/>
              </a:rPr>
              <a:t>http://www.vesti.ru/doc.html?id=2650395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4"/>
              </a:rPr>
              <a:t>http://www.tatar-inform.ru/news/2015/08/08/466455/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5"/>
              </a:rPr>
              <a:t>https://rustur.ru/article/u-sten-kazanskogo-kremlya-sostoitsya-fleshmob-obnimi-kreml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5"/>
              </a:rPr>
              <a:t>https://rustur.ru/article/u-sten-kazanskogo-kremlya-sostoitsya-fleshmob-obnimi-kreml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6"/>
              </a:rPr>
              <a:t>http://www.metronews.ru/goroda-metro/kazancy-obnimut-kreml/zbOohe---1wauZk9r__FgAIYWL3Cx6g/</a:t>
            </a:r>
            <a:endParaRPr lang="ru-RU" sz="1400" dirty="0"/>
          </a:p>
          <a:p>
            <a:pPr>
              <a:defRPr/>
            </a:pPr>
            <a:r>
              <a:rPr lang="ru-RU" sz="1400" u="sng" dirty="0">
                <a:hlinkClick r:id="rId17"/>
              </a:rPr>
              <a:t>http://prokazan.ru/news/view/103398</a:t>
            </a:r>
            <a:endParaRPr lang="ru-RU" sz="1400" dirty="0"/>
          </a:p>
          <a:p>
            <a:pPr>
              <a:defRPr/>
            </a:pPr>
            <a:r>
              <a:rPr lang="ru-RU" sz="1400" dirty="0"/>
              <a:t> 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838" y="1219200"/>
            <a:ext cx="8197850" cy="545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6"/>
          <p:cNvSpPr>
            <a:spLocks noChangeArrowheads="1"/>
          </p:cNvSpPr>
          <p:nvPr/>
        </p:nvSpPr>
        <p:spPr bwMode="auto">
          <a:xfrm>
            <a:off x="381000" y="12493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cs typeface="Arial" charset="0"/>
              </a:rPr>
              <a:t>Контакты:</a:t>
            </a:r>
          </a:p>
        </p:txBody>
      </p:sp>
      <p:pic>
        <p:nvPicPr>
          <p:cNvPr id="2253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Прямоугольник 1"/>
          <p:cNvSpPr>
            <a:spLocks noChangeArrowheads="1"/>
          </p:cNvSpPr>
          <p:nvPr/>
        </p:nvSpPr>
        <p:spPr bwMode="auto">
          <a:xfrm>
            <a:off x="442913" y="1844675"/>
            <a:ext cx="71294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Сатегараева Лилия Рустамовна, должность event-менеджер, </a:t>
            </a:r>
          </a:p>
          <a:p>
            <a:r>
              <a:rPr lang="ru-RU"/>
              <a:t>89872283901,</a:t>
            </a:r>
            <a:r>
              <a:rPr lang="en-US"/>
              <a:t>lilia</a:t>
            </a:r>
            <a:r>
              <a:rPr lang="ru-RU"/>
              <a:t>.</a:t>
            </a:r>
            <a:r>
              <a:rPr lang="en-US"/>
              <a:t>i</a:t>
            </a:r>
            <a:r>
              <a:rPr lang="ru-RU"/>
              <a:t>@</a:t>
            </a:r>
            <a:r>
              <a:rPr lang="en-US"/>
              <a:t>itl</a:t>
            </a:r>
            <a:r>
              <a:rPr lang="ru-RU"/>
              <a:t>-</a:t>
            </a:r>
            <a:r>
              <a:rPr lang="en-US"/>
              <a:t>amg</a:t>
            </a:r>
            <a:r>
              <a:rPr lang="ru-RU"/>
              <a:t>.</a:t>
            </a:r>
            <a:r>
              <a:rPr lang="en-US"/>
              <a:t>ru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7U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950</Words>
  <Application>Microsoft Office PowerPoint</Application>
  <PresentationFormat>Экран (4:3)</PresentationFormat>
  <Paragraphs>121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74</cp:revision>
  <dcterms:modified xsi:type="dcterms:W3CDTF">2016-02-28T05:15:12Z</dcterms:modified>
</cp:coreProperties>
</file>