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9" r:id="rId2"/>
    <p:sldId id="280" r:id="rId3"/>
    <p:sldId id="281" r:id="rId4"/>
    <p:sldId id="282" r:id="rId5"/>
    <p:sldId id="283" r:id="rId6"/>
    <p:sldId id="284" r:id="rId7"/>
    <p:sldId id="285" r:id="rId8"/>
    <p:sldId id="291" r:id="rId9"/>
    <p:sldId id="290" r:id="rId10"/>
    <p:sldId id="286" r:id="rId11"/>
    <p:sldId id="288" r:id="rId12"/>
    <p:sldId id="292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34587" autoAdjust="0"/>
    <p:restoredTop sz="79429" autoAdjust="0"/>
  </p:normalViewPr>
  <p:slideViewPr>
    <p:cSldViewPr>
      <p:cViewPr>
        <p:scale>
          <a:sx n="70" d="100"/>
          <a:sy n="70" d="100"/>
        </p:scale>
        <p:origin x="-13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1627358-EC93-48CD-9834-A1F934060943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EB2398D-FECD-452C-B9F4-3BFEB881C0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E815A4-A64D-4A77-B854-EAB20B385677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EF55C-B9CF-4516-924E-E70DE2974CD1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4A2E7-1B2A-4071-BCE6-FB6116E2FE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3C4D6-B402-4ACD-BDCA-4CED1695008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2FE06-6C54-4975-8B39-FACE1BC784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14508-9867-4564-830E-1E1624AAA0A6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138FD-1D1E-40A2-82EF-7838B2016E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5DD37-013E-4F99-95B5-94262B3C402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A6BBC-858C-4006-BF3E-BC9A5445C0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C1511-4034-4B80-891D-38B9DB596ED9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CA4F7-381D-4814-B811-F0B63CA4AA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C919E-2D16-4483-859D-1B43274D78E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CB277-DF11-489A-90D2-96C8892B13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3DB8D-C29B-400B-AFAF-8B1EE57C83D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5720E-8E85-42D4-8020-6BD2480865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BF0D2-F931-43DF-8D36-84070546F39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A1CE3-A4EC-4ED1-B3A7-5B79518507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DAFA1-1AA8-4886-981C-3D4DF922EAA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CBBB7-B61F-4C9E-9BEE-6074D31518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B8EE8-2764-43C1-80A0-D738C8C478B6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5950B-C715-4A38-A05F-AA8960E480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CA70-96C5-4420-85AE-4A51B72FBE2A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1552B-1EBF-40DD-B974-B020715D11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A8165A6-24DB-4CFB-96A5-DD00C20391D4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F6C42B2-4338-481B-9685-37387EC8C2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2124075" y="333375"/>
            <a:ext cx="42148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>
                <a:latin typeface="Calibri" pitchFamily="34" charset="0"/>
              </a:rPr>
              <a:t>Рекламный форум ДАЁЖ!</a:t>
            </a:r>
          </a:p>
          <a:p>
            <a:pPr algn="ctr"/>
            <a:r>
              <a:rPr lang="ru-RU" sz="2000" b="1" dirty="0">
                <a:latin typeface="Calibri" pitchFamily="34" charset="0"/>
              </a:rPr>
              <a:t>Лучшее деловое мероприятие</a:t>
            </a: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1093788"/>
            <a:ext cx="8075613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1692275" y="423863"/>
            <a:ext cx="41306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Вводные:</a:t>
            </a:r>
          </a:p>
        </p:txBody>
      </p:sp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111125" y="1219200"/>
            <a:ext cx="4464050" cy="535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Заказчик: </a:t>
            </a:r>
            <a:r>
              <a:rPr lang="ru-RU" b="1"/>
              <a:t>Лариса Фомина, основатель группы компаний Larisa</a:t>
            </a:r>
          </a:p>
          <a:p>
            <a:r>
              <a:rPr lang="ru-RU"/>
              <a:t>Тип мероприятия: </a:t>
            </a:r>
            <a:r>
              <a:rPr lang="ru-RU" b="1"/>
              <a:t>Рекламный форум</a:t>
            </a:r>
          </a:p>
          <a:p>
            <a:r>
              <a:rPr lang="ru-RU"/>
              <a:t>Количество человек, которые приняли участие в мероприятии:</a:t>
            </a:r>
            <a:r>
              <a:rPr lang="ru-RU" b="1"/>
              <a:t>1500</a:t>
            </a:r>
            <a:r>
              <a:rPr lang="ru-RU"/>
              <a:t> </a:t>
            </a:r>
            <a:r>
              <a:rPr lang="ru-RU" b="1"/>
              <a:t>человек</a:t>
            </a:r>
          </a:p>
          <a:p>
            <a:r>
              <a:rPr lang="ru-RU"/>
              <a:t>Дата проведения мероприятия: </a:t>
            </a:r>
            <a:r>
              <a:rPr lang="ru-RU" b="1"/>
              <a:t>6-7 ноября 2015 года</a:t>
            </a:r>
          </a:p>
          <a:p>
            <a:r>
              <a:rPr lang="ru-RU"/>
              <a:t>Место проведения мероприятия: </a:t>
            </a:r>
            <a:r>
              <a:rPr lang="ru-RU" b="1"/>
              <a:t>г.Казань, ГТРК Корстон</a:t>
            </a:r>
          </a:p>
          <a:p>
            <a:r>
              <a:rPr lang="ru-RU"/>
              <a:t>Подрядчики исполнителя, задействованные в реализации проекта: </a:t>
            </a:r>
            <a:r>
              <a:rPr lang="ru-RU" b="1"/>
              <a:t>Креативное агентство </a:t>
            </a:r>
            <a:r>
              <a:rPr lang="en-US" b="1"/>
              <a:t>Brainstore</a:t>
            </a:r>
            <a:r>
              <a:rPr lang="ru-RU" b="1"/>
              <a:t>, Творческая студия Видимый свет, </a:t>
            </a:r>
            <a:r>
              <a:rPr lang="en-US" b="1"/>
              <a:t>Fantasy technology digital services</a:t>
            </a:r>
            <a:r>
              <a:rPr lang="ru-RU" b="1"/>
              <a:t>,Оператор наружней рекламы </a:t>
            </a:r>
            <a:r>
              <a:rPr lang="en-US" b="1"/>
              <a:t>Larisa sity</a:t>
            </a:r>
            <a:r>
              <a:rPr lang="ru-RU" b="1"/>
              <a:t>, </a:t>
            </a:r>
            <a:r>
              <a:rPr lang="en-US" b="1"/>
              <a:t>Copy room</a:t>
            </a:r>
            <a:r>
              <a:rPr lang="ru-RU" b="1"/>
              <a:t> Центр цифровой печати, Татмедиа, Икра – интерактивные коммуникации, Топ10Казань - ведущие</a:t>
            </a: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5175" y="3581400"/>
            <a:ext cx="4414838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03750" y="549275"/>
            <a:ext cx="4356100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3"/>
          <p:cNvSpPr>
            <a:spLocks noChangeArrowheads="1"/>
          </p:cNvSpPr>
          <p:nvPr/>
        </p:nvSpPr>
        <p:spPr bwMode="auto">
          <a:xfrm>
            <a:off x="282575" y="1125538"/>
            <a:ext cx="84709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Цель</a:t>
            </a:r>
            <a:r>
              <a:rPr lang="ru-RU"/>
              <a:t> – создание площадки для обучения и обмена опытом в области рекламы, креатива,</a:t>
            </a:r>
            <a:r>
              <a:rPr lang="en-US" b="1"/>
              <a:t> </a:t>
            </a:r>
            <a:r>
              <a:rPr lang="en-US"/>
              <a:t>digital</a:t>
            </a:r>
            <a:r>
              <a:rPr lang="ru-RU"/>
              <a:t> . </a:t>
            </a:r>
          </a:p>
          <a:p>
            <a:r>
              <a:rPr lang="ru-RU"/>
              <a:t> </a:t>
            </a:r>
          </a:p>
        </p:txBody>
      </p:sp>
      <p:pic>
        <p:nvPicPr>
          <p:cNvPr id="409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1900238"/>
            <a:ext cx="7459662" cy="465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2339975" y="425450"/>
            <a:ext cx="413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Идея:</a:t>
            </a:r>
          </a:p>
        </p:txBody>
      </p:sp>
      <p:sp>
        <p:nvSpPr>
          <p:cNvPr id="5123" name="Прямоугольник 3"/>
          <p:cNvSpPr>
            <a:spLocks noChangeArrowheads="1"/>
          </p:cNvSpPr>
          <p:nvPr/>
        </p:nvSpPr>
        <p:spPr bwMode="auto">
          <a:xfrm>
            <a:off x="511175" y="1204913"/>
            <a:ext cx="823753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Форум “ДАЁЖ” версии 2.0 - это история о том, как технологии встречаются с креативом, и в этот момент рождается инновация. </a:t>
            </a:r>
          </a:p>
          <a:p>
            <a:r>
              <a:rPr lang="ru-RU"/>
              <a:t>“ДАЁЖ” - это открытые лекции и мастер-классы ведущих специалистов в области рекламы и маркетинга, “Ночь пожирателей рекламы”.</a:t>
            </a:r>
          </a:p>
          <a:p>
            <a:r>
              <a:rPr lang="ru-RU"/>
              <a:t>“ДАЁЖ” - это 20 креативных директоров и арт-директоров, основателей креативных агентств и порталов в одном месте одномоментно. </a:t>
            </a:r>
          </a:p>
          <a:p>
            <a:r>
              <a:rPr lang="ru-RU"/>
              <a:t>“ДАЁЖ” - это тот творческий интенсив, который дает мощный толчок к качественным изменениям.  </a:t>
            </a:r>
          </a:p>
        </p:txBody>
      </p:sp>
      <p:pic>
        <p:nvPicPr>
          <p:cNvPr id="512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Рисунок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0288" y="3687763"/>
            <a:ext cx="4140200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Рисунок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3" y="3663950"/>
            <a:ext cx="3906837" cy="260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6"/>
          <p:cNvSpPr>
            <a:spLocks noChangeArrowheads="1"/>
          </p:cNvSpPr>
          <p:nvPr/>
        </p:nvSpPr>
        <p:spPr bwMode="auto">
          <a:xfrm>
            <a:off x="1835150" y="423863"/>
            <a:ext cx="41306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6147" name="Прямоугольник 3"/>
          <p:cNvSpPr>
            <a:spLocks noChangeArrowheads="1"/>
          </p:cNvSpPr>
          <p:nvPr/>
        </p:nvSpPr>
        <p:spPr bwMode="auto">
          <a:xfrm>
            <a:off x="611188" y="1341438"/>
            <a:ext cx="3168650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Над проектом работала команда специалистов. Зоны ответственности.</a:t>
            </a:r>
          </a:p>
          <a:p>
            <a:r>
              <a:rPr lang="ru-RU"/>
              <a:t>1.Разработка фирстиля 2.Создание сайта 3.Разработка </a:t>
            </a:r>
            <a:r>
              <a:rPr lang="en-US"/>
              <a:t>PR</a:t>
            </a:r>
            <a:r>
              <a:rPr lang="ru-RU"/>
              <a:t> стратегии </a:t>
            </a:r>
          </a:p>
          <a:p>
            <a:r>
              <a:rPr lang="ru-RU"/>
              <a:t>4.Спикеры </a:t>
            </a:r>
          </a:p>
          <a:p>
            <a:r>
              <a:rPr lang="ru-RU"/>
              <a:t>5.Партнеры</a:t>
            </a:r>
          </a:p>
          <a:p>
            <a:r>
              <a:rPr lang="ru-RU"/>
              <a:t>6.Программа форума 7.Брендированная продукция</a:t>
            </a:r>
          </a:p>
          <a:p>
            <a:r>
              <a:rPr lang="ru-RU"/>
              <a:t>8.Пресс-конференция 9.Форум</a:t>
            </a:r>
          </a:p>
        </p:txBody>
      </p:sp>
      <p:pic>
        <p:nvPicPr>
          <p:cNvPr id="614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908050"/>
            <a:ext cx="4181475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Рисунок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00550" y="3902075"/>
            <a:ext cx="4356100" cy="272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6"/>
          <p:cNvSpPr>
            <a:spLocks noChangeArrowheads="1"/>
          </p:cNvSpPr>
          <p:nvPr/>
        </p:nvSpPr>
        <p:spPr bwMode="auto">
          <a:xfrm>
            <a:off x="2124075" y="423863"/>
            <a:ext cx="41306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Эффективность:</a:t>
            </a:r>
          </a:p>
        </p:txBody>
      </p:sp>
      <p:sp>
        <p:nvSpPr>
          <p:cNvPr id="7171" name="Прямоугольник 3"/>
          <p:cNvSpPr>
            <a:spLocks noChangeArrowheads="1"/>
          </p:cNvSpPr>
          <p:nvPr/>
        </p:nvSpPr>
        <p:spPr bwMode="auto">
          <a:xfrm>
            <a:off x="406400" y="1219200"/>
            <a:ext cx="4094163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За два дня форум посетило </a:t>
            </a:r>
            <a:r>
              <a:rPr lang="ru-RU" sz="1400" b="1"/>
              <a:t>1500 человек </a:t>
            </a:r>
            <a:r>
              <a:rPr lang="ru-RU" sz="1400"/>
              <a:t>из </a:t>
            </a:r>
            <a:r>
              <a:rPr lang="ru-RU" sz="1400" b="1"/>
              <a:t>10 городов </a:t>
            </a:r>
            <a:r>
              <a:rPr lang="ru-RU" sz="1400"/>
              <a:t>России и </a:t>
            </a:r>
            <a:r>
              <a:rPr lang="ru-RU" sz="1400" b="1"/>
              <a:t>42 агентств и студий</a:t>
            </a:r>
            <a:r>
              <a:rPr lang="ru-RU" sz="1400"/>
              <a:t>.</a:t>
            </a:r>
          </a:p>
          <a:p>
            <a:r>
              <a:rPr lang="ru-RU" sz="1400"/>
              <a:t>Более </a:t>
            </a:r>
            <a:r>
              <a:rPr lang="ru-RU" sz="1400" b="1"/>
              <a:t>500 публикаций </a:t>
            </a:r>
            <a:r>
              <a:rPr lang="ru-RU" sz="1400"/>
              <a:t>в социальных сетях.</a:t>
            </a:r>
          </a:p>
          <a:p>
            <a:r>
              <a:rPr lang="ru-RU" sz="1400"/>
              <a:t>Более </a:t>
            </a:r>
            <a:r>
              <a:rPr lang="ru-RU" sz="1400" b="1"/>
              <a:t>35 упоминаний в СМИ</a:t>
            </a:r>
            <a:r>
              <a:rPr lang="ru-RU" sz="1400"/>
              <a:t>.</a:t>
            </a:r>
          </a:p>
          <a:p>
            <a:r>
              <a:rPr lang="ru-RU" sz="1400"/>
              <a:t>Если в первый день форума акцент был сделан на докладах профессионалов, то во второй — на практических разборах кейсов индустрии. Темы обсуждались самые разные — digital-тренды, рекламные идеи, креативность, брендинг и SMM.</a:t>
            </a:r>
          </a:p>
          <a:p>
            <a:r>
              <a:rPr lang="ru-RU" sz="1400"/>
              <a:t> </a:t>
            </a:r>
          </a:p>
        </p:txBody>
      </p:sp>
      <p:pic>
        <p:nvPicPr>
          <p:cNvPr id="717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875" y="3987800"/>
            <a:ext cx="3949700" cy="263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Рисунок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33900" y="3941763"/>
            <a:ext cx="4049713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Рисунок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13263" y="922338"/>
            <a:ext cx="4140200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2124075" y="42386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Реализация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512763" y="1216025"/>
            <a:ext cx="79930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1 день: </a:t>
            </a:r>
            <a:r>
              <a:rPr lang="ru-RU"/>
              <a:t>Открытие форума и презентация Фестиваля маркетинга и рекламы «Даёж» - 2015 и открытые лекции. Выставка. </a:t>
            </a:r>
          </a:p>
        </p:txBody>
      </p:sp>
      <p:pic>
        <p:nvPicPr>
          <p:cNvPr id="819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916113"/>
            <a:ext cx="8067675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Прямоугольник 6"/>
          <p:cNvSpPr>
            <a:spLocks noChangeArrowheads="1"/>
          </p:cNvSpPr>
          <p:nvPr/>
        </p:nvSpPr>
        <p:spPr bwMode="auto">
          <a:xfrm>
            <a:off x="2124075" y="42386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Реализация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9220" name="Прямоугольник 4"/>
          <p:cNvSpPr>
            <a:spLocks noChangeArrowheads="1"/>
          </p:cNvSpPr>
          <p:nvPr/>
        </p:nvSpPr>
        <p:spPr bwMode="auto">
          <a:xfrm>
            <a:off x="611188" y="1125538"/>
            <a:ext cx="46085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Ночь пожирателей рекламы.</a:t>
            </a:r>
          </a:p>
        </p:txBody>
      </p:sp>
      <p:pic>
        <p:nvPicPr>
          <p:cNvPr id="9221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636713"/>
            <a:ext cx="8067675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Прямоугольник 6"/>
          <p:cNvSpPr>
            <a:spLocks noChangeArrowheads="1"/>
          </p:cNvSpPr>
          <p:nvPr/>
        </p:nvSpPr>
        <p:spPr bwMode="auto">
          <a:xfrm>
            <a:off x="2124075" y="42386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Реализация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10244" name="Прямоугольник 3"/>
          <p:cNvSpPr>
            <a:spLocks noChangeArrowheads="1"/>
          </p:cNvSpPr>
          <p:nvPr/>
        </p:nvSpPr>
        <p:spPr bwMode="auto">
          <a:xfrm>
            <a:off x="250825" y="1341438"/>
            <a:ext cx="8353425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2 день:</a:t>
            </a:r>
            <a:r>
              <a:rPr lang="ru-RU"/>
              <a:t> Открытые лекции, воркшопы. Разбор рабочих кейсов агентств по категориям: «Классическая реклама», «Дизайн», «Digital-реклама». Выставка.</a:t>
            </a:r>
          </a:p>
        </p:txBody>
      </p:sp>
      <p:pic>
        <p:nvPicPr>
          <p:cNvPr id="10245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0475" y="2233613"/>
            <a:ext cx="6480175" cy="431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6"/>
          <p:cNvSpPr>
            <a:spLocks noChangeArrowheads="1"/>
          </p:cNvSpPr>
          <p:nvPr/>
        </p:nvSpPr>
        <p:spPr bwMode="auto">
          <a:xfrm>
            <a:off x="2268538" y="423863"/>
            <a:ext cx="41306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Особенности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11267" name="Прямоугольник 3"/>
          <p:cNvSpPr>
            <a:spLocks noChangeArrowheads="1"/>
          </p:cNvSpPr>
          <p:nvPr/>
        </p:nvSpPr>
        <p:spPr bwMode="auto">
          <a:xfrm>
            <a:off x="160338" y="1336675"/>
            <a:ext cx="4935537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Рекламный форум – это площадка развития для специалистов рекламных и  креативных  агентств, для специалистов в сфере маркетинга и дизайна, SMM и стратегии. У специалистов в Республике Татарстан была возможность лично пообщаться с создателями рекламных трендов в мире. </a:t>
            </a:r>
          </a:p>
          <a:p>
            <a:r>
              <a:rPr lang="ru-RU"/>
              <a:t>Форум дал направление для дальнейшего развития рекламной отрасли РТ путем расширения знаний и трендов от непосредственных создателей, копирайтеров и креативных директоров, которые известны не только в России, но и в мире.</a:t>
            </a:r>
          </a:p>
          <a:p>
            <a:r>
              <a:rPr lang="ru-RU"/>
              <a:t>Специалисты РТ получили большой объём теоритической информации и возможность практически применить эти знания на ворк шопах от спикеров.</a:t>
            </a:r>
          </a:p>
        </p:txBody>
      </p:sp>
      <p:pic>
        <p:nvPicPr>
          <p:cNvPr id="1126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1190625"/>
            <a:ext cx="3578225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6"/>
          <p:cNvSpPr>
            <a:spLocks noChangeArrowheads="1"/>
          </p:cNvSpPr>
          <p:nvPr/>
        </p:nvSpPr>
        <p:spPr bwMode="auto">
          <a:xfrm>
            <a:off x="417513" y="123348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Контакты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395288" y="1700213"/>
            <a:ext cx="7786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 err="1"/>
              <a:t>Сатегараева</a:t>
            </a:r>
            <a:r>
              <a:rPr lang="ru-RU" dirty="0"/>
              <a:t> Лилия Рустамовна, должность </a:t>
            </a:r>
            <a:r>
              <a:rPr lang="ru-RU" dirty="0" err="1"/>
              <a:t>event</a:t>
            </a:r>
            <a:r>
              <a:rPr lang="ru-RU" dirty="0"/>
              <a:t>-менеджер, </a:t>
            </a:r>
          </a:p>
          <a:p>
            <a:pPr>
              <a:defRPr/>
            </a:pPr>
            <a:r>
              <a:rPr lang="ru-RU" dirty="0"/>
              <a:t>89872283901,</a:t>
            </a:r>
            <a:r>
              <a:rPr lang="en-US" dirty="0" err="1"/>
              <a:t>lilia</a:t>
            </a:r>
            <a:r>
              <a:rPr lang="ru-RU" dirty="0"/>
              <a:t>.</a:t>
            </a:r>
            <a:r>
              <a:rPr lang="en-US" dirty="0"/>
              <a:t>i</a:t>
            </a:r>
            <a:r>
              <a:rPr lang="ru-RU" dirty="0"/>
              <a:t>@</a:t>
            </a:r>
            <a:r>
              <a:rPr lang="en-US" dirty="0" err="1"/>
              <a:t>itl</a:t>
            </a:r>
            <a:r>
              <a:rPr lang="ru-RU" dirty="0"/>
              <a:t>-</a:t>
            </a:r>
            <a:r>
              <a:rPr lang="en-US" dirty="0" err="1"/>
              <a:t>amg</a:t>
            </a:r>
            <a:r>
              <a:rPr lang="ru-RU" dirty="0"/>
              <a:t>.</a:t>
            </a:r>
            <a:r>
              <a:rPr lang="en-US" dirty="0" err="1"/>
              <a:t>ru</a:t>
            </a:r>
            <a:endParaRPr lang="ru-RU" dirty="0"/>
          </a:p>
          <a:p>
            <a:pPr>
              <a:defRPr/>
            </a:pPr>
            <a:endParaRPr lang="ru-RU" dirty="0">
              <a:latin typeface="+mn-lt"/>
            </a:endParaRPr>
          </a:p>
        </p:txBody>
      </p:sp>
      <p:pic>
        <p:nvPicPr>
          <p:cNvPr id="1229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8I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571</Words>
  <Application>Microsoft Office PowerPoint</Application>
  <PresentationFormat>Экран (4:3)</PresentationFormat>
  <Paragraphs>52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67</cp:revision>
  <dcterms:modified xsi:type="dcterms:W3CDTF">2016-02-28T05:19:00Z</dcterms:modified>
</cp:coreProperties>
</file>