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81" r:id="rId5"/>
    <p:sldId id="292" r:id="rId6"/>
    <p:sldId id="293" r:id="rId7"/>
    <p:sldId id="282" r:id="rId8"/>
    <p:sldId id="283" r:id="rId9"/>
    <p:sldId id="294" r:id="rId10"/>
    <p:sldId id="284" r:id="rId11"/>
    <p:sldId id="295" r:id="rId12"/>
    <p:sldId id="302" r:id="rId13"/>
    <p:sldId id="285" r:id="rId14"/>
    <p:sldId id="298" r:id="rId15"/>
    <p:sldId id="286" r:id="rId16"/>
    <p:sldId id="299" r:id="rId17"/>
    <p:sldId id="288" r:id="rId18"/>
    <p:sldId id="303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>
        <p:scale>
          <a:sx n="78" d="100"/>
          <a:sy n="78" d="100"/>
        </p:scale>
        <p:origin x="-28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1A5CB-78DD-40EB-8BE4-1799D209883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84711-2AD7-499A-A565-675DF202E7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CBDDC-0435-43F4-A990-2111DCC2F4E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477F0-AC21-47DE-A9BE-98F1AEE5B1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8BD4-B3BE-4E89-A1BA-86C22C3211A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B057A-E189-4E0B-B056-AA2C907CB3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48D46-B295-4E75-88C8-E382A75FF7B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74EE8-F699-4647-961E-50F47E1B12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6E100-12AA-4BC5-A6B8-0644AEFFF20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EA241-861C-4B46-85E5-79036BA1A6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21186-D7C2-48E3-A990-15E6AEF72BD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2F6D-3817-4439-98E6-7335B86526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07C5C-B634-4393-8A90-5A1AECA2AC3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0E2B6-CCD4-4BBA-8CED-3D720090FB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F780E-5371-42F7-BB16-914E55BEBB1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D112E-B671-4957-B385-EE5046816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11AAE-A3BF-4425-B8B9-31EDE23D645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D5029-EB54-4E5F-91E2-B4041876B0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A427F-FD38-45C3-8AAD-C032F5AD49D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B7FC4-0A41-4196-A473-42611F1195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AF25B-8CD0-4C6B-8385-75B879258D9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55657-A77F-458C-AA84-DAB58E931D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EA2E328-9614-4C48-AD29-412C70D76EC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32EDF5-D40B-4525-9322-59444786B4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1398588" y="595313"/>
            <a:ext cx="67738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/>
              <a:t>Ночной </a:t>
            </a:r>
            <a:r>
              <a:rPr lang="ru-RU" b="1" dirty="0" err="1"/>
              <a:t>шоппинг</a:t>
            </a:r>
            <a:r>
              <a:rPr lang="ru-RU" b="1" dirty="0"/>
              <a:t> марафон «Танцы в Южном»</a:t>
            </a:r>
          </a:p>
          <a:p>
            <a:pPr algn="ctr"/>
            <a:r>
              <a:rPr lang="ru-RU" b="1" dirty="0"/>
              <a:t>Лучшее </a:t>
            </a:r>
            <a:r>
              <a:rPr lang="en-US" b="1" dirty="0"/>
              <a:t>event-marketing </a:t>
            </a:r>
            <a:r>
              <a:rPr lang="ru-RU" b="1" dirty="0"/>
              <a:t> мероприятие</a:t>
            </a:r>
            <a:endParaRPr lang="ru-RU" b="1" dirty="0">
              <a:latin typeface="Calibri" pitchFamily="34" charset="0"/>
            </a:endParaRP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Рисунок 1"/>
          <p:cNvPicPr>
            <a:picLocks noChangeAspect="1"/>
          </p:cNvPicPr>
          <p:nvPr/>
        </p:nvPicPr>
        <p:blipFill>
          <a:blip r:embed="rId3" cstate="print"/>
          <a:srcRect r="7899" b="9109"/>
          <a:stretch>
            <a:fillRect/>
          </a:stretch>
        </p:blipFill>
        <p:spPr bwMode="auto">
          <a:xfrm>
            <a:off x="561975" y="1570038"/>
            <a:ext cx="79406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1979613" y="425450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Вводные: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250825" y="1203325"/>
            <a:ext cx="8613775" cy="55403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+mn-lt"/>
              </a:rPr>
              <a:t>-</a:t>
            </a:r>
            <a:r>
              <a:rPr lang="ru-RU" sz="1600" dirty="0">
                <a:latin typeface="+mn-lt"/>
              </a:rPr>
              <a:t>Заказчик </a:t>
            </a:r>
            <a:endParaRPr lang="en-US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ЗАО «КАЗСТРОЙИНВЕСТ</a:t>
            </a:r>
            <a:r>
              <a:rPr lang="ru-RU" sz="1600" dirty="0">
                <a:latin typeface="+mn-lt"/>
              </a:rPr>
              <a:t>», </a:t>
            </a:r>
            <a:r>
              <a:rPr lang="ru-RU" sz="1600" b="1" dirty="0">
                <a:latin typeface="+mn-lt"/>
              </a:rPr>
              <a:t>ТРЦ «Южный»</a:t>
            </a:r>
            <a:endParaRPr lang="en-US" sz="1600" b="1" dirty="0">
              <a:latin typeface="+mn-lt"/>
            </a:endParaRPr>
          </a:p>
          <a:p>
            <a:pPr>
              <a:defRPr/>
            </a:pPr>
            <a:r>
              <a:rPr lang="en-US" sz="1600" dirty="0">
                <a:latin typeface="+mn-lt"/>
              </a:rPr>
              <a:t>-</a:t>
            </a:r>
            <a:r>
              <a:rPr lang="ru-RU" sz="1600" dirty="0">
                <a:latin typeface="+mn-lt"/>
              </a:rPr>
              <a:t>Тип мероприятия </a:t>
            </a:r>
            <a:endParaRPr lang="en-US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Стимулирующее мероприятие для повышения продаж и рейтинга </a:t>
            </a:r>
            <a:r>
              <a:rPr lang="en-US" sz="1600" b="1" dirty="0">
                <a:latin typeface="+mn-lt"/>
              </a:rPr>
              <a:t>   </a:t>
            </a:r>
            <a:r>
              <a:rPr lang="ru-RU" sz="1600" b="1" dirty="0">
                <a:latin typeface="+mn-lt"/>
              </a:rPr>
              <a:t>центра </a:t>
            </a:r>
            <a:endParaRPr lang="en-US" sz="1600" b="1" dirty="0">
              <a:latin typeface="+mn-lt"/>
            </a:endParaRPr>
          </a:p>
          <a:p>
            <a:pPr>
              <a:defRPr/>
            </a:pPr>
            <a:r>
              <a:rPr lang="ru-RU" sz="1600" dirty="0">
                <a:latin typeface="+mn-lt"/>
              </a:rPr>
              <a:t>-Количество человек, которые приняли участие в мероприятии</a:t>
            </a:r>
            <a:endParaRPr lang="en-US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25 000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en-US" sz="1600" dirty="0">
                <a:latin typeface="+mn-lt"/>
              </a:rPr>
              <a:t>-</a:t>
            </a:r>
            <a:r>
              <a:rPr lang="ru-RU" sz="1600" dirty="0">
                <a:latin typeface="+mn-lt"/>
              </a:rPr>
              <a:t>Место проведения мероприятия</a:t>
            </a:r>
            <a:endParaRPr lang="en-US" sz="1600" dirty="0">
              <a:latin typeface="+mn-lt"/>
            </a:endParaRPr>
          </a:p>
          <a:p>
            <a:pPr>
              <a:defRPr/>
            </a:pPr>
            <a:r>
              <a:rPr lang="ru-RU" sz="1600" b="1" dirty="0" err="1">
                <a:latin typeface="+mn-lt"/>
              </a:rPr>
              <a:t>г.Казань</a:t>
            </a:r>
            <a:r>
              <a:rPr lang="ru-RU" sz="1600" b="1" dirty="0">
                <a:latin typeface="+mn-lt"/>
              </a:rPr>
              <a:t>, ул. Проспект победы 91, Торгово-развлекательный центр «Южный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en-US" sz="1600" dirty="0">
                <a:latin typeface="+mn-lt"/>
              </a:rPr>
              <a:t>-</a:t>
            </a:r>
            <a:r>
              <a:rPr lang="ru-RU" sz="1600" dirty="0">
                <a:latin typeface="+mn-lt"/>
              </a:rPr>
              <a:t>Подрядчики исполнителя, задействованные в реализации проекта</a:t>
            </a:r>
            <a:endParaRPr lang="en-US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Творческая студия «Видимый свет»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Отель </a:t>
            </a:r>
            <a:r>
              <a:rPr lang="en-US" sz="1600" b="1" dirty="0">
                <a:latin typeface="+mn-lt"/>
              </a:rPr>
              <a:t>Park in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ООО «М-ШОУ»ООО 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ООО «</a:t>
            </a:r>
            <a:r>
              <a:rPr lang="en-US" sz="1600" b="1" dirty="0">
                <a:latin typeface="+mn-lt"/>
              </a:rPr>
              <a:t>Blackout KZN</a:t>
            </a:r>
            <a:r>
              <a:rPr lang="ru-RU" sz="1600" b="1" dirty="0">
                <a:latin typeface="+mn-lt"/>
              </a:rPr>
              <a:t>»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Танцевальный коллектив «</a:t>
            </a:r>
            <a:r>
              <a:rPr lang="en-US" sz="1600" b="1" dirty="0">
                <a:latin typeface="+mn-lt"/>
              </a:rPr>
              <a:t>U</a:t>
            </a:r>
            <a:r>
              <a:rPr lang="ru-RU" sz="1600" b="1" dirty="0">
                <a:latin typeface="+mn-lt"/>
              </a:rPr>
              <a:t>-13»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Танцевальный коллектив «</a:t>
            </a:r>
            <a:r>
              <a:rPr lang="en-US" sz="1600" b="1" dirty="0">
                <a:latin typeface="+mn-lt"/>
              </a:rPr>
              <a:t>House pro</a:t>
            </a:r>
            <a:r>
              <a:rPr lang="ru-RU" sz="1600" b="1" dirty="0">
                <a:latin typeface="+mn-lt"/>
              </a:rPr>
              <a:t>»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Сборная юниоров по </a:t>
            </a:r>
            <a:r>
              <a:rPr lang="ru-RU" sz="1600" b="1" dirty="0" err="1">
                <a:latin typeface="+mn-lt"/>
              </a:rPr>
              <a:t>черлидингу</a:t>
            </a:r>
            <a:r>
              <a:rPr lang="ru-RU" sz="1600" b="1" dirty="0">
                <a:latin typeface="+mn-lt"/>
              </a:rPr>
              <a:t> РТ «Масленица»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en-US" sz="1600" b="1" dirty="0">
                <a:latin typeface="+mn-lt"/>
              </a:rPr>
              <a:t>Action Men crew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Ассоциация ведущих РТ</a:t>
            </a:r>
            <a:r>
              <a:rPr lang="en-US" sz="1600" b="1" dirty="0">
                <a:latin typeface="+mn-lt"/>
              </a:rPr>
              <a:t> «Top-10»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en-US" sz="1600" b="1" dirty="0">
                <a:latin typeface="+mn-lt"/>
              </a:rPr>
              <a:t>BS lab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Креативное агентство «</a:t>
            </a:r>
            <a:r>
              <a:rPr lang="en-US" sz="1600" b="1" dirty="0" err="1">
                <a:latin typeface="+mn-lt"/>
              </a:rPr>
              <a:t>Brainstore</a:t>
            </a:r>
            <a:r>
              <a:rPr lang="ru-RU" sz="1600" b="1" dirty="0">
                <a:latin typeface="+mn-lt"/>
              </a:rPr>
              <a:t>»</a:t>
            </a: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dirty="0">
                <a:latin typeface="+mn-lt"/>
              </a:rPr>
              <a:t>-Дата проведения мероприятия</a:t>
            </a:r>
            <a:r>
              <a:rPr lang="en-US" sz="1600" dirty="0">
                <a:latin typeface="+mn-lt"/>
              </a:rPr>
              <a:t> </a:t>
            </a:r>
          </a:p>
          <a:p>
            <a:pPr>
              <a:defRPr/>
            </a:pPr>
            <a:r>
              <a:rPr lang="en-US" sz="1600" b="1" dirty="0">
                <a:latin typeface="+mn-lt"/>
              </a:rPr>
              <a:t> </a:t>
            </a:r>
            <a:r>
              <a:rPr lang="ru-RU" sz="1600" b="1" dirty="0">
                <a:latin typeface="+mn-lt"/>
              </a:rPr>
              <a:t>31 октября 2015</a:t>
            </a:r>
            <a:endParaRPr lang="ru-RU" sz="1600" dirty="0">
              <a:latin typeface="+mn-lt"/>
            </a:endParaRP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Рисунок 1"/>
          <p:cNvPicPr>
            <a:picLocks noChangeAspect="1"/>
          </p:cNvPicPr>
          <p:nvPr/>
        </p:nvPicPr>
        <p:blipFill>
          <a:blip r:embed="rId3" cstate="print"/>
          <a:srcRect r="8414" b="10251"/>
          <a:stretch>
            <a:fillRect/>
          </a:stretch>
        </p:blipFill>
        <p:spPr bwMode="auto">
          <a:xfrm>
            <a:off x="611188" y="1219200"/>
            <a:ext cx="8001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30188" y="1219200"/>
            <a:ext cx="88011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Цель: </a:t>
            </a:r>
            <a:endParaRPr lang="en-US" sz="2000" b="1"/>
          </a:p>
          <a:p>
            <a:r>
              <a:rPr lang="ru-RU" sz="2000"/>
              <a:t>Создание креативной концепции для проведения ежегодного стимулирующего мероприятия «Ночной шопинг марафон».</a:t>
            </a:r>
          </a:p>
          <a:p>
            <a:r>
              <a:rPr lang="ru-RU" sz="2000"/>
              <a:t> </a:t>
            </a:r>
            <a:endParaRPr lang="ru-RU" sz="2000">
              <a:latin typeface="Calibri" pitchFamily="34" charset="0"/>
            </a:endParaRPr>
          </a:p>
        </p:txBody>
      </p:sp>
      <p:pic>
        <p:nvPicPr>
          <p:cNvPr id="512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/>
            </a:extLst>
          </a:blip>
          <a:srcRect r="9320" b="8437"/>
          <a:stretch/>
        </p:blipFill>
        <p:spPr>
          <a:xfrm>
            <a:off x="1307616" y="2420888"/>
            <a:ext cx="6288720" cy="4017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107950" y="1219200"/>
            <a:ext cx="856773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Задачи:</a:t>
            </a:r>
            <a:endParaRPr lang="ru-RU"/>
          </a:p>
          <a:p>
            <a:r>
              <a:rPr lang="ru-RU"/>
              <a:t>-Обеспечить посещаемость и рост продаж арендаторов в</a:t>
            </a:r>
          </a:p>
          <a:p>
            <a:r>
              <a:rPr lang="ru-RU"/>
              <a:t>ночь шопинга - 31 октября 2015 года;</a:t>
            </a:r>
          </a:p>
          <a:p>
            <a:r>
              <a:rPr lang="ru-RU"/>
              <a:t>-Создать позитивный имидж мероприятия и ТРЦ у посетителей;</a:t>
            </a:r>
          </a:p>
          <a:p>
            <a:r>
              <a:rPr lang="ru-RU"/>
              <a:t>-Предложить активности с посетителями: акции и скидки, направленные на вовлечение потребителей</a:t>
            </a:r>
          </a:p>
          <a:p>
            <a:endParaRPr lang="ru-RU"/>
          </a:p>
        </p:txBody>
      </p:sp>
      <p:pic>
        <p:nvPicPr>
          <p:cNvPr id="61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/>
            </a:extLst>
          </a:blip>
          <a:srcRect r="9415" b="8549"/>
          <a:stretch/>
        </p:blipFill>
        <p:spPr>
          <a:xfrm>
            <a:off x="3275856" y="2901145"/>
            <a:ext cx="5181860" cy="3480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9" name="Прямоугольник 2"/>
          <p:cNvSpPr>
            <a:spLocks noChangeArrowheads="1"/>
          </p:cNvSpPr>
          <p:nvPr/>
        </p:nvSpPr>
        <p:spPr bwMode="auto">
          <a:xfrm>
            <a:off x="190500" y="3127375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Бюджет:</a:t>
            </a:r>
          </a:p>
          <a:p>
            <a:r>
              <a:rPr lang="ru-RU"/>
              <a:t>1 200 000 рублей </a:t>
            </a: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Рисунок 1"/>
          <p:cNvPicPr>
            <a:picLocks noChangeAspect="1"/>
          </p:cNvPicPr>
          <p:nvPr/>
        </p:nvPicPr>
        <p:blipFill>
          <a:blip r:embed="rId3" cstate="print"/>
          <a:srcRect r="8199" b="7994"/>
          <a:stretch>
            <a:fillRect/>
          </a:stretch>
        </p:blipFill>
        <p:spPr bwMode="auto">
          <a:xfrm>
            <a:off x="611188" y="1069975"/>
            <a:ext cx="7916862" cy="538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395288" y="1219200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Идея:</a:t>
            </a:r>
          </a:p>
        </p:txBody>
      </p:sp>
      <p:pic>
        <p:nvPicPr>
          <p:cNvPr id="819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Прямоугольник 1"/>
          <p:cNvSpPr>
            <a:spLocks noChangeArrowheads="1"/>
          </p:cNvSpPr>
          <p:nvPr/>
        </p:nvSpPr>
        <p:spPr bwMode="auto">
          <a:xfrm>
            <a:off x="395288" y="1587500"/>
            <a:ext cx="8424862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Сейчас танцуют все, танцует вся страна. Мы предложили объединить праздник Хэллоуин, новое веяние накрыло нас после шоу «Танцы на ТНТ». Танцевальные конкурсы и батлы интересны не только участникам, в которых всегда бурлит состязательный дух и накал страстей, но и просто зрителям, так как такие мероприятия проходят в динамичном стиле и всегда оставляет после себя яркие эмоции.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/>
            </a:extLst>
          </a:blip>
          <a:srcRect r="7899" b="8522"/>
          <a:stretch/>
        </p:blipFill>
        <p:spPr>
          <a:xfrm>
            <a:off x="2205680" y="3456870"/>
            <a:ext cx="4804400" cy="3180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323850" y="1195388"/>
            <a:ext cx="80645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Выполнение плана мероприятия</a:t>
            </a:r>
            <a:r>
              <a:rPr lang="ru-RU">
                <a:cs typeface="Arial" charset="0"/>
              </a:rPr>
              <a:t>:</a:t>
            </a:r>
          </a:p>
          <a:p>
            <a:r>
              <a:rPr lang="ru-RU"/>
              <a:t>-Согласование общей концепции и сметы с заказчиком</a:t>
            </a:r>
          </a:p>
          <a:p>
            <a:r>
              <a:rPr lang="ru-RU"/>
              <a:t>-Разработка макетов для рекламы </a:t>
            </a:r>
          </a:p>
          <a:p>
            <a:r>
              <a:rPr lang="ru-RU"/>
              <a:t>-Составление медийных лиц, которые можно привлечь к проекту</a:t>
            </a:r>
          </a:p>
          <a:p>
            <a:r>
              <a:rPr lang="ru-RU"/>
              <a:t>-Запуск рекламы в социальных сетях</a:t>
            </a:r>
          </a:p>
          <a:p>
            <a:r>
              <a:rPr lang="ru-RU"/>
              <a:t>-Подбор подрядчиков</a:t>
            </a:r>
          </a:p>
          <a:p>
            <a:r>
              <a:rPr lang="ru-RU"/>
              <a:t>-Проведение подогревающих мероприятий (конкурсы в социальных сетях, флеш моб, творческая встреча, прямой эфир с медийными лицами на радио)</a:t>
            </a:r>
          </a:p>
          <a:p>
            <a:endParaRPr lang="ru-RU">
              <a:cs typeface="Arial" charset="0"/>
            </a:endParaRPr>
          </a:p>
        </p:txBody>
      </p:sp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Прямоугольник 1"/>
          <p:cNvSpPr>
            <a:spLocks noChangeArrowheads="1"/>
          </p:cNvSpPr>
          <p:nvPr/>
        </p:nvSpPr>
        <p:spPr bwMode="auto">
          <a:xfrm>
            <a:off x="333375" y="3716338"/>
            <a:ext cx="83026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  <a:p>
            <a:r>
              <a:rPr lang="ru-RU" b="1"/>
              <a:t>Каналы коммуникаций:</a:t>
            </a:r>
          </a:p>
          <a:p>
            <a:r>
              <a:rPr lang="ru-RU"/>
              <a:t>-Группа Вконтакте </a:t>
            </a:r>
          </a:p>
          <a:p>
            <a:r>
              <a:rPr lang="ru-RU"/>
              <a:t>-Инстаграм</a:t>
            </a:r>
          </a:p>
          <a:p>
            <a:r>
              <a:rPr lang="ru-RU"/>
              <a:t>-Твиттер</a:t>
            </a:r>
          </a:p>
          <a:p>
            <a:r>
              <a:rPr lang="ru-RU"/>
              <a:t>-Наружная реклама</a:t>
            </a:r>
          </a:p>
          <a:p>
            <a:r>
              <a:rPr lang="ru-RU"/>
              <a:t>-Радио</a:t>
            </a:r>
          </a:p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879359" y="3523160"/>
            <a:ext cx="4567715" cy="3043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Рисунок 1"/>
          <p:cNvPicPr>
            <a:picLocks noChangeAspect="1"/>
          </p:cNvPicPr>
          <p:nvPr/>
        </p:nvPicPr>
        <p:blipFill>
          <a:blip r:embed="rId3" cstate="print"/>
          <a:srcRect r="7590" b="8691"/>
          <a:stretch>
            <a:fillRect/>
          </a:stretch>
        </p:blipFill>
        <p:spPr bwMode="auto">
          <a:xfrm>
            <a:off x="539750" y="1125538"/>
            <a:ext cx="80899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1525588" y="4238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Эффективность:</a:t>
            </a:r>
          </a:p>
        </p:txBody>
      </p:sp>
      <p:pic>
        <p:nvPicPr>
          <p:cNvPr id="1126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Прямоугольник 1"/>
          <p:cNvSpPr>
            <a:spLocks noChangeArrowheads="1"/>
          </p:cNvSpPr>
          <p:nvPr/>
        </p:nvSpPr>
        <p:spPr bwMode="auto">
          <a:xfrm>
            <a:off x="233363" y="1219200"/>
            <a:ext cx="84963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Эффективность проведенной работы можно оценивать по значительному приросту подписчиков в социальных сетях во время подготовки к проекту, так как именно на них строилась основная концепция рекламной компании. Так же прирост посетителей торгового центра составил более 100% во время проведения самого мероприятия на территории комплекса, что говорит об успехе проведённого мероприятия.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/>
            </a:extLst>
          </a:blip>
          <a:srcRect r="12564" b="7731"/>
          <a:stretch/>
        </p:blipFill>
        <p:spPr>
          <a:xfrm>
            <a:off x="4860032" y="2780927"/>
            <a:ext cx="3457920" cy="3854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/>
            </a:extLst>
          </a:blip>
          <a:srcRect r="9685" b="4264"/>
          <a:stretch/>
        </p:blipFill>
        <p:spPr>
          <a:xfrm>
            <a:off x="217752" y="3573015"/>
            <a:ext cx="4264057" cy="3012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92075" y="1773238"/>
            <a:ext cx="8648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cs typeface="Arial" charset="0"/>
              </a:rPr>
              <a:t>  Основные сложности и решения, от которых зависел успех мероприятия:</a:t>
            </a:r>
          </a:p>
        </p:txBody>
      </p:sp>
      <p:pic>
        <p:nvPicPr>
          <p:cNvPr id="1229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Прямоугольник 3"/>
          <p:cNvSpPr>
            <a:spLocks noChangeArrowheads="1"/>
          </p:cNvSpPr>
          <p:nvPr/>
        </p:nvSpPr>
        <p:spPr bwMode="auto">
          <a:xfrm>
            <a:off x="255588" y="1219200"/>
            <a:ext cx="2130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Эффективность:</a:t>
            </a:r>
          </a:p>
        </p:txBody>
      </p:sp>
      <p:sp>
        <p:nvSpPr>
          <p:cNvPr id="12293" name="Прямоугольник 4"/>
          <p:cNvSpPr>
            <a:spLocks noChangeArrowheads="1"/>
          </p:cNvSpPr>
          <p:nvPr/>
        </p:nvSpPr>
        <p:spPr bwMode="auto">
          <a:xfrm>
            <a:off x="250825" y="2416175"/>
            <a:ext cx="87836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600"/>
          </a:p>
          <a:p>
            <a:endParaRPr lang="ru-RU" sz="1600"/>
          </a:p>
        </p:txBody>
      </p:sp>
      <p:sp>
        <p:nvSpPr>
          <p:cNvPr id="12294" name="Прямоугольник 1"/>
          <p:cNvSpPr>
            <a:spLocks noChangeArrowheads="1"/>
          </p:cNvSpPr>
          <p:nvPr/>
        </p:nvSpPr>
        <p:spPr bwMode="auto">
          <a:xfrm>
            <a:off x="255588" y="2205038"/>
            <a:ext cx="8485187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Основной целью проведения мероприятия было повышение числа посетителей и продаж. Для того чтобы все люди оставались на всю ночь, необходима была концепция, которая удерживала бы интерес покупателей на протяжении всей ночи. Поэтому танцевальный конкурс проходил на выбывание, в несколько этапов. </a:t>
            </a:r>
          </a:p>
          <a:p>
            <a:r>
              <a:rPr lang="ru-RU"/>
              <a:t>Так же традиционно ночь шопинга проходит 31 октября, в праздник «Хэллоуин», поэтому было решено не отказываться от этой тематики и объявить конкурс на лучший костюм, призом стал билет на 2 персоны на шоу «Танцы», которые проходили в городе через неделю.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Рисунок 1"/>
          <p:cNvPicPr>
            <a:picLocks noChangeAspect="1"/>
          </p:cNvPicPr>
          <p:nvPr/>
        </p:nvPicPr>
        <p:blipFill>
          <a:blip r:embed="rId3" cstate="print"/>
          <a:srcRect r="6702" b="8128"/>
          <a:stretch>
            <a:fillRect/>
          </a:stretch>
        </p:blipFill>
        <p:spPr bwMode="auto">
          <a:xfrm>
            <a:off x="415925" y="1219200"/>
            <a:ext cx="8259763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369888" y="12192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Реализация</a:t>
            </a:r>
            <a:r>
              <a:rPr lang="ru-RU">
                <a:cs typeface="Arial" charset="0"/>
              </a:rPr>
              <a:t>:</a:t>
            </a:r>
          </a:p>
        </p:txBody>
      </p:sp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350838" y="1700213"/>
            <a:ext cx="8572500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Ночь шопинга был самой большой танцевальной площадкой на праздник «Хэллоуин». Для того чтобы поднять интерес и ажиотаж к празднику, известные коллективы города будут соревновались за право стать победителем на самом большом танцевальном проекте города и получить значительный денежный приз. Медийными лицами всего проекта, а так же членами жюри танцевального конкурса стали участники первого сезона популярного шоу «Танцы на ТНТ»-Адам, Ира Красная, победительница проекта «Танцы без правил»-Мария Козлова, а так же действующий чемпион по брейк-дансу Иван Предаторз. В танцевальном конкурсе приняло участие более 10 коллективов города. Для поднятия интереса к мероприятию был организован танцевальный флешмоб, а также творческая встреча с Адамом на территории комплекса за несколько дней до мероприятия. 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434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3" y="1052513"/>
            <a:ext cx="8212137" cy="5472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323850" y="12223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Особенности</a:t>
            </a:r>
            <a:r>
              <a:rPr lang="ru-RU">
                <a:cs typeface="Arial" charset="0"/>
              </a:rPr>
              <a:t>: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Прямоугольник 1"/>
          <p:cNvSpPr>
            <a:spLocks noChangeArrowheads="1"/>
          </p:cNvSpPr>
          <p:nvPr/>
        </p:nvSpPr>
        <p:spPr bwMode="auto">
          <a:xfrm>
            <a:off x="323850" y="1720850"/>
            <a:ext cx="82804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Для того чтобы разрекламировать мероприятие, был проведен танцевальный флешмоб на территории ТРЦ «Южный», с привлечением танцевальных школ и коллективов города. </a:t>
            </a:r>
          </a:p>
          <a:p>
            <a:r>
              <a:rPr lang="ru-RU"/>
              <a:t>Видео этих флешмобов  были выложены на канал youtube и к началу конкурса определился победитель, собравший наибольшее количество лайков. Эта механика позволила существенно сократить расходы на традиционную видеорекламу, а так же создала популярность проекта в самом городе, которые, как показывает опыт, пользуются большой популярность среди жителей города.</a:t>
            </a:r>
          </a:p>
          <a:p>
            <a:r>
              <a:rPr lang="ru-RU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Рисунок 1"/>
          <p:cNvPicPr>
            <a:picLocks noChangeAspect="1"/>
          </p:cNvPicPr>
          <p:nvPr/>
        </p:nvPicPr>
        <p:blipFill>
          <a:blip r:embed="rId3" cstate="print"/>
          <a:srcRect r="6902" b="8199"/>
          <a:stretch>
            <a:fillRect/>
          </a:stretch>
        </p:blipFill>
        <p:spPr bwMode="auto">
          <a:xfrm>
            <a:off x="468313" y="1116013"/>
            <a:ext cx="8121650" cy="533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6"/>
          <p:cNvSpPr>
            <a:spLocks noChangeArrowheads="1"/>
          </p:cNvSpPr>
          <p:nvPr/>
        </p:nvSpPr>
        <p:spPr bwMode="auto">
          <a:xfrm>
            <a:off x="611188" y="12192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Контакты:</a:t>
            </a:r>
          </a:p>
        </p:txBody>
      </p:sp>
      <p:pic>
        <p:nvPicPr>
          <p:cNvPr id="1843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Прямоугольник 1"/>
          <p:cNvSpPr>
            <a:spLocks noChangeArrowheads="1"/>
          </p:cNvSpPr>
          <p:nvPr/>
        </p:nvSpPr>
        <p:spPr bwMode="auto">
          <a:xfrm>
            <a:off x="442913" y="1844675"/>
            <a:ext cx="71294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Сатегараева Лилия Рустамовна, должность event-менеджер, </a:t>
            </a:r>
          </a:p>
          <a:p>
            <a:r>
              <a:rPr lang="ru-RU"/>
              <a:t>89872283901,</a:t>
            </a:r>
            <a:r>
              <a:rPr lang="en-US"/>
              <a:t>lilia</a:t>
            </a:r>
            <a:r>
              <a:rPr lang="ru-RU"/>
              <a:t>.</a:t>
            </a:r>
            <a:r>
              <a:rPr lang="en-US"/>
              <a:t>i</a:t>
            </a:r>
            <a:r>
              <a:rPr lang="ru-RU"/>
              <a:t>@</a:t>
            </a:r>
            <a:r>
              <a:rPr lang="en-US"/>
              <a:t>itl</a:t>
            </a:r>
            <a:r>
              <a:rPr lang="ru-RU"/>
              <a:t>-</a:t>
            </a:r>
            <a:r>
              <a:rPr lang="en-US"/>
              <a:t>amg</a:t>
            </a:r>
            <a:r>
              <a:rPr lang="ru-RU"/>
              <a:t>.</a:t>
            </a:r>
            <a:r>
              <a:rPr lang="en-US"/>
              <a:t>ru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en-US" b="1" smtClean="0">
                <a:solidFill>
                  <a:srgbClr val="FF0000"/>
                </a:solidFill>
              </a:rPr>
              <a:t>9O</a:t>
            </a:r>
            <a:r>
              <a:rPr lang="ru-RU" b="1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825</Words>
  <Application>Microsoft Office PowerPoint</Application>
  <PresentationFormat>Экран (4:3)</PresentationFormat>
  <Paragraphs>75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75</cp:revision>
  <dcterms:modified xsi:type="dcterms:W3CDTF">2016-02-28T05:22:24Z</dcterms:modified>
</cp:coreProperties>
</file>